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 id="2147483714"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12192000" cy="6858000"/>
  <p:notesSz cx="7315200" cy="9601200"/>
  <p:embeddedFontLst>
    <p:embeddedFont>
      <p:font typeface="Calibri" panose="020F0502020204030204" pitchFamily="34" charset="0"/>
      <p:regular r:id="rId55"/>
      <p:bold r:id="rId56"/>
      <p:italic r:id="rId57"/>
      <p:boldItalic r:id="rId58"/>
    </p:embeddedFont>
    <p:embeddedFont>
      <p:font typeface="Roboto" panose="020B0604020202020204" charset="0"/>
      <p:regular r:id="rId59"/>
      <p:bold r:id="rId60"/>
      <p:italic r:id="rId61"/>
      <p:boldItalic r:id="rId62"/>
    </p:embeddedFont>
    <p:embeddedFont>
      <p:font typeface="Lato Light" panose="020B0604020202020204" charset="0"/>
      <p:regular r:id="rId63"/>
      <p:bold r:id="rId64"/>
      <p:italic r:id="rId65"/>
      <p:boldItalic r:id="rId66"/>
    </p:embeddedFont>
    <p:embeddedFont>
      <p:font typeface="Montserrat" panose="020B0604020202020204" charset="0"/>
      <p:regular r:id="rId67"/>
      <p:bold r:id="rId68"/>
      <p:italic r:id="rId69"/>
      <p:boldItalic r:id="rId70"/>
    </p:embeddedFont>
    <p:embeddedFont>
      <p:font typeface="Cambria" panose="02040503050406030204" pitchFamily="18" charset="0"/>
      <p:regular r:id="rId71"/>
      <p:bold r:id="rId72"/>
      <p:italic r:id="rId73"/>
      <p:boldItalic r:id="rId74"/>
    </p:embeddedFont>
    <p:embeddedFont>
      <p:font typeface="Lato"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502" autoAdjust="0"/>
  </p:normalViewPr>
  <p:slideViewPr>
    <p:cSldViewPr snapToGrid="0">
      <p:cViewPr varScale="1">
        <p:scale>
          <a:sx n="41" d="100"/>
          <a:sy n="41" d="100"/>
        </p:scale>
        <p:origin x="160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7.fntdata"/><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0" name="Google Shape;1530;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Hello everyone! </a:t>
            </a:r>
            <a:endParaRPr dirty="0"/>
          </a:p>
          <a:p>
            <a:pPr marL="0" lvl="0" indent="0" algn="l" rtl="0">
              <a:lnSpc>
                <a:spcPct val="100000"/>
              </a:lnSpc>
              <a:spcBef>
                <a:spcPts val="0"/>
              </a:spcBef>
              <a:spcAft>
                <a:spcPts val="0"/>
              </a:spcAft>
              <a:buSzPts val="1400"/>
              <a:buNone/>
            </a:pPr>
            <a:r>
              <a:rPr lang="en-US" dirty="0"/>
              <a:t>Welcome </a:t>
            </a:r>
            <a:r>
              <a:rPr lang="en-US" dirty="0" smtClean="0"/>
              <a:t>to</a:t>
            </a:r>
            <a:r>
              <a:rPr lang="en-US" baseline="0" dirty="0" smtClean="0"/>
              <a:t> the</a:t>
            </a:r>
            <a:r>
              <a:rPr lang="en-US" dirty="0" smtClean="0"/>
              <a:t> </a:t>
            </a:r>
            <a:r>
              <a:rPr lang="en-US" dirty="0"/>
              <a:t>Optional Practical Training Online tutorial presented </a:t>
            </a:r>
            <a:r>
              <a:rPr lang="en-US" dirty="0" smtClean="0"/>
              <a:t>by UC Riverside’s </a:t>
            </a:r>
            <a:r>
              <a:rPr lang="en-US" dirty="0"/>
              <a:t>International Students and Scholar’s </a:t>
            </a:r>
            <a:r>
              <a:rPr lang="en-US" dirty="0" smtClean="0"/>
              <a:t>Office.</a:t>
            </a:r>
            <a:r>
              <a:rPr lang="en-US" baseline="0" dirty="0" smtClean="0"/>
              <a:t> </a:t>
            </a:r>
            <a:endParaRPr dirty="0"/>
          </a:p>
        </p:txBody>
      </p:sp>
      <p:sp>
        <p:nvSpPr>
          <p:cNvPr id="1531" name="Google Shape;1531;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Here we broke down the lengthy OPT application process into 3 easy parts starting with:</a:t>
            </a:r>
            <a:endParaRPr/>
          </a:p>
          <a:p>
            <a:pPr marL="457200" lvl="0" indent="-317500" algn="l" rtl="0">
              <a:lnSpc>
                <a:spcPct val="100000"/>
              </a:lnSpc>
              <a:spcBef>
                <a:spcPts val="0"/>
              </a:spcBef>
              <a:spcAft>
                <a:spcPts val="0"/>
              </a:spcAft>
              <a:buSzPts val="1400"/>
              <a:buChar char="●"/>
            </a:pPr>
            <a:r>
              <a:rPr lang="en-US"/>
              <a:t>The Internal process: which is what happens before you send your OPT application to USCIS</a:t>
            </a:r>
            <a:endParaRPr/>
          </a:p>
          <a:p>
            <a:pPr marL="457200" lvl="0" indent="-317500" algn="l" rtl="0">
              <a:lnSpc>
                <a:spcPct val="100000"/>
              </a:lnSpc>
              <a:spcBef>
                <a:spcPts val="0"/>
              </a:spcBef>
              <a:spcAft>
                <a:spcPts val="0"/>
              </a:spcAft>
              <a:buSzPts val="1400"/>
              <a:buChar char="●"/>
            </a:pPr>
            <a:r>
              <a:rPr lang="en-US"/>
              <a:t>Then, the External process which is after you mail your OPT application </a:t>
            </a:r>
            <a:endParaRPr/>
          </a:p>
          <a:p>
            <a:pPr marL="457200" lvl="0" indent="-317500" algn="l" rtl="0">
              <a:lnSpc>
                <a:spcPct val="100000"/>
              </a:lnSpc>
              <a:spcBef>
                <a:spcPts val="0"/>
              </a:spcBef>
              <a:spcAft>
                <a:spcPts val="0"/>
              </a:spcAft>
              <a:buSzPts val="1400"/>
              <a:buChar char="●"/>
            </a:pPr>
            <a:r>
              <a:rPr lang="en-US"/>
              <a:t>And the final part is USCIS decision which is when they mail you the final decision on your OPT application</a:t>
            </a:r>
            <a:endParaRPr/>
          </a:p>
        </p:txBody>
      </p:sp>
      <p:sp>
        <p:nvSpPr>
          <p:cNvPr id="1611" name="Google Shape;1611;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8" name="Google Shape;1628;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Let’s first start with an overview of the Internal Process, </a:t>
            </a:r>
            <a:endParaRPr/>
          </a:p>
          <a:p>
            <a:pPr marL="457200" lvl="0" indent="-317500" algn="l" rtl="0">
              <a:lnSpc>
                <a:spcPct val="100000"/>
              </a:lnSpc>
              <a:spcBef>
                <a:spcPts val="0"/>
              </a:spcBef>
              <a:spcAft>
                <a:spcPts val="0"/>
              </a:spcAft>
              <a:buSzPts val="1400"/>
              <a:buChar char="●"/>
            </a:pPr>
            <a:r>
              <a:rPr lang="en-US"/>
              <a:t>First, we recommend that you either attend an OPT workshop or watch the tutorial </a:t>
            </a:r>
            <a:endParaRPr/>
          </a:p>
          <a:p>
            <a:pPr marL="457200" lvl="0" indent="-317500" algn="l" rtl="0">
              <a:lnSpc>
                <a:spcPct val="100000"/>
              </a:lnSpc>
              <a:spcBef>
                <a:spcPts val="0"/>
              </a:spcBef>
              <a:spcAft>
                <a:spcPts val="0"/>
              </a:spcAft>
              <a:buSzPts val="1400"/>
              <a:buChar char="●"/>
            </a:pPr>
            <a:r>
              <a:rPr lang="en-US"/>
              <a:t>Then, you will need to complete an OPT Request Form</a:t>
            </a:r>
            <a:endParaRPr/>
          </a:p>
          <a:p>
            <a:pPr marL="914400" lvl="1" indent="-317500" algn="l" rtl="0">
              <a:lnSpc>
                <a:spcPct val="100000"/>
              </a:lnSpc>
              <a:spcBef>
                <a:spcPts val="0"/>
              </a:spcBef>
              <a:spcAft>
                <a:spcPts val="0"/>
              </a:spcAft>
              <a:buSzPts val="1400"/>
              <a:buChar char="○"/>
            </a:pPr>
            <a:r>
              <a:rPr lang="en-US"/>
              <a:t>If you are an undergraduate student, please make an appointment with your Academic Advisor to sign the form</a:t>
            </a:r>
            <a:endParaRPr/>
          </a:p>
          <a:p>
            <a:pPr marL="914400" lvl="1" indent="-317500" algn="l" rtl="0">
              <a:lnSpc>
                <a:spcPct val="100000"/>
              </a:lnSpc>
              <a:spcBef>
                <a:spcPts val="0"/>
              </a:spcBef>
              <a:spcAft>
                <a:spcPts val="0"/>
              </a:spcAft>
              <a:buSzPts val="1400"/>
              <a:buChar char="○"/>
            </a:pPr>
            <a:r>
              <a:rPr lang="en-US"/>
              <a:t>If you are a graduate student, you will need to have your Graduate Advisor sign the form </a:t>
            </a:r>
            <a:endParaRPr/>
          </a:p>
          <a:p>
            <a:pPr marL="914400" lvl="1" indent="-317500" algn="l" rtl="0">
              <a:lnSpc>
                <a:spcPct val="100000"/>
              </a:lnSpc>
              <a:spcBef>
                <a:spcPts val="0"/>
              </a:spcBef>
              <a:spcAft>
                <a:spcPts val="0"/>
              </a:spcAft>
              <a:buSzPts val="1400"/>
              <a:buChar char="○"/>
            </a:pPr>
            <a:r>
              <a:rPr lang="en-US"/>
              <a:t>If you are not sure who your advisor is, please check your Banner Student Profile</a:t>
            </a:r>
            <a:endParaRPr/>
          </a:p>
          <a:p>
            <a:pPr marL="457200" lvl="0" indent="-317500" algn="l" rtl="0">
              <a:lnSpc>
                <a:spcPct val="100000"/>
              </a:lnSpc>
              <a:spcBef>
                <a:spcPts val="0"/>
              </a:spcBef>
              <a:spcAft>
                <a:spcPts val="0"/>
              </a:spcAft>
              <a:buSzPts val="1400"/>
              <a:buChar char="●"/>
            </a:pPr>
            <a:r>
              <a:rPr lang="en-US"/>
              <a:t>Next, please gather the necessary OPT documents and submit it to the ISS office to review.</a:t>
            </a:r>
            <a:endParaRPr/>
          </a:p>
          <a:p>
            <a:pPr marL="457200" lvl="0" indent="-317500" algn="l" rtl="0">
              <a:lnSpc>
                <a:spcPct val="100000"/>
              </a:lnSpc>
              <a:spcBef>
                <a:spcPts val="0"/>
              </a:spcBef>
              <a:spcAft>
                <a:spcPts val="0"/>
              </a:spcAft>
              <a:buSzPts val="1400"/>
              <a:buChar char="●"/>
            </a:pPr>
            <a:r>
              <a:rPr lang="en-US"/>
              <a:t>Once we receive documents, an ISS advisor will review them and issue you an OPT I-20</a:t>
            </a:r>
            <a:endParaRPr/>
          </a:p>
          <a:p>
            <a:pPr marL="914400" lvl="1" indent="-317500" algn="l" rtl="0">
              <a:lnSpc>
                <a:spcPct val="100000"/>
              </a:lnSpc>
              <a:spcBef>
                <a:spcPts val="0"/>
              </a:spcBef>
              <a:spcAft>
                <a:spcPts val="0"/>
              </a:spcAft>
              <a:buSzPts val="1400"/>
              <a:buChar char="○"/>
            </a:pPr>
            <a:r>
              <a:rPr lang="en-US"/>
              <a:t>Please allow 3 -5 business days for processing</a:t>
            </a:r>
            <a:endParaRPr/>
          </a:p>
          <a:p>
            <a:pPr marL="457200" lvl="0" indent="-317500" algn="l" rtl="0">
              <a:lnSpc>
                <a:spcPct val="100000"/>
              </a:lnSpc>
              <a:spcBef>
                <a:spcPts val="0"/>
              </a:spcBef>
              <a:spcAft>
                <a:spcPts val="0"/>
              </a:spcAft>
              <a:buSzPts val="1400"/>
              <a:buChar char="●"/>
            </a:pPr>
            <a:r>
              <a:rPr lang="en-US"/>
              <a:t>Once you pick up your OPT I-20, please assemble the final documents including the fee and mail them to USCIS</a:t>
            </a:r>
            <a:endParaRPr/>
          </a:p>
        </p:txBody>
      </p:sp>
      <p:sp>
        <p:nvSpPr>
          <p:cNvPr id="1629" name="Google Shape;1629;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To receive an OPT I-20 from the ISS office, please submit the following documents including: </a:t>
            </a:r>
            <a:endParaRPr/>
          </a:p>
          <a:p>
            <a:pPr marL="457200" lvl="0" indent="-317500" algn="l" rtl="0">
              <a:lnSpc>
                <a:spcPct val="100000"/>
              </a:lnSpc>
              <a:spcBef>
                <a:spcPts val="0"/>
              </a:spcBef>
              <a:spcAft>
                <a:spcPts val="0"/>
              </a:spcAft>
              <a:buSzPts val="1400"/>
              <a:buChar char="●"/>
            </a:pPr>
            <a:r>
              <a:rPr lang="en-US"/>
              <a:t>OPT Request Form </a:t>
            </a:r>
            <a:endParaRPr/>
          </a:p>
          <a:p>
            <a:pPr marL="457200" lvl="0" indent="-317500" algn="l" rtl="0">
              <a:lnSpc>
                <a:spcPct val="100000"/>
              </a:lnSpc>
              <a:spcBef>
                <a:spcPts val="0"/>
              </a:spcBef>
              <a:spcAft>
                <a:spcPts val="0"/>
              </a:spcAft>
              <a:buSzPts val="1400"/>
              <a:buChar char="●"/>
            </a:pPr>
            <a:r>
              <a:rPr lang="en-US"/>
              <a:t>Form I-765 </a:t>
            </a:r>
            <a:endParaRPr/>
          </a:p>
          <a:p>
            <a:pPr marL="457200" lvl="0" indent="-317500" algn="l" rtl="0">
              <a:lnSpc>
                <a:spcPct val="100000"/>
              </a:lnSpc>
              <a:spcBef>
                <a:spcPts val="0"/>
              </a:spcBef>
              <a:spcAft>
                <a:spcPts val="0"/>
              </a:spcAft>
              <a:buSzPts val="1400"/>
              <a:buChar char="●"/>
            </a:pPr>
            <a:r>
              <a:rPr lang="en-US"/>
              <a:t>Form G-1145 </a:t>
            </a:r>
            <a:endParaRPr/>
          </a:p>
          <a:p>
            <a:pPr marL="457200" lvl="0" indent="-317500" algn="l" rtl="0">
              <a:lnSpc>
                <a:spcPct val="100000"/>
              </a:lnSpc>
              <a:spcBef>
                <a:spcPts val="0"/>
              </a:spcBef>
              <a:spcAft>
                <a:spcPts val="0"/>
              </a:spcAft>
              <a:buSzPts val="1400"/>
              <a:buChar char="●"/>
            </a:pPr>
            <a:r>
              <a:rPr lang="en-US"/>
              <a:t>And copies of your passport, F-1 visa stamp, and your most recent I-94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You can either drop them off in person or by email. </a:t>
            </a:r>
            <a:endParaRPr/>
          </a:p>
          <a:p>
            <a:pPr marL="0" lvl="0" indent="0" algn="l" rtl="0">
              <a:lnSpc>
                <a:spcPct val="100000"/>
              </a:lnSpc>
              <a:spcBef>
                <a:spcPts val="0"/>
              </a:spcBef>
              <a:spcAft>
                <a:spcPts val="0"/>
              </a:spcAft>
              <a:buNone/>
            </a:pPr>
            <a:endParaRPr/>
          </a:p>
        </p:txBody>
      </p:sp>
      <p:sp>
        <p:nvSpPr>
          <p:cNvPr id="1651" name="Google Shape;1651;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28148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Here is a closer look at the OPT Request Form.</a:t>
            </a:r>
            <a:endParaRPr dirty="0"/>
          </a:p>
          <a:p>
            <a:pPr marL="457200" lvl="0" indent="-317500" algn="l" rtl="0">
              <a:lnSpc>
                <a:spcPct val="100000"/>
              </a:lnSpc>
              <a:spcBef>
                <a:spcPts val="0"/>
              </a:spcBef>
              <a:spcAft>
                <a:spcPts val="0"/>
              </a:spcAft>
              <a:buSzPts val="1400"/>
              <a:buChar char="●"/>
            </a:pPr>
            <a:r>
              <a:rPr lang="en-US" dirty="0"/>
              <a:t>As you can see, Section 1 and Section </a:t>
            </a:r>
            <a:r>
              <a:rPr lang="en-US" dirty="0" smtClean="0"/>
              <a:t>2 will </a:t>
            </a:r>
            <a:r>
              <a:rPr lang="en-US" dirty="0"/>
              <a:t>need to be completed by you, the student.</a:t>
            </a:r>
            <a:endParaRPr dirty="0"/>
          </a:p>
          <a:p>
            <a:pPr marL="457200" lvl="0" indent="-317500" algn="l" rtl="0">
              <a:lnSpc>
                <a:spcPct val="100000"/>
              </a:lnSpc>
              <a:spcBef>
                <a:spcPts val="0"/>
              </a:spcBef>
              <a:spcAft>
                <a:spcPts val="0"/>
              </a:spcAft>
              <a:buSzPts val="1400"/>
              <a:buChar char="●"/>
            </a:pPr>
            <a:r>
              <a:rPr lang="en-US" dirty="0"/>
              <a:t>The last section will need to be completed by your Academic Advisor if you are an undergraduate student or your Graduate Advisor if you are a Graduate student</a:t>
            </a:r>
            <a:endParaRPr dirty="0"/>
          </a:p>
        </p:txBody>
      </p:sp>
      <p:sp>
        <p:nvSpPr>
          <p:cNvPr id="1661" name="Google Shape;1661;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3549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561dcfc484_0_1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3" name="Google Shape;1673;g561dcfc484_0_14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In Section 1, it  requires you to complete your student information. </a:t>
            </a:r>
            <a:endParaRPr/>
          </a:p>
          <a:p>
            <a:pPr marL="0" lvl="0" indent="0" algn="l" rtl="0">
              <a:lnSpc>
                <a:spcPct val="100000"/>
              </a:lnSpc>
              <a:spcBef>
                <a:spcPts val="0"/>
              </a:spcBef>
              <a:spcAft>
                <a:spcPts val="0"/>
              </a:spcAft>
              <a:buSzPts val="1400"/>
              <a:buNone/>
            </a:pPr>
            <a:r>
              <a:rPr lang="en-US"/>
              <a:t>In Section 2, it will ask you to enter your OPT information including the OPT dates that you are requesting to start and end OPT(as it is indicated in the red box). Please note that this information is a required in order for us to issue you an OPT I-20. </a:t>
            </a:r>
            <a:endParaRPr/>
          </a:p>
        </p:txBody>
      </p:sp>
      <p:sp>
        <p:nvSpPr>
          <p:cNvPr id="1674" name="Google Shape;1674;g561dcfc484_0_147: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1280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62b1ada312_0_7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Like mentioned, one of the most important parts of the OPT process is selecting your OPT start date and end dates. These dates will be added to your OPT I-20 which USCIS will review as a part of your application. </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Please keep in mind that USCIS may or may not grant your OPT dates as it will depend on WHEN they receive your application. </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When choosing an OPT start date, you can choose a date that can range from the day after your program end date up to the last day of your 60-day grace period.  </a:t>
            </a:r>
            <a:endParaRPr/>
          </a:p>
        </p:txBody>
      </p:sp>
      <p:sp>
        <p:nvSpPr>
          <p:cNvPr id="1687" name="Google Shape;1687;g62b1ada312_0_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816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62b1ada312_0_11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When selecting an OPT end date, you can choose an end date that is up to 12 months afterward your start date. </a:t>
            </a:r>
            <a:endParaRPr/>
          </a:p>
          <a:p>
            <a:pPr marL="914400" lvl="1" indent="-317500" algn="l" rtl="0">
              <a:lnSpc>
                <a:spcPct val="100000"/>
              </a:lnSpc>
              <a:spcBef>
                <a:spcPts val="0"/>
              </a:spcBef>
              <a:spcAft>
                <a:spcPts val="0"/>
              </a:spcAft>
              <a:buSzPts val="1400"/>
              <a:buChar char="○"/>
            </a:pPr>
            <a:r>
              <a:rPr lang="en-US"/>
              <a:t>For example, if your OPT start date is June 15, 2019, then your OPT end date will be June 14, 2020</a:t>
            </a:r>
            <a:endParaRPr/>
          </a:p>
          <a:p>
            <a:pPr marL="457200" lvl="0" indent="-317500" algn="l" rtl="0">
              <a:lnSpc>
                <a:spcPct val="100000"/>
              </a:lnSpc>
              <a:spcBef>
                <a:spcPts val="0"/>
              </a:spcBef>
              <a:spcAft>
                <a:spcPts val="0"/>
              </a:spcAft>
              <a:buSzPts val="1400"/>
              <a:buChar char="●"/>
            </a:pPr>
            <a:r>
              <a:rPr lang="en-US"/>
              <a:t>Please keep in mind that all Post-Completion OPT must be completed within a 14-month period following the completion of the study. </a:t>
            </a:r>
            <a:endParaRPr/>
          </a:p>
          <a:p>
            <a:pPr marL="457200" lvl="0" indent="-317500" algn="l" rtl="0">
              <a:lnSpc>
                <a:spcPct val="100000"/>
              </a:lnSpc>
              <a:spcBef>
                <a:spcPts val="0"/>
              </a:spcBef>
              <a:spcAft>
                <a:spcPts val="0"/>
              </a:spcAft>
              <a:buSzPts val="1400"/>
              <a:buChar char="●"/>
            </a:pPr>
            <a:r>
              <a:rPr lang="en-US"/>
              <a:t>So, if you submit your OPT application later, then you may lose some OPT time and may not receive 12 months of OPT</a:t>
            </a:r>
            <a:endParaRPr/>
          </a:p>
          <a:p>
            <a:pPr marL="457200" lvl="0" indent="-317500" algn="l" rtl="0">
              <a:lnSpc>
                <a:spcPct val="100000"/>
              </a:lnSpc>
              <a:spcBef>
                <a:spcPts val="0"/>
              </a:spcBef>
              <a:spcAft>
                <a:spcPts val="0"/>
              </a:spcAft>
              <a:buSzPts val="1400"/>
              <a:buChar char="●"/>
            </a:pPr>
            <a:r>
              <a:rPr lang="en-US"/>
              <a:t>We recommend that you plan ahead and apply as soon as possible to maximize on OPT time</a:t>
            </a:r>
            <a:endParaRPr/>
          </a:p>
        </p:txBody>
      </p:sp>
      <p:sp>
        <p:nvSpPr>
          <p:cNvPr id="1705" name="Google Shape;1705;g62b1ada312_0_1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218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2" name="Google Shape;1722;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In this slide, we will discuss how to complete Form I-765. </a:t>
            </a:r>
            <a:endParaRPr dirty="0"/>
          </a:p>
          <a:p>
            <a:pPr marL="457200" lvl="0" indent="-317500" algn="l" rtl="0">
              <a:lnSpc>
                <a:spcPct val="100000"/>
              </a:lnSpc>
              <a:spcBef>
                <a:spcPts val="0"/>
              </a:spcBef>
              <a:spcAft>
                <a:spcPts val="0"/>
              </a:spcAft>
              <a:buSzPts val="1400"/>
              <a:buChar char="●"/>
            </a:pPr>
            <a:r>
              <a:rPr lang="en-US" dirty="0"/>
              <a:t>Form I-765 is an application form for the Employment Authorization Document, also known as the EAD card </a:t>
            </a:r>
            <a:endParaRPr dirty="0"/>
          </a:p>
          <a:p>
            <a:pPr marL="457200" lvl="0" indent="-317500" algn="l" rtl="0">
              <a:lnSpc>
                <a:spcPct val="100000"/>
              </a:lnSpc>
              <a:spcBef>
                <a:spcPts val="0"/>
              </a:spcBef>
              <a:spcAft>
                <a:spcPts val="0"/>
              </a:spcAft>
              <a:buSzPts val="1400"/>
              <a:buChar char="●"/>
            </a:pPr>
            <a:r>
              <a:rPr lang="en-US" dirty="0"/>
              <a:t>This form should be typed except for the signature portion </a:t>
            </a:r>
            <a:endParaRPr dirty="0"/>
          </a:p>
          <a:p>
            <a:pPr marL="457200" lvl="0" indent="-317500" algn="l" rtl="0">
              <a:lnSpc>
                <a:spcPct val="100000"/>
              </a:lnSpc>
              <a:spcBef>
                <a:spcPts val="0"/>
              </a:spcBef>
              <a:spcAft>
                <a:spcPts val="0"/>
              </a:spcAft>
              <a:buSzPts val="1400"/>
              <a:buChar char="●"/>
            </a:pPr>
            <a:r>
              <a:rPr lang="en-US" dirty="0"/>
              <a:t>You can access the most updated version of the form through the USCIS website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Now, let’s take a look at how to complete the </a:t>
            </a:r>
            <a:r>
              <a:rPr lang="en-US" dirty="0" err="1"/>
              <a:t>form..starting</a:t>
            </a:r>
            <a:r>
              <a:rPr lang="en-US" dirty="0"/>
              <a:t> with Part 1. </a:t>
            </a:r>
            <a:endParaRPr dirty="0"/>
          </a:p>
          <a:p>
            <a:pPr marL="457200" lvl="0" indent="-317500" algn="l" rtl="0">
              <a:lnSpc>
                <a:spcPct val="100000"/>
              </a:lnSpc>
              <a:spcBef>
                <a:spcPts val="0"/>
              </a:spcBef>
              <a:spcAft>
                <a:spcPts val="0"/>
              </a:spcAft>
              <a:buSzPts val="1400"/>
              <a:buChar char="●"/>
            </a:pPr>
            <a:r>
              <a:rPr lang="en-US" dirty="0"/>
              <a:t>If this is your first time applying for Post-Completion OPT category, please select #1a “Initial permission to accept employment”</a:t>
            </a:r>
            <a:endParaRPr dirty="0"/>
          </a:p>
          <a:p>
            <a:pPr marL="457200" lvl="0" indent="-317500" algn="l" rtl="0">
              <a:lnSpc>
                <a:spcPct val="100000"/>
              </a:lnSpc>
              <a:spcBef>
                <a:spcPts val="0"/>
              </a:spcBef>
              <a:spcAft>
                <a:spcPts val="0"/>
              </a:spcAft>
              <a:buSzPts val="1400"/>
              <a:buChar char="●"/>
            </a:pPr>
            <a:r>
              <a:rPr lang="en-US" dirty="0"/>
              <a:t>If this is NOT your first time applying for Post-Completion OPT, please select #1c “Renewal of my permission of my permission to accept employment.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In Part 2, please complete your name. </a:t>
            </a:r>
            <a:endParaRPr dirty="0"/>
          </a:p>
          <a:p>
            <a:pPr marL="0" lvl="0" indent="0" algn="l" rtl="0">
              <a:lnSpc>
                <a:spcPct val="100000"/>
              </a:lnSpc>
              <a:spcBef>
                <a:spcPts val="0"/>
              </a:spcBef>
              <a:spcAft>
                <a:spcPts val="0"/>
              </a:spcAft>
              <a:buNone/>
            </a:pPr>
            <a:r>
              <a:rPr lang="en-US" dirty="0"/>
              <a:t>If you have other names that are used, you can use the second column to complete. </a:t>
            </a:r>
            <a:endParaRPr dirty="0"/>
          </a:p>
          <a:p>
            <a:pPr marL="0" lvl="0" indent="0" algn="l" rtl="0">
              <a:lnSpc>
                <a:spcPct val="100000"/>
              </a:lnSpc>
              <a:spcBef>
                <a:spcPts val="0"/>
              </a:spcBef>
              <a:spcAft>
                <a:spcPts val="0"/>
              </a:spcAft>
              <a:buNone/>
            </a:pPr>
            <a:endParaRPr dirty="0"/>
          </a:p>
        </p:txBody>
      </p:sp>
      <p:sp>
        <p:nvSpPr>
          <p:cNvPr id="1723" name="Google Shape;1723;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8710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0" name="Google Shape;1740;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Now, let’s move on to page 2 of Form i-765 </a:t>
            </a:r>
            <a:endParaRPr dirty="0"/>
          </a:p>
          <a:p>
            <a:pPr marL="457200" lvl="0" indent="-317500" algn="l" rtl="0">
              <a:lnSpc>
                <a:spcPct val="100000"/>
              </a:lnSpc>
              <a:spcBef>
                <a:spcPts val="0"/>
              </a:spcBef>
              <a:spcAft>
                <a:spcPts val="0"/>
              </a:spcAft>
              <a:buSzPts val="1400"/>
              <a:buChar char="●"/>
            </a:pPr>
            <a:r>
              <a:rPr lang="en-US" dirty="0"/>
              <a:t>In Items #5 &amp; 6, you will need to enter your U.S. mailing address. Please keep in mind that USCIS will be mailing your OPT notices and EAD card to this mailing address so, please make sure that this address is valid throughout your OPT application process. </a:t>
            </a:r>
            <a:endParaRPr dirty="0"/>
          </a:p>
          <a:p>
            <a:pPr marL="914400" lvl="1" indent="-317500" algn="l" rtl="0">
              <a:lnSpc>
                <a:spcPct val="100000"/>
              </a:lnSpc>
              <a:spcBef>
                <a:spcPts val="0"/>
              </a:spcBef>
              <a:spcAft>
                <a:spcPts val="0"/>
              </a:spcAft>
              <a:buSzPts val="1400"/>
              <a:buChar char="○"/>
            </a:pPr>
            <a:r>
              <a:rPr lang="en-US" dirty="0"/>
              <a:t>If you are not sure if your mailing address will be valid throughout this time, then you have the option to add a trusted friend or family member’s U.S. address in that section. You can enter the name of the individual in Item #5a. </a:t>
            </a:r>
            <a:endParaRPr dirty="0"/>
          </a:p>
          <a:p>
            <a:pPr marL="914400" lvl="1" indent="-317500" algn="l" rtl="0">
              <a:lnSpc>
                <a:spcPct val="100000"/>
              </a:lnSpc>
              <a:spcBef>
                <a:spcPts val="0"/>
              </a:spcBef>
              <a:spcAft>
                <a:spcPts val="0"/>
              </a:spcAft>
              <a:buSzPts val="1400"/>
              <a:buChar char="○"/>
            </a:pPr>
            <a:r>
              <a:rPr lang="en-US" dirty="0"/>
              <a:t>If you do not have a friend or family member with a permanent U.S. mailing address, then you have the option to rent a Postal Office Box, a P.O. Box. </a:t>
            </a:r>
            <a:endParaRPr dirty="0"/>
          </a:p>
          <a:p>
            <a:pPr marL="457200" lvl="0" indent="-317500" algn="l" rtl="0">
              <a:lnSpc>
                <a:spcPct val="100000"/>
              </a:lnSpc>
              <a:spcBef>
                <a:spcPts val="0"/>
              </a:spcBef>
              <a:spcAft>
                <a:spcPts val="0"/>
              </a:spcAft>
              <a:buSzPts val="1400"/>
              <a:buChar char="●"/>
            </a:pPr>
            <a:r>
              <a:rPr lang="en-US" dirty="0"/>
              <a:t>If your current mailing address will be the same as your physical address, please select “Yes.” If your physical address will be different, please select “No” and enter your mailing address in Item#7. </a:t>
            </a:r>
            <a:endParaRPr dirty="0"/>
          </a:p>
          <a:p>
            <a:pPr marL="457200" lvl="0" indent="-317500" algn="l" rtl="0">
              <a:lnSpc>
                <a:spcPct val="100000"/>
              </a:lnSpc>
              <a:spcBef>
                <a:spcPts val="0"/>
              </a:spcBef>
              <a:spcAft>
                <a:spcPts val="0"/>
              </a:spcAft>
              <a:buSzPts val="1400"/>
              <a:buChar char="●"/>
            </a:pPr>
            <a:r>
              <a:rPr lang="en-US" dirty="0"/>
              <a:t>In Item #8 and 9, if you do not know this information, you can skip these items. </a:t>
            </a:r>
            <a:endParaRPr dirty="0"/>
          </a:p>
          <a:p>
            <a:pPr marL="457200" lvl="0" indent="-317500" algn="l" rtl="0">
              <a:lnSpc>
                <a:spcPct val="100000"/>
              </a:lnSpc>
              <a:spcBef>
                <a:spcPts val="0"/>
              </a:spcBef>
              <a:spcAft>
                <a:spcPts val="0"/>
              </a:spcAft>
              <a:buSzPts val="1400"/>
              <a:buChar char="●"/>
            </a:pPr>
            <a:r>
              <a:rPr lang="en-US" dirty="0"/>
              <a:t>In Item #10, please enter your gender</a:t>
            </a:r>
            <a:endParaRPr dirty="0"/>
          </a:p>
          <a:p>
            <a:pPr marL="457200" lvl="0" indent="-317500" algn="l" rtl="0">
              <a:lnSpc>
                <a:spcPct val="100000"/>
              </a:lnSpc>
              <a:spcBef>
                <a:spcPts val="0"/>
              </a:spcBef>
              <a:spcAft>
                <a:spcPts val="0"/>
              </a:spcAft>
              <a:buSzPts val="1400"/>
              <a:buChar char="●"/>
            </a:pPr>
            <a:r>
              <a:rPr lang="en-US" dirty="0"/>
              <a:t>In Item #11, enter your marital status </a:t>
            </a:r>
            <a:endParaRPr dirty="0"/>
          </a:p>
          <a:p>
            <a:pPr marL="457200" lvl="0" indent="-317500" algn="l" rtl="0">
              <a:lnSpc>
                <a:spcPct val="100000"/>
              </a:lnSpc>
              <a:spcBef>
                <a:spcPts val="0"/>
              </a:spcBef>
              <a:spcAft>
                <a:spcPts val="0"/>
              </a:spcAft>
              <a:buSzPts val="1400"/>
              <a:buChar char="●"/>
            </a:pPr>
            <a:r>
              <a:rPr lang="en-US" dirty="0"/>
              <a:t>In Item#12,  if you have completed this form before please select “yes” and be sure to provide an explanation on why you completed this form before in page 6, Additional information section. </a:t>
            </a:r>
            <a:endParaRPr dirty="0"/>
          </a:p>
          <a:p>
            <a:pPr marL="914400" lvl="1" indent="-317500" algn="l" rtl="0">
              <a:lnSpc>
                <a:spcPct val="100000"/>
              </a:lnSpc>
              <a:spcBef>
                <a:spcPts val="0"/>
              </a:spcBef>
              <a:spcAft>
                <a:spcPts val="0"/>
              </a:spcAft>
              <a:buSzPts val="1400"/>
              <a:buChar char="○"/>
            </a:pPr>
            <a:r>
              <a:rPr lang="en-US" dirty="0"/>
              <a:t>if you have not completed this form before, please select “no” </a:t>
            </a:r>
            <a:endParaRPr dirty="0"/>
          </a:p>
          <a:p>
            <a:pPr marL="457200" lvl="0" indent="-317500" algn="l" rtl="0">
              <a:lnSpc>
                <a:spcPct val="100000"/>
              </a:lnSpc>
              <a:spcBef>
                <a:spcPts val="0"/>
              </a:spcBef>
              <a:spcAft>
                <a:spcPts val="0"/>
              </a:spcAft>
              <a:buSzPts val="1400"/>
              <a:buChar char="●"/>
            </a:pPr>
            <a:r>
              <a:rPr lang="en-US" dirty="0"/>
              <a:t>In Item #13a - if the Social Security Administration (SSA) has issued you an SSN card, please select yes and complete items #13b-14, and skip down to Item #18</a:t>
            </a:r>
            <a:endParaRPr dirty="0"/>
          </a:p>
          <a:p>
            <a:pPr marL="457200" lvl="0" indent="-317500" algn="l" rtl="0">
              <a:lnSpc>
                <a:spcPct val="100000"/>
              </a:lnSpc>
              <a:spcBef>
                <a:spcPts val="0"/>
              </a:spcBef>
              <a:spcAft>
                <a:spcPts val="0"/>
              </a:spcAft>
              <a:buSzPts val="1400"/>
              <a:buChar char="●"/>
            </a:pPr>
            <a:r>
              <a:rPr lang="en-US" dirty="0"/>
              <a:t>If the SSA has NOT issued you an SSN card and you need one, please select “No”, skip #13a and complete items #14-18  </a:t>
            </a:r>
            <a:endParaRPr dirty="0"/>
          </a:p>
        </p:txBody>
      </p:sp>
      <p:sp>
        <p:nvSpPr>
          <p:cNvPr id="1741" name="Google Shape;1741;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78855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5" name="Google Shape;1755;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Let’s take a look at page 3, Part 2</a:t>
            </a:r>
            <a:endParaRPr/>
          </a:p>
          <a:p>
            <a:pPr marL="457200" lvl="0" indent="-317500" algn="l" rtl="0">
              <a:lnSpc>
                <a:spcPct val="100000"/>
              </a:lnSpc>
              <a:spcBef>
                <a:spcPts val="0"/>
              </a:spcBef>
              <a:spcAft>
                <a:spcPts val="0"/>
              </a:spcAft>
              <a:buSzPts val="1400"/>
              <a:buChar char="●"/>
            </a:pPr>
            <a:r>
              <a:rPr lang="en-US"/>
              <a:t>Please complete Items #19-20 by entering your place and date of birth</a:t>
            </a:r>
            <a:endParaRPr/>
          </a:p>
          <a:p>
            <a:pPr marL="457200" lvl="0" indent="-317500" algn="l" rtl="0">
              <a:lnSpc>
                <a:spcPct val="100000"/>
              </a:lnSpc>
              <a:spcBef>
                <a:spcPts val="0"/>
              </a:spcBef>
              <a:spcAft>
                <a:spcPts val="0"/>
              </a:spcAft>
              <a:buSzPts val="1400"/>
              <a:buChar char="●"/>
            </a:pPr>
            <a:r>
              <a:rPr lang="en-US"/>
              <a:t>In Item #21a, please enter your most recent I-94 admission number </a:t>
            </a:r>
            <a:endParaRPr/>
          </a:p>
          <a:p>
            <a:pPr marL="914400" lvl="1" indent="-317500" algn="l" rtl="0">
              <a:lnSpc>
                <a:spcPct val="100000"/>
              </a:lnSpc>
              <a:spcBef>
                <a:spcPts val="0"/>
              </a:spcBef>
              <a:spcAft>
                <a:spcPts val="0"/>
              </a:spcAft>
              <a:buSzPts val="1400"/>
              <a:buChar char="○"/>
            </a:pPr>
            <a:r>
              <a:rPr lang="en-US"/>
              <a:t>you can access this number through the I-94 website </a:t>
            </a:r>
            <a:endParaRPr/>
          </a:p>
          <a:p>
            <a:pPr marL="457200" lvl="0" indent="-317500" algn="l" rtl="0">
              <a:lnSpc>
                <a:spcPct val="100000"/>
              </a:lnSpc>
              <a:spcBef>
                <a:spcPts val="0"/>
              </a:spcBef>
              <a:spcAft>
                <a:spcPts val="0"/>
              </a:spcAft>
              <a:buSzPts val="1400"/>
              <a:buChar char="●"/>
            </a:pPr>
            <a:r>
              <a:rPr lang="en-US"/>
              <a:t>In Item #21b, please enter your passport number or your most recently issued passport number </a:t>
            </a:r>
            <a:endParaRPr/>
          </a:p>
          <a:p>
            <a:pPr marL="457200" lvl="0" indent="-317500" algn="l" rtl="0">
              <a:lnSpc>
                <a:spcPct val="100000"/>
              </a:lnSpc>
              <a:spcBef>
                <a:spcPts val="0"/>
              </a:spcBef>
              <a:spcAft>
                <a:spcPts val="0"/>
              </a:spcAft>
              <a:buSzPts val="1400"/>
              <a:buChar char="●"/>
            </a:pPr>
            <a:r>
              <a:rPr lang="en-US"/>
              <a:t>In Item #21c, if you do not have a travel document number- please skip this item </a:t>
            </a:r>
            <a:endParaRPr/>
          </a:p>
          <a:p>
            <a:pPr marL="457200" lvl="0" indent="-317500" algn="l" rtl="0">
              <a:lnSpc>
                <a:spcPct val="100000"/>
              </a:lnSpc>
              <a:spcBef>
                <a:spcPts val="0"/>
              </a:spcBef>
              <a:spcAft>
                <a:spcPts val="0"/>
              </a:spcAft>
              <a:buSzPts val="1400"/>
              <a:buChar char="●"/>
            </a:pPr>
            <a:r>
              <a:rPr lang="en-US"/>
              <a:t>In Item # 21d &amp; 21e, this information can be located in your passport </a:t>
            </a:r>
            <a:endParaRPr/>
          </a:p>
          <a:p>
            <a:pPr marL="457200" lvl="0" indent="-317500" algn="l" rtl="0">
              <a:lnSpc>
                <a:spcPct val="100000"/>
              </a:lnSpc>
              <a:spcBef>
                <a:spcPts val="0"/>
              </a:spcBef>
              <a:spcAft>
                <a:spcPts val="0"/>
              </a:spcAft>
              <a:buSzPts val="1400"/>
              <a:buChar char="●"/>
            </a:pPr>
            <a:r>
              <a:rPr lang="en-US"/>
              <a:t>In Item #22- your date of last arrival in the U.S. can be found in your most recent I-94 </a:t>
            </a:r>
            <a:endParaRPr/>
          </a:p>
          <a:p>
            <a:pPr marL="457200" lvl="0" indent="-317500" algn="l" rtl="0">
              <a:lnSpc>
                <a:spcPct val="100000"/>
              </a:lnSpc>
              <a:spcBef>
                <a:spcPts val="0"/>
              </a:spcBef>
              <a:spcAft>
                <a:spcPts val="0"/>
              </a:spcAft>
              <a:buSzPts val="1400"/>
              <a:buChar char="●"/>
            </a:pPr>
            <a:r>
              <a:rPr lang="en-US"/>
              <a:t>In Item #23- you will need to enter the name of the city of where you last entered in the U.S, not the port of entry</a:t>
            </a:r>
            <a:endParaRPr/>
          </a:p>
          <a:p>
            <a:pPr marL="914400" lvl="1" indent="-317500" algn="l" rtl="0">
              <a:lnSpc>
                <a:spcPct val="100000"/>
              </a:lnSpc>
              <a:spcBef>
                <a:spcPts val="0"/>
              </a:spcBef>
              <a:spcAft>
                <a:spcPts val="0"/>
              </a:spcAft>
              <a:buSzPts val="1400"/>
              <a:buChar char="○"/>
            </a:pPr>
            <a:r>
              <a:rPr lang="en-US"/>
              <a:t>For example, enter Los Angeles instead of LAX</a:t>
            </a:r>
            <a:endParaRPr/>
          </a:p>
          <a:p>
            <a:pPr marL="457200" lvl="0" indent="-317500" algn="l" rtl="0">
              <a:lnSpc>
                <a:spcPct val="100000"/>
              </a:lnSpc>
              <a:spcBef>
                <a:spcPts val="0"/>
              </a:spcBef>
              <a:spcAft>
                <a:spcPts val="0"/>
              </a:spcAft>
              <a:buSzPts val="1400"/>
              <a:buChar char="●"/>
            </a:pPr>
            <a:r>
              <a:rPr lang="en-US"/>
              <a:t>In Item #24 and Item #25 - please enter F-1 student </a:t>
            </a:r>
            <a:endParaRPr/>
          </a:p>
          <a:p>
            <a:pPr marL="457200" lvl="0" indent="-317500" algn="l" rtl="0">
              <a:lnSpc>
                <a:spcPct val="100000"/>
              </a:lnSpc>
              <a:spcBef>
                <a:spcPts val="0"/>
              </a:spcBef>
              <a:spcAft>
                <a:spcPts val="0"/>
              </a:spcAft>
              <a:buSzPts val="1400"/>
              <a:buChar char="●"/>
            </a:pPr>
            <a:r>
              <a:rPr lang="en-US"/>
              <a:t>And in Item #26- Please enter your SEVIS ID number located on the top of your Form I-20 </a:t>
            </a:r>
            <a:endParaRPr/>
          </a:p>
          <a:p>
            <a:pPr marL="457200" lvl="0" indent="-317500" algn="l" rtl="0">
              <a:lnSpc>
                <a:spcPct val="100000"/>
              </a:lnSpc>
              <a:spcBef>
                <a:spcPts val="0"/>
              </a:spcBef>
              <a:spcAft>
                <a:spcPts val="0"/>
              </a:spcAft>
              <a:buSzPts val="1400"/>
              <a:buChar char="●"/>
            </a:pPr>
            <a:r>
              <a:rPr lang="en-US"/>
              <a:t>And finally, in Item #27, you will need to enter the Post-Completion OPT code in each box which will be lowercase C, the number 3, and capitalize B</a:t>
            </a:r>
            <a:endParaRPr/>
          </a:p>
          <a:p>
            <a:pPr marL="457200" lvl="0" indent="-317500" algn="l" rtl="0">
              <a:lnSpc>
                <a:spcPct val="100000"/>
              </a:lnSpc>
              <a:spcBef>
                <a:spcPts val="0"/>
              </a:spcBef>
              <a:spcAft>
                <a:spcPts val="0"/>
              </a:spcAft>
              <a:buSzPts val="1400"/>
              <a:buChar char="●"/>
            </a:pPr>
            <a:r>
              <a:rPr lang="en-US"/>
              <a:t>After that, you can skip the rest of the page</a:t>
            </a:r>
            <a:endParaRPr/>
          </a:p>
          <a:p>
            <a:pPr marL="0" lvl="0" indent="0" algn="l" rtl="0">
              <a:lnSpc>
                <a:spcPct val="100000"/>
              </a:lnSpc>
              <a:spcBef>
                <a:spcPts val="0"/>
              </a:spcBef>
              <a:spcAft>
                <a:spcPts val="0"/>
              </a:spcAft>
              <a:buNone/>
            </a:pPr>
            <a:endParaRPr/>
          </a:p>
        </p:txBody>
      </p:sp>
      <p:sp>
        <p:nvSpPr>
          <p:cNvPr id="1756" name="Google Shape;1756;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0964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None/>
            </a:pPr>
            <a:r>
              <a:rPr lang="en-US"/>
              <a:t>In today’s OPT Tutorial, we will be primarily focusing on how to apply for Post-Completion OPT. We will be covering topics including:</a:t>
            </a:r>
            <a:endParaRPr/>
          </a:p>
          <a:p>
            <a:pPr marL="457200" lvl="0" indent="-317500" algn="l" rtl="0">
              <a:lnSpc>
                <a:spcPct val="100000"/>
              </a:lnSpc>
              <a:spcBef>
                <a:spcPts val="0"/>
              </a:spcBef>
              <a:spcAft>
                <a:spcPts val="0"/>
              </a:spcAft>
              <a:buSzPts val="1400"/>
              <a:buChar char="●"/>
            </a:pPr>
            <a:r>
              <a:rPr lang="en-US"/>
              <a:t>General OPT information </a:t>
            </a:r>
            <a:endParaRPr/>
          </a:p>
          <a:p>
            <a:pPr marL="457200" lvl="0" indent="-317500" algn="l" rtl="0">
              <a:lnSpc>
                <a:spcPct val="100000"/>
              </a:lnSpc>
              <a:spcBef>
                <a:spcPts val="0"/>
              </a:spcBef>
              <a:spcAft>
                <a:spcPts val="0"/>
              </a:spcAft>
              <a:buSzPts val="1400"/>
              <a:buChar char="●"/>
            </a:pPr>
            <a:r>
              <a:rPr lang="en-US"/>
              <a:t>OPT Application Timeline </a:t>
            </a:r>
            <a:endParaRPr/>
          </a:p>
          <a:p>
            <a:pPr marL="457200" lvl="0" indent="-317500" algn="l" rtl="0">
              <a:lnSpc>
                <a:spcPct val="100000"/>
              </a:lnSpc>
              <a:spcBef>
                <a:spcPts val="0"/>
              </a:spcBef>
              <a:spcAft>
                <a:spcPts val="0"/>
              </a:spcAft>
              <a:buSzPts val="1400"/>
              <a:buChar char="●"/>
            </a:pPr>
            <a:r>
              <a:rPr lang="en-US"/>
              <a:t>OPT Application Process including the internal &amp; external process </a:t>
            </a:r>
            <a:endParaRPr/>
          </a:p>
          <a:p>
            <a:pPr marL="457200" lvl="0" indent="-317500" algn="l" rtl="0">
              <a:lnSpc>
                <a:spcPct val="100000"/>
              </a:lnSpc>
              <a:spcBef>
                <a:spcPts val="0"/>
              </a:spcBef>
              <a:spcAft>
                <a:spcPts val="0"/>
              </a:spcAft>
              <a:buSzPts val="1400"/>
              <a:buChar char="●"/>
            </a:pPr>
            <a:r>
              <a:rPr lang="en-US"/>
              <a:t>International Travel and OPT </a:t>
            </a:r>
            <a:endParaRPr/>
          </a:p>
          <a:p>
            <a:pPr marL="457200" lvl="0" indent="-317500" algn="l" rtl="0">
              <a:lnSpc>
                <a:spcPct val="100000"/>
              </a:lnSpc>
              <a:spcBef>
                <a:spcPts val="0"/>
              </a:spcBef>
              <a:spcAft>
                <a:spcPts val="0"/>
              </a:spcAft>
              <a:buSzPts val="1400"/>
              <a:buChar char="●"/>
            </a:pPr>
            <a:r>
              <a:rPr lang="en-US"/>
              <a:t>USCIS Application Decision </a:t>
            </a:r>
            <a:endParaRPr/>
          </a:p>
          <a:p>
            <a:pPr marL="457200" lvl="0" indent="-317500" algn="l" rtl="0">
              <a:lnSpc>
                <a:spcPct val="100000"/>
              </a:lnSpc>
              <a:spcBef>
                <a:spcPts val="0"/>
              </a:spcBef>
              <a:spcAft>
                <a:spcPts val="0"/>
              </a:spcAft>
              <a:buSzPts val="1400"/>
              <a:buChar char="●"/>
            </a:pPr>
            <a:r>
              <a:rPr lang="en-US"/>
              <a:t>OPT Reporting REquirements </a:t>
            </a:r>
            <a:endParaRPr/>
          </a:p>
          <a:p>
            <a:pPr marL="457200" lvl="0" indent="-317500" algn="l" rtl="0">
              <a:lnSpc>
                <a:spcPct val="100000"/>
              </a:lnSpc>
              <a:spcBef>
                <a:spcPts val="0"/>
              </a:spcBef>
              <a:spcAft>
                <a:spcPts val="0"/>
              </a:spcAft>
              <a:buSzPts val="1400"/>
              <a:buChar char="●"/>
            </a:pPr>
            <a:r>
              <a:rPr lang="en-US"/>
              <a:t>And finally, what to do after your OPT ends</a:t>
            </a:r>
            <a:endParaRPr/>
          </a:p>
        </p:txBody>
      </p:sp>
      <p:sp>
        <p:nvSpPr>
          <p:cNvPr id="1541" name="Google Shape;1541;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In page 4, if you are preparing this document yourself, please select #1a. </a:t>
            </a:r>
            <a:endParaRPr/>
          </a:p>
          <a:p>
            <a:pPr marL="457200" lvl="0" indent="-317500" algn="l" rtl="0">
              <a:lnSpc>
                <a:spcPct val="100000"/>
              </a:lnSpc>
              <a:spcBef>
                <a:spcPts val="0"/>
              </a:spcBef>
              <a:spcAft>
                <a:spcPts val="0"/>
              </a:spcAft>
              <a:buSzPts val="1400"/>
              <a:buChar char="●"/>
            </a:pPr>
            <a:r>
              <a:rPr lang="en-US"/>
              <a:t>Items #3-5- please complete your contact information </a:t>
            </a:r>
            <a:endParaRPr/>
          </a:p>
          <a:p>
            <a:pPr marL="457200" lvl="0" indent="-317500" algn="l" rtl="0">
              <a:lnSpc>
                <a:spcPct val="100000"/>
              </a:lnSpc>
              <a:spcBef>
                <a:spcPts val="0"/>
              </a:spcBef>
              <a:spcAft>
                <a:spcPts val="0"/>
              </a:spcAft>
              <a:buSzPts val="1400"/>
              <a:buChar char="●"/>
            </a:pPr>
            <a:r>
              <a:rPr lang="en-US"/>
              <a:t>In Item #7a, the application signature portion will be the only handwritten portion of the form. </a:t>
            </a:r>
            <a:endParaRPr/>
          </a:p>
          <a:p>
            <a:pPr marL="914400" lvl="1" indent="-317500" algn="l" rtl="0">
              <a:lnSpc>
                <a:spcPct val="100000"/>
              </a:lnSpc>
              <a:spcBef>
                <a:spcPts val="0"/>
              </a:spcBef>
              <a:spcAft>
                <a:spcPts val="0"/>
              </a:spcAft>
              <a:buSzPts val="1400"/>
              <a:buChar char="○"/>
            </a:pPr>
            <a:r>
              <a:rPr lang="en-US"/>
              <a:t>please be sure to sign this document in black ink and inside the box </a:t>
            </a:r>
            <a:endParaRPr/>
          </a:p>
          <a:p>
            <a:pPr marL="457200" lvl="0" indent="-317500" algn="l" rtl="0">
              <a:lnSpc>
                <a:spcPct val="100000"/>
              </a:lnSpc>
              <a:spcBef>
                <a:spcPts val="0"/>
              </a:spcBef>
              <a:spcAft>
                <a:spcPts val="0"/>
              </a:spcAft>
              <a:buSzPts val="1400"/>
              <a:buChar char="●"/>
            </a:pPr>
            <a:r>
              <a:rPr lang="en-US"/>
              <a:t>After that you will need to enter the date of signature and skip pages 5&amp;6 if checked #1a. However, please be sure to include all seven pages of the document when submitting to USCIS.</a:t>
            </a:r>
            <a:endParaRPr/>
          </a:p>
          <a:p>
            <a:pPr marL="0" lvl="0" indent="0" algn="l" rtl="0">
              <a:lnSpc>
                <a:spcPct val="100000"/>
              </a:lnSpc>
              <a:spcBef>
                <a:spcPts val="0"/>
              </a:spcBef>
              <a:spcAft>
                <a:spcPts val="0"/>
              </a:spcAft>
              <a:buSzPts val="1400"/>
              <a:buNone/>
            </a:pPr>
            <a:endParaRPr/>
          </a:p>
        </p:txBody>
      </p:sp>
      <p:sp>
        <p:nvSpPr>
          <p:cNvPr id="1775" name="Google Shape;1775;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10141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561dcfc484_0_20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2" name="Google Shape;1792;g561dcfc484_0_205: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In Page 7, Part 6 of the Form I-765, this section is useful if you need additional space to explain certain items.</a:t>
            </a:r>
            <a:endParaRPr/>
          </a:p>
          <a:p>
            <a:pPr marL="0" lvl="0" indent="0" algn="l" rtl="0">
              <a:lnSpc>
                <a:spcPct val="100000"/>
              </a:lnSpc>
              <a:spcBef>
                <a:spcPts val="0"/>
              </a:spcBef>
              <a:spcAft>
                <a:spcPts val="0"/>
              </a:spcAft>
              <a:buSzPts val="1400"/>
              <a:buNone/>
            </a:pPr>
            <a:r>
              <a:rPr lang="en-US"/>
              <a:t>These items can be any of the following: </a:t>
            </a:r>
            <a:endParaRPr/>
          </a:p>
          <a:p>
            <a:pPr marL="457200" lvl="0" indent="-317500" algn="l" rtl="0">
              <a:lnSpc>
                <a:spcPct val="100000"/>
              </a:lnSpc>
              <a:spcBef>
                <a:spcPts val="0"/>
              </a:spcBef>
              <a:spcAft>
                <a:spcPts val="0"/>
              </a:spcAft>
              <a:buSzPts val="1400"/>
              <a:buChar char="●"/>
            </a:pPr>
            <a:r>
              <a:rPr lang="en-US"/>
              <a:t>if you need more space to answer a certain question such as your name</a:t>
            </a:r>
            <a:endParaRPr/>
          </a:p>
          <a:p>
            <a:pPr marL="457200" lvl="0" indent="-317500" algn="l" rtl="0">
              <a:lnSpc>
                <a:spcPct val="100000"/>
              </a:lnSpc>
              <a:spcBef>
                <a:spcPts val="0"/>
              </a:spcBef>
              <a:spcAft>
                <a:spcPts val="0"/>
              </a:spcAft>
              <a:buSzPts val="1400"/>
              <a:buChar char="●"/>
            </a:pPr>
            <a:r>
              <a:rPr lang="en-US"/>
              <a:t>if you had any CPT authorization </a:t>
            </a:r>
            <a:endParaRPr/>
          </a:p>
          <a:p>
            <a:pPr marL="457200" lvl="0" indent="-317500" algn="l" rtl="0">
              <a:lnSpc>
                <a:spcPct val="100000"/>
              </a:lnSpc>
              <a:spcBef>
                <a:spcPts val="0"/>
              </a:spcBef>
              <a:spcAft>
                <a:spcPts val="0"/>
              </a:spcAft>
              <a:buSzPts val="1400"/>
              <a:buChar char="●"/>
            </a:pPr>
            <a:r>
              <a:rPr lang="en-US"/>
              <a:t>if you had previous OTP authorizations or denials </a:t>
            </a:r>
            <a:endParaRPr/>
          </a:p>
          <a:p>
            <a:pPr marL="457200" lvl="0" indent="-317500" algn="l" rtl="0">
              <a:lnSpc>
                <a:spcPct val="100000"/>
              </a:lnSpc>
              <a:spcBef>
                <a:spcPts val="0"/>
              </a:spcBef>
              <a:spcAft>
                <a:spcPts val="0"/>
              </a:spcAft>
              <a:buSzPts val="1400"/>
              <a:buChar char="●"/>
            </a:pPr>
            <a:r>
              <a:rPr lang="en-US"/>
              <a:t>or if you had a different SEVIS ID number in the past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In the next few slides, we will provide you with a template that you can use to easily explain any of the items above.</a:t>
            </a:r>
            <a:endParaRPr/>
          </a:p>
        </p:txBody>
      </p:sp>
      <p:sp>
        <p:nvSpPr>
          <p:cNvPr id="1793" name="Google Shape;1793;g561dcfc484_0_205: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55073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561dcfc484_0_2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g561dcfc484_0_23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If you had a CPT authorization while you were studying at UCR,  you will use this template to complete these items.</a:t>
            </a:r>
            <a:endParaRPr/>
          </a:p>
          <a:p>
            <a:pPr marL="457200" lvl="0" indent="-317500" algn="l" rtl="0">
              <a:lnSpc>
                <a:spcPct val="100000"/>
              </a:lnSpc>
              <a:spcBef>
                <a:spcPts val="0"/>
              </a:spcBef>
              <a:spcAft>
                <a:spcPts val="0"/>
              </a:spcAft>
              <a:buSzPts val="1400"/>
              <a:buChar char="●"/>
            </a:pPr>
            <a:r>
              <a:rPr lang="en-US"/>
              <a:t>The first three boxes in items #3a-3c will be used to detail what you will explaining </a:t>
            </a:r>
            <a:endParaRPr/>
          </a:p>
          <a:p>
            <a:pPr marL="457200" lvl="0" indent="-317500" algn="l" rtl="0">
              <a:lnSpc>
                <a:spcPct val="100000"/>
              </a:lnSpc>
              <a:spcBef>
                <a:spcPts val="0"/>
              </a:spcBef>
              <a:spcAft>
                <a:spcPts val="0"/>
              </a:spcAft>
              <a:buSzPts val="1400"/>
              <a:buChar char="●"/>
            </a:pPr>
            <a:r>
              <a:rPr lang="en-US"/>
              <a:t>In Item #3d, please use CPT Authorization as a title and enter the rest of the information per your CPT authorization.</a:t>
            </a:r>
            <a:endParaRPr/>
          </a:p>
          <a:p>
            <a:pPr marL="457200" lvl="0" indent="-317500" algn="l" rtl="0">
              <a:lnSpc>
                <a:spcPct val="100000"/>
              </a:lnSpc>
              <a:spcBef>
                <a:spcPts val="0"/>
              </a:spcBef>
              <a:spcAft>
                <a:spcPts val="0"/>
              </a:spcAft>
              <a:buSzPts val="1400"/>
              <a:buChar char="●"/>
            </a:pPr>
            <a:r>
              <a:rPr lang="en-US"/>
              <a:t>Lastly, please be sure to attach a copy of your CPT I-20. </a:t>
            </a:r>
            <a:endParaRPr/>
          </a:p>
        </p:txBody>
      </p:sp>
      <p:sp>
        <p:nvSpPr>
          <p:cNvPr id="1804" name="Google Shape;1804;g561dcfc484_0_233: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5416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561dcfc484_0_25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6" name="Google Shape;1816;g561dcfc484_0_25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400"/>
              <a:buNone/>
            </a:pPr>
            <a:r>
              <a:rPr lang="en-US"/>
              <a:t>If you had a previous OPT authorization,  you will use this template to complete these items.</a:t>
            </a:r>
            <a:endParaRPr/>
          </a:p>
          <a:p>
            <a:pPr marL="457200" lvl="0" indent="-317500" algn="l" rtl="0">
              <a:spcBef>
                <a:spcPts val="0"/>
              </a:spcBef>
              <a:spcAft>
                <a:spcPts val="0"/>
              </a:spcAft>
              <a:buSzPts val="1400"/>
              <a:buChar char="●"/>
            </a:pPr>
            <a:r>
              <a:rPr lang="en-US"/>
              <a:t>The first three boxes in items #3a-3c will be used to detail what you will explaining </a:t>
            </a:r>
            <a:endParaRPr/>
          </a:p>
          <a:p>
            <a:pPr marL="457200" lvl="0" indent="-317500" algn="l" rtl="0">
              <a:spcBef>
                <a:spcPts val="0"/>
              </a:spcBef>
              <a:spcAft>
                <a:spcPts val="0"/>
              </a:spcAft>
              <a:buSzPts val="1400"/>
              <a:buChar char="●"/>
            </a:pPr>
            <a:r>
              <a:rPr lang="en-US"/>
              <a:t>In Item #3d, please use Previous OPT Authorization as a title and enter the rest of the information per your past OPT authorization.</a:t>
            </a:r>
            <a:endParaRPr/>
          </a:p>
          <a:p>
            <a:pPr marL="457200" lvl="0" indent="-317500" algn="l" rtl="0">
              <a:spcBef>
                <a:spcPts val="0"/>
              </a:spcBef>
              <a:spcAft>
                <a:spcPts val="0"/>
              </a:spcAft>
              <a:buSzPts val="1400"/>
              <a:buChar char="●"/>
            </a:pPr>
            <a:r>
              <a:rPr lang="en-US"/>
              <a:t>Lastly, please be sure to attach a copy of your EAD card. </a:t>
            </a:r>
            <a:endParaRPr/>
          </a:p>
          <a:p>
            <a:pPr marL="0" lvl="0" indent="0" algn="l" rtl="0">
              <a:lnSpc>
                <a:spcPct val="100000"/>
              </a:lnSpc>
              <a:spcBef>
                <a:spcPts val="0"/>
              </a:spcBef>
              <a:spcAft>
                <a:spcPts val="0"/>
              </a:spcAft>
              <a:buSzPts val="1400"/>
              <a:buNone/>
            </a:pPr>
            <a:endParaRPr/>
          </a:p>
        </p:txBody>
      </p:sp>
      <p:sp>
        <p:nvSpPr>
          <p:cNvPr id="1817" name="Google Shape;1817;g561dcfc484_0_258: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7961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561dcfc484_0_26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7" name="Google Shape;1827;g561dcfc484_0_26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400"/>
              <a:buNone/>
            </a:pPr>
            <a:r>
              <a:rPr lang="en-US"/>
              <a:t>If you had a previous SEVIS ID number,  you will use this template to complete these items.</a:t>
            </a:r>
            <a:endParaRPr/>
          </a:p>
          <a:p>
            <a:pPr marL="457200" lvl="0" indent="-317500" algn="l" rtl="0">
              <a:spcBef>
                <a:spcPts val="0"/>
              </a:spcBef>
              <a:spcAft>
                <a:spcPts val="0"/>
              </a:spcAft>
              <a:buSzPts val="1400"/>
              <a:buChar char="●"/>
            </a:pPr>
            <a:r>
              <a:rPr lang="en-US"/>
              <a:t>The first three boxes in items #3a-3c will be used to detail what you will explaining </a:t>
            </a:r>
            <a:endParaRPr/>
          </a:p>
          <a:p>
            <a:pPr marL="457200" lvl="0" indent="-317500" algn="l" rtl="0">
              <a:spcBef>
                <a:spcPts val="0"/>
              </a:spcBef>
              <a:spcAft>
                <a:spcPts val="0"/>
              </a:spcAft>
              <a:buSzPts val="1400"/>
              <a:buChar char="●"/>
            </a:pPr>
            <a:r>
              <a:rPr lang="en-US"/>
              <a:t>In Item #3d, please use Previous SEVIS ID as a title and enter the rest of the information per your previous SEVID ID number</a:t>
            </a:r>
            <a:endParaRPr/>
          </a:p>
          <a:p>
            <a:pPr marL="457200" lvl="0" indent="-317500" algn="l" rtl="0">
              <a:spcBef>
                <a:spcPts val="0"/>
              </a:spcBef>
              <a:spcAft>
                <a:spcPts val="0"/>
              </a:spcAft>
              <a:buSzPts val="1400"/>
              <a:buChar char="●"/>
            </a:pPr>
            <a:r>
              <a:rPr lang="en-US"/>
              <a:t>Lastly, please be sure to attach a copy of your I-20 with that SEVIS ID number</a:t>
            </a:r>
            <a:endParaRPr/>
          </a:p>
          <a:p>
            <a:pPr marL="0" lvl="0" indent="0" algn="l" rtl="0">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28" name="Google Shape;1828;g561dcfc484_0_269: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39893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567bdf39ca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8" name="Google Shape;1838;g567bdf39ca_0_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The Form G-1145 will need to be completed if you would like to receive eNotifications regarding your OPT application. </a:t>
            </a:r>
            <a:endParaRPr/>
          </a:p>
          <a:p>
            <a:pPr marL="457200" lvl="0" indent="-317500" algn="l" rtl="0">
              <a:lnSpc>
                <a:spcPct val="100000"/>
              </a:lnSpc>
              <a:spcBef>
                <a:spcPts val="0"/>
              </a:spcBef>
              <a:spcAft>
                <a:spcPts val="0"/>
              </a:spcAft>
              <a:buSzPts val="1400"/>
              <a:buChar char="●"/>
            </a:pPr>
            <a:r>
              <a:rPr lang="en-US"/>
              <a:t>This document is not require but, we strongly recommend all students to submit this. </a:t>
            </a:r>
            <a:endParaRPr/>
          </a:p>
          <a:p>
            <a:pPr marL="457200" lvl="0" indent="-317500" algn="l" rtl="0">
              <a:lnSpc>
                <a:spcPct val="100000"/>
              </a:lnSpc>
              <a:spcBef>
                <a:spcPts val="0"/>
              </a:spcBef>
              <a:spcAft>
                <a:spcPts val="0"/>
              </a:spcAft>
              <a:buSzPts val="1400"/>
              <a:buChar char="●"/>
            </a:pPr>
            <a:r>
              <a:rPr lang="en-US"/>
              <a:t>Please be sure to type out your information </a:t>
            </a:r>
            <a:endParaRPr/>
          </a:p>
        </p:txBody>
      </p:sp>
      <p:sp>
        <p:nvSpPr>
          <p:cNvPr id="1839" name="Google Shape;1839;g567bdf39ca_0_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46816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1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The I-94 is an arrival-departure record of your travel to and from the U.S. </a:t>
            </a:r>
            <a:endParaRPr/>
          </a:p>
          <a:p>
            <a:pPr marL="457200" lvl="0" indent="-317500" algn="l" rtl="0">
              <a:lnSpc>
                <a:spcPct val="100000"/>
              </a:lnSpc>
              <a:spcBef>
                <a:spcPts val="0"/>
              </a:spcBef>
              <a:spcAft>
                <a:spcPts val="0"/>
              </a:spcAft>
              <a:buSzPts val="1400"/>
              <a:buChar char="●"/>
            </a:pPr>
            <a:r>
              <a:rPr lang="en-US"/>
              <a:t>To access your most updated I-94, you can go to the official I-94 CBP website and get an electronic copy</a:t>
            </a:r>
            <a:endParaRPr/>
          </a:p>
        </p:txBody>
      </p:sp>
      <p:sp>
        <p:nvSpPr>
          <p:cNvPr id="1850" name="Google Shape;1850;p18: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105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7d6b136329_0_13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3" name="Google Shape;1863;g7d6b136329_0_131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You will also need to provide a copy of your passport and your most recent F-1 Visa stamp</a:t>
            </a:r>
            <a:endParaRPr/>
          </a:p>
          <a:p>
            <a:pPr marL="457200" lvl="0" indent="-317500" algn="l" rtl="0">
              <a:lnSpc>
                <a:spcPct val="100000"/>
              </a:lnSpc>
              <a:spcBef>
                <a:spcPts val="0"/>
              </a:spcBef>
              <a:spcAft>
                <a:spcPts val="0"/>
              </a:spcAft>
              <a:buSzPts val="1400"/>
              <a:buChar char="●"/>
            </a:pPr>
            <a:r>
              <a:rPr lang="en-US"/>
              <a:t>The copy that you provide should be a clear copy and should not be too enlarged or minimized </a:t>
            </a:r>
            <a:endParaRPr/>
          </a:p>
          <a:p>
            <a:pPr marL="457200" lvl="0" indent="-317500" algn="l" rtl="0">
              <a:lnSpc>
                <a:spcPct val="100000"/>
              </a:lnSpc>
              <a:spcBef>
                <a:spcPts val="0"/>
              </a:spcBef>
              <a:spcAft>
                <a:spcPts val="0"/>
              </a:spcAft>
              <a:buSzPts val="1400"/>
              <a:buChar char="●"/>
            </a:pPr>
            <a:r>
              <a:rPr lang="en-US"/>
              <a:t>Please note that your F-1 visa does not have to be valid at the time of your OPT application </a:t>
            </a:r>
            <a:endParaRPr/>
          </a:p>
          <a:p>
            <a:pPr marL="0" lvl="0" indent="0" algn="l" rtl="0">
              <a:lnSpc>
                <a:spcPct val="100000"/>
              </a:lnSpc>
              <a:spcBef>
                <a:spcPts val="0"/>
              </a:spcBef>
              <a:spcAft>
                <a:spcPts val="0"/>
              </a:spcAft>
              <a:buNone/>
            </a:pPr>
            <a:endParaRPr/>
          </a:p>
        </p:txBody>
      </p:sp>
      <p:sp>
        <p:nvSpPr>
          <p:cNvPr id="1864" name="Google Shape;1864;g7d6b136329_0_1316: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91108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561dcfc484_0_17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g561dcfc484_0_175: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Once your documents are reviewed, an ISS advisor will issue you documents including: </a:t>
            </a:r>
            <a:endParaRPr/>
          </a:p>
          <a:p>
            <a:pPr marL="457200" lvl="0" indent="-317500" algn="l" rtl="0">
              <a:lnSpc>
                <a:spcPct val="100000"/>
              </a:lnSpc>
              <a:spcBef>
                <a:spcPts val="0"/>
              </a:spcBef>
              <a:spcAft>
                <a:spcPts val="0"/>
              </a:spcAft>
              <a:buSzPts val="1400"/>
              <a:buChar char="●"/>
            </a:pPr>
            <a:r>
              <a:rPr lang="en-US"/>
              <a:t>an OPT I-20</a:t>
            </a:r>
            <a:endParaRPr/>
          </a:p>
          <a:p>
            <a:pPr marL="457200" lvl="0" indent="-317500" algn="l" rtl="0">
              <a:lnSpc>
                <a:spcPct val="100000"/>
              </a:lnSpc>
              <a:spcBef>
                <a:spcPts val="0"/>
              </a:spcBef>
              <a:spcAft>
                <a:spcPts val="0"/>
              </a:spcAft>
              <a:buSzPts val="1400"/>
              <a:buChar char="●"/>
            </a:pPr>
            <a:r>
              <a:rPr lang="en-US"/>
              <a:t>an OPT Materials Checklist - this will include the advisor’s recommendations on your OPT documents </a:t>
            </a:r>
            <a:endParaRPr/>
          </a:p>
          <a:p>
            <a:pPr marL="457200" lvl="0" indent="-317500" algn="l" rtl="0">
              <a:lnSpc>
                <a:spcPct val="100000"/>
              </a:lnSpc>
              <a:spcBef>
                <a:spcPts val="0"/>
              </a:spcBef>
              <a:spcAft>
                <a:spcPts val="0"/>
              </a:spcAft>
              <a:buSzPts val="1400"/>
              <a:buChar char="●"/>
            </a:pPr>
            <a:r>
              <a:rPr lang="en-US"/>
              <a:t> and finally an OPT Application checklist </a:t>
            </a:r>
            <a:endParaRPr/>
          </a:p>
        </p:txBody>
      </p:sp>
      <p:sp>
        <p:nvSpPr>
          <p:cNvPr id="1890" name="Google Shape;1890;g561dcfc484_0_175: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966331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561dcfc484_0_16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9" name="Google Shape;1909;g561dcfc484_0_16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Once you receive your OPT I-20, it will include: the OPT recommendation and a travel signature </a:t>
            </a:r>
            <a:endParaRPr/>
          </a:p>
          <a:p>
            <a:pPr marL="457200" lvl="0" indent="-317500" algn="l" rtl="0">
              <a:lnSpc>
                <a:spcPct val="100000"/>
              </a:lnSpc>
              <a:spcBef>
                <a:spcPts val="0"/>
              </a:spcBef>
              <a:spcAft>
                <a:spcPts val="0"/>
              </a:spcAft>
              <a:buSzPts val="1400"/>
              <a:buChar char="●"/>
            </a:pPr>
            <a:r>
              <a:rPr lang="en-US"/>
              <a:t>Before you sign the I-20, please double-check to see if all of the information is correct and make a photocopy</a:t>
            </a:r>
            <a:endParaRPr/>
          </a:p>
          <a:p>
            <a:pPr marL="457200" lvl="0" indent="-317500" algn="l" rtl="0">
              <a:lnSpc>
                <a:spcPct val="100000"/>
              </a:lnSpc>
              <a:spcBef>
                <a:spcPts val="0"/>
              </a:spcBef>
              <a:spcAft>
                <a:spcPts val="0"/>
              </a:spcAft>
              <a:buSzPts val="1400"/>
              <a:buChar char="●"/>
            </a:pPr>
            <a:r>
              <a:rPr lang="en-US"/>
              <a:t>Please keep in mind that OPT applications must be mailed to USCIS within 30 days of the OPT I-20 issue date </a:t>
            </a:r>
            <a:endParaRPr/>
          </a:p>
          <a:p>
            <a:pPr marL="914400" lvl="1" indent="-317500" algn="l" rtl="0">
              <a:lnSpc>
                <a:spcPct val="100000"/>
              </a:lnSpc>
              <a:spcBef>
                <a:spcPts val="0"/>
              </a:spcBef>
              <a:spcAft>
                <a:spcPts val="0"/>
              </a:spcAft>
              <a:buSzPts val="1400"/>
              <a:buChar char="○"/>
            </a:pPr>
            <a:r>
              <a:rPr lang="en-US"/>
              <a:t>You can check where the OPT I-20 issue date is at the bottom of the I-20 (as shown in the image) </a:t>
            </a:r>
            <a:endParaRPr/>
          </a:p>
          <a:p>
            <a:pPr marL="914400" lvl="1" indent="-317500" algn="l" rtl="0">
              <a:lnSpc>
                <a:spcPct val="100000"/>
              </a:lnSpc>
              <a:spcBef>
                <a:spcPts val="0"/>
              </a:spcBef>
              <a:spcAft>
                <a:spcPts val="0"/>
              </a:spcAft>
              <a:buSzPts val="1400"/>
              <a:buChar char="○"/>
            </a:pPr>
            <a:r>
              <a:rPr lang="en-US"/>
              <a:t>USCIS has become very strict about this rule so, please keep an eye on this </a:t>
            </a:r>
            <a:endParaRPr/>
          </a:p>
        </p:txBody>
      </p:sp>
      <p:sp>
        <p:nvSpPr>
          <p:cNvPr id="1910" name="Google Shape;1910;g561dcfc484_0_167: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201449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5cee40a66c_2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5cee40a66c_2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For our first topic, we will talk about general information about OPT</a:t>
            </a:r>
            <a:endParaRPr/>
          </a:p>
        </p:txBody>
      </p:sp>
      <p:sp>
        <p:nvSpPr>
          <p:cNvPr id="1549" name="Google Shape;1549;g5cee40a66c_2_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8" name="Google Shape;1928;p2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Now that you have received your OPT I-20, you can assemble your final packet to mail to USCIS. </a:t>
            </a:r>
            <a:endParaRPr/>
          </a:p>
          <a:p>
            <a:pPr marL="457200" lvl="0" indent="-317500" algn="l" rtl="0">
              <a:lnSpc>
                <a:spcPct val="100000"/>
              </a:lnSpc>
              <a:spcBef>
                <a:spcPts val="0"/>
              </a:spcBef>
              <a:spcAft>
                <a:spcPts val="0"/>
              </a:spcAft>
              <a:buSzPts val="1400"/>
              <a:buChar char="●"/>
            </a:pPr>
            <a:r>
              <a:rPr lang="en-US"/>
              <a:t>Please be sure your documents in this order and do not staple them together</a:t>
            </a:r>
            <a:endParaRPr/>
          </a:p>
        </p:txBody>
      </p:sp>
      <p:sp>
        <p:nvSpPr>
          <p:cNvPr id="1929" name="Google Shape;1929;p2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116770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7cfdc24d76_0_129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7" name="Google Shape;1937;g7cfdc24d76_0_129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On top of the packet, you will need to include a $410 application fee to USCIS </a:t>
            </a:r>
            <a:endParaRPr/>
          </a:p>
          <a:p>
            <a:pPr marL="457200" lvl="0" indent="-317500" algn="l" rtl="0">
              <a:lnSpc>
                <a:spcPct val="100000"/>
              </a:lnSpc>
              <a:spcBef>
                <a:spcPts val="0"/>
              </a:spcBef>
              <a:spcAft>
                <a:spcPts val="0"/>
              </a:spcAft>
              <a:buSzPts val="1400"/>
              <a:buChar char="●"/>
            </a:pPr>
            <a:r>
              <a:rPr lang="en-US"/>
              <a:t>Some acceptable payment methods include personal check, money order, cashier’s check, and credit card payment. </a:t>
            </a:r>
            <a:endParaRPr/>
          </a:p>
          <a:p>
            <a:pPr marL="457200" lvl="0" indent="-317500" algn="l" rtl="0">
              <a:lnSpc>
                <a:spcPct val="100000"/>
              </a:lnSpc>
              <a:spcBef>
                <a:spcPts val="0"/>
              </a:spcBef>
              <a:spcAft>
                <a:spcPts val="0"/>
              </a:spcAft>
              <a:buSzPts val="1400"/>
              <a:buChar char="●"/>
            </a:pPr>
            <a:r>
              <a:rPr lang="en-US"/>
              <a:t>The most recommended methods of payment are as indicated in the slide </a:t>
            </a:r>
            <a:endParaRPr/>
          </a:p>
          <a:p>
            <a:pPr marL="914400" lvl="1" indent="-317500" algn="l" rtl="0">
              <a:lnSpc>
                <a:spcPct val="100000"/>
              </a:lnSpc>
              <a:spcBef>
                <a:spcPts val="0"/>
              </a:spcBef>
              <a:spcAft>
                <a:spcPts val="0"/>
              </a:spcAft>
              <a:buSzPts val="1400"/>
              <a:buChar char="○"/>
            </a:pPr>
            <a:r>
              <a:rPr lang="en-US"/>
              <a:t>The fee should be payable to “U.S. Department of Homeland Security” and the fee should indicate your name </a:t>
            </a:r>
            <a:endParaRPr/>
          </a:p>
          <a:p>
            <a:pPr marL="457200" lvl="0" indent="-317500" algn="l" rtl="0">
              <a:lnSpc>
                <a:spcPct val="100000"/>
              </a:lnSpc>
              <a:spcBef>
                <a:spcPts val="0"/>
              </a:spcBef>
              <a:spcAft>
                <a:spcPts val="0"/>
              </a:spcAft>
              <a:buSzPts val="1400"/>
              <a:buChar char="●"/>
            </a:pPr>
            <a:r>
              <a:rPr lang="en-US"/>
              <a:t>For credit card payment, you can complete the Form G-1450 available on the USCIS website. </a:t>
            </a:r>
            <a:endParaRPr/>
          </a:p>
          <a:p>
            <a:pPr marL="914400" lvl="1" indent="-317500" algn="l" rtl="0">
              <a:lnSpc>
                <a:spcPct val="100000"/>
              </a:lnSpc>
              <a:spcBef>
                <a:spcPts val="0"/>
              </a:spcBef>
              <a:spcAft>
                <a:spcPts val="0"/>
              </a:spcAft>
              <a:buSzPts val="1400"/>
              <a:buChar char="○"/>
            </a:pPr>
            <a:r>
              <a:rPr lang="en-US"/>
              <a:t>Please keep in mind that the credit card will need to be U.S. issued</a:t>
            </a:r>
            <a:endParaRPr/>
          </a:p>
        </p:txBody>
      </p:sp>
      <p:sp>
        <p:nvSpPr>
          <p:cNvPr id="1938" name="Google Shape;1938;g7cfdc24d76_0_1298: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59338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7cfdc24d76_0_13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3" name="Google Shape;1953;g7cfdc24d76_0_1315: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dirty="0"/>
              <a:t>You will also need to provide 2 passport-style photos </a:t>
            </a:r>
            <a:endParaRPr dirty="0"/>
          </a:p>
          <a:p>
            <a:pPr marL="457200" lvl="0" indent="-317500" algn="l" rtl="0">
              <a:lnSpc>
                <a:spcPct val="100000"/>
              </a:lnSpc>
              <a:spcBef>
                <a:spcPts val="0"/>
              </a:spcBef>
              <a:spcAft>
                <a:spcPts val="0"/>
              </a:spcAft>
              <a:buSzPts val="1400"/>
              <a:buChar char="●"/>
            </a:pPr>
            <a:r>
              <a:rPr lang="en-US" dirty="0"/>
              <a:t>The photos must be 2x2 and must meet specifications of the U.S. Department of State</a:t>
            </a:r>
            <a:endParaRPr dirty="0"/>
          </a:p>
          <a:p>
            <a:pPr marL="457200" lvl="0" indent="-317500" algn="l" rtl="0">
              <a:lnSpc>
                <a:spcPct val="100000"/>
              </a:lnSpc>
              <a:spcBef>
                <a:spcPts val="0"/>
              </a:spcBef>
              <a:spcAft>
                <a:spcPts val="0"/>
              </a:spcAft>
              <a:buSzPts val="1400"/>
              <a:buChar char="●"/>
            </a:pPr>
            <a:r>
              <a:rPr lang="en-US" dirty="0"/>
              <a:t>Once you have your passport photos, you can write your name and I-94 or SEVIS ID number on the back of the photo. </a:t>
            </a:r>
            <a:endParaRPr dirty="0"/>
          </a:p>
          <a:p>
            <a:pPr marL="457200" lvl="0" indent="-317500" algn="l" rtl="0">
              <a:lnSpc>
                <a:spcPct val="100000"/>
              </a:lnSpc>
              <a:spcBef>
                <a:spcPts val="0"/>
              </a:spcBef>
              <a:spcAft>
                <a:spcPts val="0"/>
              </a:spcAft>
              <a:buSzPts val="1400"/>
              <a:buChar char="●"/>
            </a:pPr>
            <a:r>
              <a:rPr lang="en-US" dirty="0"/>
              <a:t>You can take passport photos at your local drugstore or U.S. postal service. </a:t>
            </a:r>
            <a:endParaRPr dirty="0"/>
          </a:p>
        </p:txBody>
      </p:sp>
      <p:sp>
        <p:nvSpPr>
          <p:cNvPr id="1954" name="Google Shape;1954;g7cfdc24d76_0_1315: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05391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g561dcfc484_0_19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0" name="Google Shape;1970;g561dcfc484_0_19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Once you have assembled your OPT application, please make sure to clip and not staple your documents. </a:t>
            </a:r>
            <a:endParaRPr/>
          </a:p>
          <a:p>
            <a:pPr marL="457200" lvl="0" indent="-317500" algn="l" rtl="0">
              <a:lnSpc>
                <a:spcPct val="100000"/>
              </a:lnSpc>
              <a:spcBef>
                <a:spcPts val="0"/>
              </a:spcBef>
              <a:spcAft>
                <a:spcPts val="0"/>
              </a:spcAft>
              <a:buSzPts val="1400"/>
              <a:buChar char="●"/>
            </a:pPr>
            <a:r>
              <a:rPr lang="en-US"/>
              <a:t>It is also recommended to receive a tracking number when mailing your documents. </a:t>
            </a:r>
            <a:endParaRPr/>
          </a:p>
          <a:p>
            <a:pPr marL="457200" lvl="0" indent="-317500" algn="l" rtl="0">
              <a:lnSpc>
                <a:spcPct val="100000"/>
              </a:lnSpc>
              <a:spcBef>
                <a:spcPts val="0"/>
              </a:spcBef>
              <a:spcAft>
                <a:spcPts val="0"/>
              </a:spcAft>
              <a:buSzPts val="1400"/>
              <a:buChar char="●"/>
            </a:pPr>
            <a:r>
              <a:rPr lang="en-US"/>
              <a:t>The USCIS mailing address will depend on the state you are mailing from and also the type of shipping service you are using so, please make sure to double check the mailing address on the USCIS website. </a:t>
            </a:r>
            <a:endParaRPr/>
          </a:p>
          <a:p>
            <a:pPr marL="0" lvl="0" indent="0" algn="l" rtl="0">
              <a:lnSpc>
                <a:spcPct val="100000"/>
              </a:lnSpc>
              <a:spcBef>
                <a:spcPts val="0"/>
              </a:spcBef>
              <a:spcAft>
                <a:spcPts val="0"/>
              </a:spcAft>
              <a:buSzPts val="1400"/>
              <a:buNone/>
            </a:pPr>
            <a:endParaRPr/>
          </a:p>
        </p:txBody>
      </p:sp>
      <p:sp>
        <p:nvSpPr>
          <p:cNvPr id="1971" name="Google Shape;1971;g561dcfc484_0_192: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067817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9" name="Google Shape;1979;p1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Now, for the external process. </a:t>
            </a:r>
            <a:endParaRPr/>
          </a:p>
          <a:p>
            <a:pPr marL="457200" lvl="0" indent="-317500" algn="l" rtl="0">
              <a:lnSpc>
                <a:spcPct val="100000"/>
              </a:lnSpc>
              <a:spcBef>
                <a:spcPts val="0"/>
              </a:spcBef>
              <a:spcAft>
                <a:spcPts val="0"/>
              </a:spcAft>
              <a:buSzPts val="1400"/>
              <a:buChar char="●"/>
            </a:pPr>
            <a:r>
              <a:rPr lang="en-US"/>
              <a:t>Once USCIS receives your application, they will review it, process your payment, and assign a case number. </a:t>
            </a:r>
            <a:endParaRPr/>
          </a:p>
          <a:p>
            <a:pPr marL="457200" lvl="0" indent="-317500" algn="l" rtl="0">
              <a:lnSpc>
                <a:spcPct val="100000"/>
              </a:lnSpc>
              <a:spcBef>
                <a:spcPts val="0"/>
              </a:spcBef>
              <a:spcAft>
                <a:spcPts val="0"/>
              </a:spcAft>
              <a:buSzPts val="1400"/>
              <a:buChar char="●"/>
            </a:pPr>
            <a:r>
              <a:rPr lang="en-US"/>
              <a:t>In about 2-3 weeks, USCIS will mail you a paper I-797 receipt notice. </a:t>
            </a:r>
            <a:endParaRPr/>
          </a:p>
          <a:p>
            <a:pPr marL="457200" lvl="0" indent="-317500" algn="l" rtl="0">
              <a:lnSpc>
                <a:spcPct val="100000"/>
              </a:lnSpc>
              <a:spcBef>
                <a:spcPts val="0"/>
              </a:spcBef>
              <a:spcAft>
                <a:spcPts val="0"/>
              </a:spcAft>
              <a:buSzPts val="1400"/>
              <a:buChar char="●"/>
            </a:pPr>
            <a:r>
              <a:rPr lang="en-US"/>
              <a:t>Within 3-5 months, USCIS will mail you an EAD card and approval notice to your mail. </a:t>
            </a:r>
            <a:endParaRPr/>
          </a:p>
          <a:p>
            <a:pPr marL="457200" lvl="0" indent="-317500" algn="l" rtl="0">
              <a:lnSpc>
                <a:spcPct val="100000"/>
              </a:lnSpc>
              <a:spcBef>
                <a:spcPts val="0"/>
              </a:spcBef>
              <a:spcAft>
                <a:spcPts val="0"/>
              </a:spcAft>
              <a:buSzPts val="1400"/>
              <a:buChar char="●"/>
            </a:pPr>
            <a:r>
              <a:rPr lang="en-US"/>
              <a:t>If you applied for a social security card, you will be mailed an SSN card separately shortly after. </a:t>
            </a:r>
            <a:endParaRPr/>
          </a:p>
          <a:p>
            <a:pPr marL="457200" lvl="0" indent="-317500" algn="l" rtl="0">
              <a:lnSpc>
                <a:spcPct val="100000"/>
              </a:lnSpc>
              <a:spcBef>
                <a:spcPts val="0"/>
              </a:spcBef>
              <a:spcAft>
                <a:spcPts val="0"/>
              </a:spcAft>
              <a:buSzPts val="1400"/>
              <a:buChar char="●"/>
            </a:pPr>
            <a:r>
              <a:rPr lang="en-US"/>
              <a:t>Around the start date of your EAD card, SEVP will email you a OPT Portal link so, please make sure to keep an eye on your UCR email. </a:t>
            </a:r>
            <a:endParaRPr/>
          </a:p>
          <a:p>
            <a:pPr marL="457200" lvl="0" indent="-317500" algn="l" rtl="0">
              <a:lnSpc>
                <a:spcPct val="100000"/>
              </a:lnSpc>
              <a:spcBef>
                <a:spcPts val="0"/>
              </a:spcBef>
              <a:spcAft>
                <a:spcPts val="0"/>
              </a:spcAft>
              <a:buSzPts val="1400"/>
              <a:buChar char="●"/>
            </a:pPr>
            <a:r>
              <a:rPr lang="en-US"/>
              <a:t>If the OPT Portal link expired, please contact the ISS office so that we can reset the link</a:t>
            </a:r>
            <a:endParaRPr/>
          </a:p>
          <a:p>
            <a:pPr marL="457200" lvl="0" indent="-317500" algn="l" rtl="0">
              <a:lnSpc>
                <a:spcPct val="100000"/>
              </a:lnSpc>
              <a:spcBef>
                <a:spcPts val="0"/>
              </a:spcBef>
              <a:spcAft>
                <a:spcPts val="0"/>
              </a:spcAft>
              <a:buSzPts val="1400"/>
              <a:buChar char="●"/>
            </a:pPr>
            <a:r>
              <a:rPr lang="en-US"/>
              <a:t>Once the portal is set up, you can begin working around the start date of your EAD card. </a:t>
            </a:r>
            <a:endParaRPr/>
          </a:p>
        </p:txBody>
      </p:sp>
      <p:sp>
        <p:nvSpPr>
          <p:cNvPr id="1980" name="Google Shape;1980;p19: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982700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56a16bbebe_0_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5" name="Google Shape;2005;g56a16bbebe_0_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Once you receive your I-797 receipt notice, you can track your application by receiving a notifications through the G-1145 form you submitted and by entering your case number in the USCIS case status online website. </a:t>
            </a:r>
            <a:endParaRPr dirty="0"/>
          </a:p>
        </p:txBody>
      </p:sp>
      <p:sp>
        <p:nvSpPr>
          <p:cNvPr id="2006" name="Google Shape;2006;g56a16bbebe_0_1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2284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62b1ada312_1_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3" name="Google Shape;2013;g62b1ada312_1_5: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While you are waiting for your OPT application to be approved, please keep in mind: </a:t>
            </a:r>
            <a:endParaRPr/>
          </a:p>
          <a:p>
            <a:pPr marL="457200" lvl="0" indent="-317500" algn="l" rtl="0">
              <a:lnSpc>
                <a:spcPct val="100000"/>
              </a:lnSpc>
              <a:spcBef>
                <a:spcPts val="0"/>
              </a:spcBef>
              <a:spcAft>
                <a:spcPts val="0"/>
              </a:spcAft>
              <a:buSzPts val="1400"/>
              <a:buChar char="●"/>
            </a:pPr>
            <a:r>
              <a:rPr lang="en-US"/>
              <a:t>It might take 3-5 months for USCIS to process your application </a:t>
            </a:r>
            <a:endParaRPr/>
          </a:p>
          <a:p>
            <a:pPr marL="457200" lvl="0" indent="-317500" algn="l" rtl="0">
              <a:lnSpc>
                <a:spcPct val="100000"/>
              </a:lnSpc>
              <a:spcBef>
                <a:spcPts val="0"/>
              </a:spcBef>
              <a:spcAft>
                <a:spcPts val="0"/>
              </a:spcAft>
              <a:buSzPts val="1400"/>
              <a:buChar char="●"/>
            </a:pPr>
            <a:r>
              <a:rPr lang="en-US"/>
              <a:t>Do not work or volunteer while you are waiting for your EAD card</a:t>
            </a:r>
            <a:endParaRPr/>
          </a:p>
          <a:p>
            <a:pPr marL="457200" lvl="0" indent="-317500" algn="l" rtl="0">
              <a:lnSpc>
                <a:spcPct val="100000"/>
              </a:lnSpc>
              <a:spcBef>
                <a:spcPts val="0"/>
              </a:spcBef>
              <a:spcAft>
                <a:spcPts val="0"/>
              </a:spcAft>
              <a:buSzPts val="1400"/>
              <a:buChar char="●"/>
            </a:pPr>
            <a:r>
              <a:rPr lang="en-US"/>
              <a:t>And it is also not recommended to travel internationally during this time</a:t>
            </a:r>
            <a:endParaRPr/>
          </a:p>
        </p:txBody>
      </p:sp>
      <p:sp>
        <p:nvSpPr>
          <p:cNvPr id="2014" name="Google Shape;2014;g62b1ada312_1_5: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68933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629bbd5080_1_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629bbd5080_1_1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Now we will speak about international travel during OPT </a:t>
            </a:r>
            <a:endParaRPr/>
          </a:p>
        </p:txBody>
      </p:sp>
      <p:sp>
        <p:nvSpPr>
          <p:cNvPr id="2022" name="Google Shape;2022;g629bbd5080_1_1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14772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5cee40a66c_0_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7" name="Google Shape;2027;g5cee40a66c_0_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While your OPT is pending, it is not recommended to travel internationally as USCIS may send you notices or letters that require a timely response. There is also a higher risk when re-entering the U.S. without an approved OPT. If you do need to travel internationally, please speak with an ISS advisor. </a:t>
            </a:r>
            <a:endParaRPr/>
          </a:p>
          <a:p>
            <a:pPr marL="457200" lvl="0" indent="-317500" algn="l" rtl="0">
              <a:lnSpc>
                <a:spcPct val="100000"/>
              </a:lnSpc>
              <a:spcBef>
                <a:spcPts val="0"/>
              </a:spcBef>
              <a:spcAft>
                <a:spcPts val="0"/>
              </a:spcAft>
              <a:buSzPts val="1400"/>
              <a:buChar char="●"/>
            </a:pPr>
            <a:r>
              <a:rPr lang="en-US"/>
              <a:t>After your OPT is approved, we recommend that you travel internationally during this time. Please make sure to gather the necessary materials (as listed in this slide) upon your travel back to the U.S. </a:t>
            </a:r>
            <a:endParaRPr/>
          </a:p>
          <a:p>
            <a:pPr marL="0" lvl="0" indent="0" algn="l" rtl="0">
              <a:lnSpc>
                <a:spcPct val="100000"/>
              </a:lnSpc>
              <a:spcBef>
                <a:spcPts val="0"/>
              </a:spcBef>
              <a:spcAft>
                <a:spcPts val="0"/>
              </a:spcAft>
              <a:buSzPts val="1400"/>
              <a:buNone/>
            </a:pPr>
            <a:endParaRPr/>
          </a:p>
        </p:txBody>
      </p:sp>
      <p:sp>
        <p:nvSpPr>
          <p:cNvPr id="2028" name="Google Shape;2028;g5cee40a66c_0_3: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6387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629bbd5080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629bbd5080_1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In this section, we will walk through different types of USCIS decisions. </a:t>
            </a:r>
            <a:endParaRPr/>
          </a:p>
        </p:txBody>
      </p:sp>
      <p:sp>
        <p:nvSpPr>
          <p:cNvPr id="2037" name="Google Shape;2037;g629bbd5080_1_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47132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4" name="Google Shape;1554;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Optional Practical Training, also known as OPT, is a temporary employment benefit for F-1 students which allows them to gain practical experience in their field of study.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While the ISS office recommends students for OPT and helps them apply, it is USCIS that ultimately authorizes and approves OPT applications.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There are different types of OPT </a:t>
            </a:r>
            <a:endParaRPr dirty="0"/>
          </a:p>
          <a:p>
            <a:pPr marL="0" lvl="0" indent="0" algn="l" rtl="0">
              <a:lnSpc>
                <a:spcPct val="100000"/>
              </a:lnSpc>
              <a:spcBef>
                <a:spcPts val="0"/>
              </a:spcBef>
              <a:spcAft>
                <a:spcPts val="0"/>
              </a:spcAft>
              <a:buSzPts val="1400"/>
              <a:buNone/>
            </a:pPr>
            <a:r>
              <a:rPr lang="en-US" dirty="0"/>
              <a:t>First, there is standard 12-month OPT which includes: </a:t>
            </a:r>
            <a:endParaRPr dirty="0"/>
          </a:p>
          <a:p>
            <a:pPr marL="457200" lvl="0" indent="-317500" algn="l" rtl="0">
              <a:lnSpc>
                <a:spcPct val="100000"/>
              </a:lnSpc>
              <a:spcBef>
                <a:spcPts val="0"/>
              </a:spcBef>
              <a:spcAft>
                <a:spcPts val="0"/>
              </a:spcAft>
              <a:buSzPts val="1400"/>
              <a:buChar char="●"/>
            </a:pPr>
            <a:r>
              <a:rPr lang="en-US" dirty="0"/>
              <a:t>Pre-Completion OPT - which is work authorization during the program of study </a:t>
            </a:r>
            <a:endParaRPr dirty="0"/>
          </a:p>
          <a:p>
            <a:pPr marL="457200" lvl="0" indent="-317500" algn="l" rtl="0">
              <a:lnSpc>
                <a:spcPct val="100000"/>
              </a:lnSpc>
              <a:spcBef>
                <a:spcPts val="0"/>
              </a:spcBef>
              <a:spcAft>
                <a:spcPts val="0"/>
              </a:spcAft>
              <a:buSzPts val="1400"/>
              <a:buChar char="●"/>
            </a:pPr>
            <a:r>
              <a:rPr lang="en-US" dirty="0"/>
              <a:t>And Post-Completion OPT- which is work authorization </a:t>
            </a:r>
            <a:r>
              <a:rPr lang="en-US" u="sng" dirty="0"/>
              <a:t>after</a:t>
            </a:r>
            <a:r>
              <a:rPr lang="en-US" dirty="0"/>
              <a:t> the program of study. Post-Completion OPT is the most common type of OPT used by students. We will be primarily focusing on this type of OPT today.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And finally, there is the 24-month STEM OPT Extension which is an extension of OPT benefit for students who graduated in eligible Science, Technology, Engineering, or Mathematics majors</a:t>
            </a:r>
            <a:endParaRPr dirty="0"/>
          </a:p>
          <a:p>
            <a:pPr marL="0" lvl="0" indent="0" algn="l" rtl="0">
              <a:lnSpc>
                <a:spcPct val="100000"/>
              </a:lnSpc>
              <a:spcBef>
                <a:spcPts val="0"/>
              </a:spcBef>
              <a:spcAft>
                <a:spcPts val="0"/>
              </a:spcAft>
              <a:buNone/>
            </a:pPr>
            <a:endParaRPr dirty="0"/>
          </a:p>
        </p:txBody>
      </p:sp>
      <p:sp>
        <p:nvSpPr>
          <p:cNvPr id="1555" name="Google Shape;1555;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62b1ada312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2" name="Google Shape;2042;g62b1ada312_0_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If USCIS needs more information or documents, they will typically send a Request for Evidence, also known as RFE. </a:t>
            </a:r>
            <a:endParaRPr/>
          </a:p>
          <a:p>
            <a:pPr marL="457200" lvl="0" indent="-317500" algn="l" rtl="0">
              <a:lnSpc>
                <a:spcPct val="100000"/>
              </a:lnSpc>
              <a:spcBef>
                <a:spcPts val="0"/>
              </a:spcBef>
              <a:spcAft>
                <a:spcPts val="0"/>
              </a:spcAft>
              <a:buSzPts val="1400"/>
              <a:buChar char="●"/>
            </a:pPr>
            <a:r>
              <a:rPr lang="en-US"/>
              <a:t>Please keep in mind that this is NOT a denial. It just simply means that they need more information. </a:t>
            </a:r>
            <a:endParaRPr/>
          </a:p>
          <a:p>
            <a:pPr marL="457200" lvl="0" indent="-317500" algn="l" rtl="0">
              <a:lnSpc>
                <a:spcPct val="100000"/>
              </a:lnSpc>
              <a:spcBef>
                <a:spcPts val="0"/>
              </a:spcBef>
              <a:spcAft>
                <a:spcPts val="0"/>
              </a:spcAft>
              <a:buSzPts val="1400"/>
              <a:buChar char="●"/>
            </a:pPr>
            <a:r>
              <a:rPr lang="en-US"/>
              <a:t>An RFE will have a deadline date in which the needed documents will need to be received by. This letter will detail what items are needed. </a:t>
            </a:r>
            <a:endParaRPr/>
          </a:p>
          <a:p>
            <a:pPr marL="457200" lvl="0" indent="-317500" algn="l" rtl="0">
              <a:spcBef>
                <a:spcPts val="0"/>
              </a:spcBef>
              <a:spcAft>
                <a:spcPts val="0"/>
              </a:spcAft>
              <a:buSzPts val="1400"/>
              <a:buChar char="●"/>
            </a:pPr>
            <a:r>
              <a:rPr lang="en-US"/>
              <a:t>If you receive this letter, please speak to an ISS advisor. </a:t>
            </a:r>
            <a:endParaRPr/>
          </a:p>
        </p:txBody>
      </p:sp>
      <p:sp>
        <p:nvSpPr>
          <p:cNvPr id="2043" name="Google Shape;2043;g62b1ada312_0_6: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81675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62b1ada312_0_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7" name="Google Shape;2057;g62b1ada312_0_1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If USCIS does NOT approve your OPT application, they will send an OPT Denial letter. </a:t>
            </a:r>
            <a:endParaRPr/>
          </a:p>
          <a:p>
            <a:pPr marL="457200" lvl="0" indent="-317500" algn="l" rtl="0">
              <a:lnSpc>
                <a:spcPct val="100000"/>
              </a:lnSpc>
              <a:spcBef>
                <a:spcPts val="0"/>
              </a:spcBef>
              <a:spcAft>
                <a:spcPts val="0"/>
              </a:spcAft>
              <a:buSzPts val="1400"/>
              <a:buChar char="●"/>
            </a:pPr>
            <a:r>
              <a:rPr lang="en-US"/>
              <a:t>If you receive this letter, please contact an ISS advisor immediately so that you can discuss your F-1 options. </a:t>
            </a:r>
            <a:endParaRPr/>
          </a:p>
        </p:txBody>
      </p:sp>
      <p:sp>
        <p:nvSpPr>
          <p:cNvPr id="2058" name="Google Shape;2058;g62b1ada312_0_14: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1012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p2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If your OPT is approved, you will receive an Employment Authorization Document, also known as an EAD card. </a:t>
            </a:r>
            <a:endParaRPr/>
          </a:p>
          <a:p>
            <a:pPr marL="457200" lvl="0" indent="-317500" algn="l" rtl="0">
              <a:lnSpc>
                <a:spcPct val="100000"/>
              </a:lnSpc>
              <a:spcBef>
                <a:spcPts val="0"/>
              </a:spcBef>
              <a:spcAft>
                <a:spcPts val="0"/>
              </a:spcAft>
              <a:buSzPts val="1400"/>
              <a:buChar char="●"/>
            </a:pPr>
            <a:r>
              <a:rPr lang="en-US"/>
              <a:t>Once you receive the EAD card, please email a copy to the ISS office. </a:t>
            </a:r>
            <a:endParaRPr/>
          </a:p>
          <a:p>
            <a:pPr marL="457200" lvl="0" indent="-317500" algn="l" rtl="0">
              <a:lnSpc>
                <a:spcPct val="100000"/>
              </a:lnSpc>
              <a:spcBef>
                <a:spcPts val="0"/>
              </a:spcBef>
              <a:spcAft>
                <a:spcPts val="0"/>
              </a:spcAft>
              <a:buSzPts val="1400"/>
              <a:buChar char="●"/>
            </a:pPr>
            <a:r>
              <a:rPr lang="en-US"/>
              <a:t>The EAD card is your proof of work authorization and will indicate your official OPT start and end dates. </a:t>
            </a:r>
            <a:endParaRPr/>
          </a:p>
          <a:p>
            <a:pPr marL="457200" lvl="0" indent="-317500" algn="l" rtl="0">
              <a:lnSpc>
                <a:spcPct val="100000"/>
              </a:lnSpc>
              <a:spcBef>
                <a:spcPts val="0"/>
              </a:spcBef>
              <a:spcAft>
                <a:spcPts val="0"/>
              </a:spcAft>
              <a:buSzPts val="1400"/>
              <a:buChar char="●"/>
            </a:pPr>
            <a:r>
              <a:rPr lang="en-US"/>
              <a:t>You will also need to have this card to re-enter the U.S. when traveling internationally.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endParaRPr/>
          </a:p>
        </p:txBody>
      </p:sp>
      <p:sp>
        <p:nvSpPr>
          <p:cNvPr id="2070" name="Google Shape;2070;p27: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40167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7b93fde1db_0_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7b93fde1db_0_1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In this section, we will talk about OPT Reporting Requirements. </a:t>
            </a:r>
            <a:endParaRPr/>
          </a:p>
        </p:txBody>
      </p:sp>
      <p:sp>
        <p:nvSpPr>
          <p:cNvPr id="2084" name="Google Shape;2084;g7b93fde1db_0_1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2763286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g7b93fde1db_0_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9" name="Google Shape;2089;g7b93fde1db_0_4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Around the start date of your EAD card, SEVIS will email you a link to set up your SEVP OPT portal to your UCR email address. </a:t>
            </a:r>
            <a:endParaRPr/>
          </a:p>
          <a:p>
            <a:pPr marL="457200" lvl="0" indent="-317500" algn="l" rtl="0">
              <a:lnSpc>
                <a:spcPct val="100000"/>
              </a:lnSpc>
              <a:spcBef>
                <a:spcPts val="0"/>
              </a:spcBef>
              <a:spcAft>
                <a:spcPts val="0"/>
              </a:spcAft>
              <a:buSzPts val="1400"/>
              <a:buChar char="●"/>
            </a:pPr>
            <a:r>
              <a:rPr lang="en-US"/>
              <a:t>If the link expires, please contact the ISS office. </a:t>
            </a:r>
            <a:endParaRPr/>
          </a:p>
          <a:p>
            <a:pPr marL="457200" lvl="0" indent="0" algn="l" rtl="0">
              <a:lnSpc>
                <a:spcPct val="100000"/>
              </a:lnSpc>
              <a:spcBef>
                <a:spcPts val="0"/>
              </a:spcBef>
              <a:spcAft>
                <a:spcPts val="0"/>
              </a:spcAft>
              <a:buNone/>
            </a:pPr>
            <a:endParaRPr/>
          </a:p>
          <a:p>
            <a:pPr marL="457200" lvl="0" indent="-317500" algn="l" rtl="0">
              <a:lnSpc>
                <a:spcPct val="100000"/>
              </a:lnSpc>
              <a:spcBef>
                <a:spcPts val="0"/>
              </a:spcBef>
              <a:spcAft>
                <a:spcPts val="0"/>
              </a:spcAft>
              <a:buSzPts val="1400"/>
              <a:buChar char="●"/>
            </a:pPr>
            <a:r>
              <a:rPr lang="en-US"/>
              <a:t>The SEVP OPT Portal is an easy and convenient way for students to update their employer and personal information during OPT. Student no longer need to update changes to the ISS and will just need to update the portal. Please keep in mind that any changes must be reported within 10 days of that change. </a:t>
            </a:r>
            <a:endParaRPr/>
          </a:p>
        </p:txBody>
      </p:sp>
      <p:sp>
        <p:nvSpPr>
          <p:cNvPr id="2090" name="Google Shape;2090;g7b93fde1db_0_43: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7700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7b93fde1db_0_45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8" name="Google Shape;2098;g7b93fde1db_0_45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When reporting your OPT employment position in the portal, you must provide a description of how the employment is directly related to your field of study.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Here is an example of a description for a bachelor student. </a:t>
            </a:r>
            <a:endParaRPr/>
          </a:p>
        </p:txBody>
      </p:sp>
      <p:sp>
        <p:nvSpPr>
          <p:cNvPr id="2099" name="Google Shape;2099;g7b93fde1db_0_457: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36222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7b93fde1db_0_47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6" name="Google Shape;2106;g7b93fde1db_0_47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Here are examples of OPT employment descriptions for a masters and a PhD student. </a:t>
            </a:r>
            <a:endParaRPr/>
          </a:p>
        </p:txBody>
      </p:sp>
      <p:sp>
        <p:nvSpPr>
          <p:cNvPr id="2107" name="Google Shape;2107;g7b93fde1db_0_47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92902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62b1ada312_0_5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4" name="Google Shape;2114;g62b1ada312_0_55: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Once you are approved for OPT, you will have up to 90 days of unemployment.</a:t>
            </a:r>
            <a:endParaRPr/>
          </a:p>
          <a:p>
            <a:pPr marL="457200" lvl="0" indent="-317500" algn="l" rtl="0">
              <a:lnSpc>
                <a:spcPct val="100000"/>
              </a:lnSpc>
              <a:spcBef>
                <a:spcPts val="0"/>
              </a:spcBef>
              <a:spcAft>
                <a:spcPts val="0"/>
              </a:spcAft>
              <a:buSzPts val="1400"/>
              <a:buChar char="●"/>
            </a:pPr>
            <a:r>
              <a:rPr lang="en-US"/>
              <a:t>Unemployment time will start from the EAD card start date. </a:t>
            </a:r>
            <a:endParaRPr/>
          </a:p>
          <a:p>
            <a:pPr marL="457200" lvl="0" indent="-317500" algn="l" rtl="0">
              <a:lnSpc>
                <a:spcPct val="100000"/>
              </a:lnSpc>
              <a:spcBef>
                <a:spcPts val="0"/>
              </a:spcBef>
              <a:spcAft>
                <a:spcPts val="0"/>
              </a:spcAft>
              <a:buSzPts val="1400"/>
              <a:buChar char="●"/>
            </a:pPr>
            <a:r>
              <a:rPr lang="en-US"/>
              <a:t>It is important to not accumulate more than 90 days unemployment </a:t>
            </a:r>
            <a:endParaRPr/>
          </a:p>
          <a:p>
            <a:pPr marL="457200" lvl="0" indent="-317500" algn="l" rtl="0">
              <a:lnSpc>
                <a:spcPct val="100000"/>
              </a:lnSpc>
              <a:spcBef>
                <a:spcPts val="0"/>
              </a:spcBef>
              <a:spcAft>
                <a:spcPts val="0"/>
              </a:spcAft>
              <a:buSzPts val="1400"/>
              <a:buChar char="●"/>
            </a:pPr>
            <a:r>
              <a:rPr lang="en-US"/>
              <a:t>That is why it is important to update your OPT employment through the OPT portal </a:t>
            </a:r>
            <a:endParaRPr/>
          </a:p>
        </p:txBody>
      </p:sp>
      <p:sp>
        <p:nvSpPr>
          <p:cNvPr id="2115" name="Google Shape;2115;g62b1ada312_0_55: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13693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62b1ada312_0_6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0" name="Google Shape;2130;g62b1ada312_0_6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dirty="0"/>
              <a:t>When looking for an employment during OPT, the position must be related to your field of study</a:t>
            </a:r>
            <a:endParaRPr dirty="0"/>
          </a:p>
          <a:p>
            <a:pPr marL="457200" lvl="0" indent="-317500" algn="l" rtl="0">
              <a:lnSpc>
                <a:spcPct val="100000"/>
              </a:lnSpc>
              <a:spcBef>
                <a:spcPts val="0"/>
              </a:spcBef>
              <a:spcAft>
                <a:spcPts val="0"/>
              </a:spcAft>
              <a:buSzPts val="1400"/>
              <a:buChar char="●"/>
            </a:pPr>
            <a:r>
              <a:rPr lang="en-US" dirty="0"/>
              <a:t>The position can be part-time or full-time. However, it must be at least 20 </a:t>
            </a:r>
            <a:r>
              <a:rPr lang="en-US" dirty="0" err="1"/>
              <a:t>hrs</a:t>
            </a:r>
            <a:r>
              <a:rPr lang="en-US" dirty="0"/>
              <a:t> per week. </a:t>
            </a:r>
            <a:endParaRPr dirty="0"/>
          </a:p>
          <a:p>
            <a:pPr marL="457200" lvl="0" indent="-317500" algn="l" rtl="0">
              <a:lnSpc>
                <a:spcPct val="100000"/>
              </a:lnSpc>
              <a:spcBef>
                <a:spcPts val="0"/>
              </a:spcBef>
              <a:spcAft>
                <a:spcPts val="0"/>
              </a:spcAft>
              <a:buSzPts val="1400"/>
              <a:buChar char="●"/>
            </a:pPr>
            <a:r>
              <a:rPr lang="en-US" dirty="0"/>
              <a:t>Some allowable employment types includes: paid or unpaid positions, self-employment, multiple, short-term, or positions obtained through a third-party agency. </a:t>
            </a:r>
            <a:endParaRPr dirty="0"/>
          </a:p>
        </p:txBody>
      </p:sp>
      <p:sp>
        <p:nvSpPr>
          <p:cNvPr id="2131" name="Google Shape;2131;g62b1ada312_0_66: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51782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7143ef1253_0_128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7143ef1253_0_128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In this last section, we will talk about what you can do after your OPT ends. </a:t>
            </a:r>
            <a:endParaRPr/>
          </a:p>
        </p:txBody>
      </p:sp>
      <p:sp>
        <p:nvSpPr>
          <p:cNvPr id="2141" name="Google Shape;2141;g7143ef1253_0_1289: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94429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To be eligible to apply for OPT, you will need to meet the following criteria:</a:t>
            </a:r>
            <a:endParaRPr dirty="0"/>
          </a:p>
          <a:p>
            <a:pPr marL="457200" lvl="0" indent="-317500" algn="l" rtl="0">
              <a:lnSpc>
                <a:spcPct val="100000"/>
              </a:lnSpc>
              <a:spcBef>
                <a:spcPts val="0"/>
              </a:spcBef>
              <a:spcAft>
                <a:spcPts val="0"/>
              </a:spcAft>
              <a:buSzPts val="1400"/>
              <a:buChar char="●"/>
            </a:pPr>
            <a:r>
              <a:rPr lang="en-US" dirty="0"/>
              <a:t>Firstly, we strongly recommend that you participate in an OPT workshop or an OPT tutorial</a:t>
            </a:r>
            <a:endParaRPr dirty="0"/>
          </a:p>
          <a:p>
            <a:pPr marL="457200" lvl="0" indent="-317500" algn="l" rtl="0">
              <a:lnSpc>
                <a:spcPct val="100000"/>
              </a:lnSpc>
              <a:spcBef>
                <a:spcPts val="0"/>
              </a:spcBef>
              <a:spcAft>
                <a:spcPts val="0"/>
              </a:spcAft>
              <a:buSzPts val="1400"/>
              <a:buChar char="●"/>
            </a:pPr>
            <a:r>
              <a:rPr lang="en-US" dirty="0"/>
              <a:t>You must be enrolled as a full-time student for one full academic year</a:t>
            </a:r>
            <a:endParaRPr dirty="0"/>
          </a:p>
          <a:p>
            <a:pPr marL="457200" lvl="0" indent="-317500" algn="l" rtl="0">
              <a:lnSpc>
                <a:spcPct val="100000"/>
              </a:lnSpc>
              <a:spcBef>
                <a:spcPts val="0"/>
              </a:spcBef>
              <a:spcAft>
                <a:spcPts val="0"/>
              </a:spcAft>
              <a:buSzPts val="1400"/>
              <a:buChar char="●"/>
            </a:pPr>
            <a:r>
              <a:rPr lang="en-US" dirty="0"/>
              <a:t>You must be completed with course requirements for degree (excluding thesis or equivalent)</a:t>
            </a:r>
            <a:endParaRPr dirty="0"/>
          </a:p>
          <a:p>
            <a:pPr marL="457200" lvl="0" indent="-317500" algn="l" rtl="0">
              <a:lnSpc>
                <a:spcPct val="100000"/>
              </a:lnSpc>
              <a:spcBef>
                <a:spcPts val="0"/>
              </a:spcBef>
              <a:spcAft>
                <a:spcPts val="0"/>
              </a:spcAft>
              <a:buSzPts val="1400"/>
              <a:buChar char="●"/>
            </a:pPr>
            <a:r>
              <a:rPr lang="en-US" dirty="0"/>
              <a:t>You will also need to have approval from the academic department or Academic Advisor/Graduate Advisor </a:t>
            </a:r>
            <a:endParaRPr dirty="0"/>
          </a:p>
          <a:p>
            <a:pPr marL="457200" lvl="0" indent="-317500" algn="l" rtl="0">
              <a:lnSpc>
                <a:spcPct val="100000"/>
              </a:lnSpc>
              <a:spcBef>
                <a:spcPts val="0"/>
              </a:spcBef>
              <a:spcAft>
                <a:spcPts val="0"/>
              </a:spcAft>
              <a:buSzPts val="1400"/>
              <a:buChar char="●"/>
            </a:pPr>
            <a:r>
              <a:rPr lang="en-US" dirty="0"/>
              <a:t>Please keep in mind that only one OPT may be used at each degree level</a:t>
            </a:r>
            <a:endParaRPr dirty="0"/>
          </a:p>
          <a:p>
            <a:pPr marL="457200" lvl="0" indent="-317500" algn="l" rtl="0">
              <a:lnSpc>
                <a:spcPct val="100000"/>
              </a:lnSpc>
              <a:spcBef>
                <a:spcPts val="0"/>
              </a:spcBef>
              <a:spcAft>
                <a:spcPts val="0"/>
              </a:spcAft>
              <a:buSzPts val="1400"/>
              <a:buChar char="●"/>
            </a:pPr>
            <a:r>
              <a:rPr lang="en-US" dirty="0"/>
              <a:t>1 year of full-time CPT will cancel your OPT opportunity </a:t>
            </a:r>
            <a:endParaRPr dirty="0"/>
          </a:p>
          <a:p>
            <a:pPr marL="457200" lvl="0" indent="-317500" algn="l" rtl="0">
              <a:lnSpc>
                <a:spcPct val="100000"/>
              </a:lnSpc>
              <a:spcBef>
                <a:spcPts val="0"/>
              </a:spcBef>
              <a:spcAft>
                <a:spcPts val="0"/>
              </a:spcAft>
              <a:buSzPts val="1400"/>
              <a:buChar char="●"/>
            </a:pPr>
            <a:r>
              <a:rPr lang="en-US" dirty="0"/>
              <a:t>You do not </a:t>
            </a:r>
            <a:r>
              <a:rPr lang="en-US" dirty="0" smtClean="0"/>
              <a:t>need a </a:t>
            </a:r>
            <a:r>
              <a:rPr lang="en-US" dirty="0"/>
              <a:t>job offer at the time of OPT application</a:t>
            </a:r>
            <a:endParaRPr dirty="0"/>
          </a:p>
          <a:p>
            <a:pPr marL="457200" lvl="0" indent="-317500" algn="l" rtl="0">
              <a:lnSpc>
                <a:spcPct val="100000"/>
              </a:lnSpc>
              <a:spcBef>
                <a:spcPts val="0"/>
              </a:spcBef>
              <a:spcAft>
                <a:spcPts val="0"/>
              </a:spcAft>
              <a:buSzPts val="1400"/>
              <a:buChar char="●"/>
            </a:pPr>
            <a:r>
              <a:rPr lang="en-US" dirty="0"/>
              <a:t>If you do receive a job offer, it must be directly related to student’s field of study</a:t>
            </a:r>
            <a:endParaRPr dirty="0"/>
          </a:p>
          <a:p>
            <a:pPr marL="457200" lvl="0" indent="-317500" algn="l" rtl="0">
              <a:lnSpc>
                <a:spcPct val="100000"/>
              </a:lnSpc>
              <a:spcBef>
                <a:spcPts val="0"/>
              </a:spcBef>
              <a:spcAft>
                <a:spcPts val="0"/>
              </a:spcAft>
              <a:buSzPts val="1400"/>
              <a:buChar char="●"/>
            </a:pPr>
            <a:r>
              <a:rPr lang="en-US" dirty="0"/>
              <a:t>And finally, your OPT application must be submitted to USCIS within 30 days from the OPT I-20 issue date</a:t>
            </a: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SzPts val="1400"/>
              <a:buNone/>
            </a:pPr>
            <a:endParaRPr dirty="0"/>
          </a:p>
        </p:txBody>
      </p:sp>
      <p:sp>
        <p:nvSpPr>
          <p:cNvPr id="1564" name="Google Shape;1564;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7143ef1253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6" name="Google Shape;2146;g7143ef1253_0_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457200" lvl="0" indent="-317500" algn="l" rtl="0">
              <a:spcBef>
                <a:spcPts val="0"/>
              </a:spcBef>
              <a:spcAft>
                <a:spcPts val="0"/>
              </a:spcAft>
              <a:buSzPts val="1400"/>
              <a:buChar char="●"/>
            </a:pPr>
            <a:r>
              <a:rPr lang="en-US"/>
              <a:t>After your OPT ends, you will have a 60-day grace period to decide on your next steps. </a:t>
            </a:r>
            <a:endParaRPr/>
          </a:p>
          <a:p>
            <a:pPr marL="457200" lvl="0" indent="-317500" algn="l" rtl="0">
              <a:spcBef>
                <a:spcPts val="0"/>
              </a:spcBef>
              <a:spcAft>
                <a:spcPts val="0"/>
              </a:spcAft>
              <a:buSzPts val="1400"/>
              <a:buChar char="●"/>
            </a:pPr>
            <a:r>
              <a:rPr lang="en-US"/>
              <a:t>During the 60-day grace period, you can decide on the following options including: </a:t>
            </a:r>
            <a:endParaRPr/>
          </a:p>
          <a:p>
            <a:pPr marL="914400" lvl="1" indent="-317500" algn="l" rtl="0">
              <a:spcBef>
                <a:spcPts val="0"/>
              </a:spcBef>
              <a:spcAft>
                <a:spcPts val="0"/>
              </a:spcAft>
              <a:buSzPts val="1400"/>
              <a:buChar char="○"/>
            </a:pPr>
            <a:r>
              <a:rPr lang="en-US"/>
              <a:t>starting a new degree program at UC Riverside </a:t>
            </a:r>
            <a:endParaRPr/>
          </a:p>
          <a:p>
            <a:pPr marL="914400" lvl="1" indent="-317500" algn="l" rtl="0">
              <a:spcBef>
                <a:spcPts val="0"/>
              </a:spcBef>
              <a:spcAft>
                <a:spcPts val="0"/>
              </a:spcAft>
              <a:buSzPts val="1400"/>
              <a:buChar char="○"/>
            </a:pPr>
            <a:r>
              <a:rPr lang="en-US"/>
              <a:t>Transferring to another institution </a:t>
            </a:r>
            <a:endParaRPr/>
          </a:p>
          <a:p>
            <a:pPr marL="914400" lvl="1" indent="-317500" algn="l" rtl="0">
              <a:spcBef>
                <a:spcPts val="0"/>
              </a:spcBef>
              <a:spcAft>
                <a:spcPts val="0"/>
              </a:spcAft>
              <a:buSzPts val="1400"/>
              <a:buChar char="○"/>
            </a:pPr>
            <a:r>
              <a:rPr lang="en-US"/>
              <a:t>applying for a change of visa status </a:t>
            </a:r>
            <a:endParaRPr/>
          </a:p>
          <a:p>
            <a:pPr marL="914400" lvl="1" indent="-317500" algn="l" rtl="0">
              <a:spcBef>
                <a:spcPts val="0"/>
              </a:spcBef>
              <a:spcAft>
                <a:spcPts val="0"/>
              </a:spcAft>
              <a:buSzPts val="1400"/>
              <a:buChar char="○"/>
            </a:pPr>
            <a:r>
              <a:rPr lang="en-US"/>
              <a:t>or returning back to your home country </a:t>
            </a:r>
            <a:endParaRPr/>
          </a:p>
          <a:p>
            <a:pPr marL="457200" lvl="0" indent="-317500" algn="l" rtl="0">
              <a:spcBef>
                <a:spcPts val="0"/>
              </a:spcBef>
              <a:spcAft>
                <a:spcPts val="0"/>
              </a:spcAft>
              <a:buSzPts val="1400"/>
              <a:buChar char="●"/>
            </a:pPr>
            <a:r>
              <a:rPr lang="en-US"/>
              <a:t>If you are STEM degree student, you also have the option to apply for STEM OPT Extension. Please keep in mind that you must apply for the STEM OPT Extension BEFORE your OPT expires. </a:t>
            </a:r>
            <a:endParaRPr/>
          </a:p>
        </p:txBody>
      </p:sp>
      <p:sp>
        <p:nvSpPr>
          <p:cNvPr id="2147" name="Google Shape;2147;g7143ef1253_0_0: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6723575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Char char="●"/>
            </a:pPr>
            <a:r>
              <a:rPr lang="en-US"/>
              <a:t>We hope that the information on OPT was helpful! </a:t>
            </a:r>
            <a:endParaRPr/>
          </a:p>
          <a:p>
            <a:pPr marL="457200" lvl="0" indent="-317500" algn="l" rtl="0">
              <a:lnSpc>
                <a:spcPct val="100000"/>
              </a:lnSpc>
              <a:spcBef>
                <a:spcPts val="0"/>
              </a:spcBef>
              <a:spcAft>
                <a:spcPts val="0"/>
              </a:spcAft>
              <a:buSzPts val="1400"/>
              <a:buChar char="●"/>
            </a:pPr>
            <a:r>
              <a:rPr lang="en-US"/>
              <a:t>If you have any questions, please feel free to contact the UCR ISS office. </a:t>
            </a:r>
            <a:endParaRPr/>
          </a:p>
        </p:txBody>
      </p:sp>
      <p:sp>
        <p:nvSpPr>
          <p:cNvPr id="2156" name="Google Shape;2156;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176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561dcfc484_0_1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561dcfc484_0_13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Next we will talk about the OPT application timeline</a:t>
            </a:r>
            <a:endParaRPr/>
          </a:p>
        </p:txBody>
      </p:sp>
      <p:sp>
        <p:nvSpPr>
          <p:cNvPr id="1571" name="Google Shape;1571;g561dcfc484_0_137: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When should i apply for opt? </a:t>
            </a:r>
            <a:endParaRPr/>
          </a:p>
        </p:txBody>
      </p:sp>
      <p:sp>
        <p:nvSpPr>
          <p:cNvPr id="1576" name="Google Shape;1576;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Here is an overview of the OPT Application Timeline</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The earliest date that USCIS can receive your OPT application is 90 days before your program completion date </a:t>
            </a:r>
            <a:endParaRPr/>
          </a:p>
          <a:p>
            <a:pPr marL="457200" lvl="0" indent="-317500" algn="l" rtl="0">
              <a:lnSpc>
                <a:spcPct val="100000"/>
              </a:lnSpc>
              <a:spcBef>
                <a:spcPts val="0"/>
              </a:spcBef>
              <a:spcAft>
                <a:spcPts val="0"/>
              </a:spcAft>
              <a:buSzPts val="1400"/>
              <a:buChar char="●"/>
            </a:pPr>
            <a:r>
              <a:rPr lang="en-US"/>
              <a:t>And the latest date that USCIS can accept your application is no later than 60 days after your program end date </a:t>
            </a:r>
            <a:endParaRPr/>
          </a:p>
          <a:p>
            <a:pPr marL="457200" lvl="0" indent="-317500" algn="l" rtl="0">
              <a:lnSpc>
                <a:spcPct val="100000"/>
              </a:lnSpc>
              <a:spcBef>
                <a:spcPts val="0"/>
              </a:spcBef>
              <a:spcAft>
                <a:spcPts val="0"/>
              </a:spcAft>
              <a:buSzPts val="1400"/>
              <a:buChar char="●"/>
            </a:pPr>
            <a:r>
              <a:rPr lang="en-US"/>
              <a:t>Please keep in mind that USCIS will deny any applications received outside of the application period. </a:t>
            </a:r>
            <a:endParaRPr/>
          </a:p>
          <a:p>
            <a:pPr marL="457200" lvl="0" indent="-317500" algn="l" rtl="0">
              <a:lnSpc>
                <a:spcPct val="100000"/>
              </a:lnSpc>
              <a:spcBef>
                <a:spcPts val="0"/>
              </a:spcBef>
              <a:spcAft>
                <a:spcPts val="0"/>
              </a:spcAft>
              <a:buSzPts val="1400"/>
              <a:buChar char="●"/>
            </a:pPr>
            <a:r>
              <a:rPr lang="en-US"/>
              <a:t>Once USCIS receives your application, you are able to continue to stay in the U.S. until they make their final decision on your OPT application. </a:t>
            </a:r>
            <a:endParaRPr/>
          </a:p>
          <a:p>
            <a:pPr marL="457200" lvl="0" indent="-317500" algn="l" rtl="0">
              <a:lnSpc>
                <a:spcPct val="100000"/>
              </a:lnSpc>
              <a:spcBef>
                <a:spcPts val="0"/>
              </a:spcBef>
              <a:spcAft>
                <a:spcPts val="0"/>
              </a:spcAft>
              <a:buSzPts val="1400"/>
              <a:buChar char="●"/>
            </a:pPr>
            <a:r>
              <a:rPr lang="en-US"/>
              <a:t>Typically, USCIS will take anywhere from 90 to 150 days to process your application, depending on the peak season. </a:t>
            </a:r>
            <a:endParaRPr/>
          </a:p>
          <a:p>
            <a:pPr marL="457200" lvl="0" indent="-317500" algn="l" rtl="0">
              <a:spcBef>
                <a:spcPts val="0"/>
              </a:spcBef>
              <a:spcAft>
                <a:spcPts val="0"/>
              </a:spcAft>
              <a:buSzPts val="1400"/>
              <a:buChar char="●"/>
            </a:pPr>
            <a:r>
              <a:rPr lang="en-US"/>
              <a:t>So, it’s important to make sure that you plan ahead and apply within the OPT application window. </a:t>
            </a:r>
            <a:endParaRPr/>
          </a:p>
          <a:p>
            <a:pPr marL="0" lvl="0" indent="0" algn="l" rtl="0">
              <a:lnSpc>
                <a:spcPct val="100000"/>
              </a:lnSpc>
              <a:spcBef>
                <a:spcPts val="0"/>
              </a:spcBef>
              <a:spcAft>
                <a:spcPts val="0"/>
              </a:spcAft>
              <a:buSzPts val="1400"/>
              <a:buNone/>
            </a:pPr>
            <a:endParaRPr/>
          </a:p>
        </p:txBody>
      </p:sp>
      <p:sp>
        <p:nvSpPr>
          <p:cNvPr id="1583" name="Google Shape;1583;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561dcfc484_0_1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561dcfc484_0_14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In this section, we will be reviewing the OPT application process</a:t>
            </a:r>
            <a:endParaRPr/>
          </a:p>
        </p:txBody>
      </p:sp>
      <p:sp>
        <p:nvSpPr>
          <p:cNvPr id="1606" name="Google Shape;1606;g561dcfc484_0_142: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
          <p:cNvSpPr txBox="1">
            <a:spLocks noGrp="1"/>
          </p:cNvSpPr>
          <p:nvPr>
            <p:ph type="title"/>
          </p:nvPr>
        </p:nvSpPr>
        <p:spPr>
          <a:xfrm>
            <a:off x="762000" y="1919112"/>
            <a:ext cx="4611688" cy="2124364"/>
          </a:xfrm>
          <a:prstGeom prst="rect">
            <a:avLst/>
          </a:prstGeom>
          <a:noFill/>
          <a:ln>
            <a:noFill/>
          </a:ln>
        </p:spPr>
        <p:txBody>
          <a:bodyPr spcFirstLastPara="1" wrap="square" lIns="91425" tIns="0" rIns="91425" bIns="91425" anchor="t" anchorCtr="0">
            <a:no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781051" y="1265436"/>
            <a:ext cx="4587802" cy="586969"/>
          </a:xfrm>
          <a:prstGeom prst="rect">
            <a:avLst/>
          </a:prstGeom>
          <a:noFill/>
          <a:ln>
            <a:noFill/>
          </a:ln>
        </p:spPr>
        <p:txBody>
          <a:bodyPr spcFirstLastPara="1" wrap="square" lIns="91425" tIns="0" rIns="91425" bIns="0" anchor="ctr" anchorCtr="0">
            <a:noAutofit/>
          </a:bodyPr>
          <a:lstStyle>
            <a:lvl1pPr marL="457200" lvl="0" indent="-292100" algn="l">
              <a:lnSpc>
                <a:spcPct val="145000"/>
              </a:lnSpc>
              <a:spcBef>
                <a:spcPts val="0"/>
              </a:spcBef>
              <a:spcAft>
                <a:spcPts val="0"/>
              </a:spcAft>
              <a:buClr>
                <a:schemeClr val="accent1"/>
              </a:buClr>
              <a:buSzPts val="1000"/>
              <a:buChar char="•"/>
              <a:defRPr sz="1000" b="0">
                <a:solidFill>
                  <a:schemeClr val="accent1"/>
                </a:solidFill>
                <a:latin typeface="Calibri"/>
                <a:ea typeface="Calibri"/>
                <a:cs typeface="Calibri"/>
                <a:sym typeface="Calibri"/>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2"/>
          </p:nvPr>
        </p:nvSpPr>
        <p:spPr>
          <a:xfrm>
            <a:off x="781051" y="4110183"/>
            <a:ext cx="4587801" cy="1490517"/>
          </a:xfrm>
          <a:prstGeom prst="rect">
            <a:avLst/>
          </a:prstGeom>
          <a:noFill/>
          <a:ln>
            <a:noFill/>
          </a:ln>
        </p:spPr>
        <p:txBody>
          <a:bodyPr spcFirstLastPara="1" wrap="square" lIns="91425" tIns="73150" rIns="91425" bIns="45700" anchor="t" anchorCtr="0">
            <a:noAutofit/>
          </a:bodyPr>
          <a:lstStyle>
            <a:lvl1pPr marL="457200" lvl="0" indent="-292100" algn="l">
              <a:lnSpc>
                <a:spcPct val="145000"/>
              </a:lnSpc>
              <a:spcBef>
                <a:spcPts val="0"/>
              </a:spcBef>
              <a:spcAft>
                <a:spcPts val="0"/>
              </a:spcAft>
              <a:buClr>
                <a:schemeClr val="dk1"/>
              </a:buClr>
              <a:buSzPts val="1000"/>
              <a:buChar char="•"/>
              <a:defRPr sz="1000" b="0">
                <a:solidFill>
                  <a:schemeClr val="dk1"/>
                </a:solidFill>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a:spLocks noGrp="1"/>
          </p:cNvSpPr>
          <p:nvPr>
            <p:ph type="pic" idx="3"/>
          </p:nvPr>
        </p:nvSpPr>
        <p:spPr>
          <a:xfrm>
            <a:off x="7601239" y="1919112"/>
            <a:ext cx="6181181" cy="6181180"/>
          </a:xfrm>
          <a:prstGeom prst="donut">
            <a:avLst>
              <a:gd name="adj" fmla="val 25000"/>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5"/>
        <p:cNvGrpSpPr/>
        <p:nvPr/>
      </p:nvGrpSpPr>
      <p:grpSpPr>
        <a:xfrm>
          <a:off x="0" y="0"/>
          <a:ext cx="0" cy="0"/>
          <a:chOff x="0" y="0"/>
          <a:chExt cx="0" cy="0"/>
        </a:xfrm>
      </p:grpSpPr>
      <p:sp>
        <p:nvSpPr>
          <p:cNvPr id="116" name="Google Shape;11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8" name="Google Shape;118;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9" name="Google Shape;11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
        <p:cNvGrpSpPr/>
        <p:nvPr/>
      </p:nvGrpSpPr>
      <p:grpSpPr>
        <a:xfrm>
          <a:off x="0" y="0"/>
          <a:ext cx="0" cy="0"/>
          <a:chOff x="0" y="0"/>
          <a:chExt cx="0" cy="0"/>
        </a:xfrm>
      </p:grpSpPr>
      <p:sp>
        <p:nvSpPr>
          <p:cNvPr id="123" name="Google Shape;123;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5" name="Google Shape;125;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6" name="Google Shape;1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
        <p:cNvGrpSpPr/>
        <p:nvPr/>
      </p:nvGrpSpPr>
      <p:grpSpPr>
        <a:xfrm>
          <a:off x="0" y="0"/>
          <a:ext cx="0" cy="0"/>
          <a:chOff x="0" y="0"/>
          <a:chExt cx="0" cy="0"/>
        </a:xfrm>
      </p:grpSpPr>
      <p:sp>
        <p:nvSpPr>
          <p:cNvPr id="130" name="Google Shape;13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
        <p:cNvGrpSpPr/>
        <p:nvPr/>
      </p:nvGrpSpPr>
      <p:grpSpPr>
        <a:xfrm>
          <a:off x="0" y="0"/>
          <a:ext cx="0" cy="0"/>
          <a:chOff x="0" y="0"/>
          <a:chExt cx="0" cy="0"/>
        </a:xfrm>
      </p:grpSpPr>
      <p:sp>
        <p:nvSpPr>
          <p:cNvPr id="136" name="Google Shape;136;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SS - Program Details - 4 Bullets">
  <p:cSld name="ISS - Program Details - 4 Bullets">
    <p:spTree>
      <p:nvGrpSpPr>
        <p:cNvPr id="1" name="Shape 146"/>
        <p:cNvGrpSpPr/>
        <p:nvPr/>
      </p:nvGrpSpPr>
      <p:grpSpPr>
        <a:xfrm>
          <a:off x="0" y="0"/>
          <a:ext cx="0" cy="0"/>
          <a:chOff x="0" y="0"/>
          <a:chExt cx="0" cy="0"/>
        </a:xfrm>
      </p:grpSpPr>
      <p:sp>
        <p:nvSpPr>
          <p:cNvPr id="147" name="Google Shape;147;p16"/>
          <p:cNvSpPr/>
          <p:nvPr/>
        </p:nvSpPr>
        <p:spPr>
          <a:xfrm>
            <a:off x="0" y="6177491"/>
            <a:ext cx="2099733" cy="415636"/>
          </a:xfrm>
          <a:prstGeom prst="rect">
            <a:avLst/>
          </a:prstGeom>
          <a:solidFill>
            <a:srgbClr val="3CA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148" name="Google Shape;148;p16"/>
          <p:cNvGrpSpPr/>
          <p:nvPr/>
        </p:nvGrpSpPr>
        <p:grpSpPr>
          <a:xfrm>
            <a:off x="125267" y="6250614"/>
            <a:ext cx="1849198" cy="281373"/>
            <a:chOff x="4910138" y="4533900"/>
            <a:chExt cx="2316162" cy="352426"/>
          </a:xfrm>
        </p:grpSpPr>
        <p:sp>
          <p:nvSpPr>
            <p:cNvPr id="149" name="Google Shape;149;p16"/>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0" name="Google Shape;150;p16"/>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1" name="Google Shape;151;p16"/>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2" name="Google Shape;152;p16"/>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3" name="Google Shape;153;p16"/>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4" name="Google Shape;154;p16"/>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5" name="Google Shape;155;p16"/>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6" name="Google Shape;156;p16"/>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7" name="Google Shape;157;p16"/>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8" name="Google Shape;158;p16"/>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59" name="Google Shape;159;p16"/>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0" name="Google Shape;160;p16"/>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1" name="Google Shape;161;p16"/>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2" name="Google Shape;162;p16"/>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3" name="Google Shape;163;p16"/>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4" name="Google Shape;164;p16"/>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5" name="Google Shape;165;p16"/>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6" name="Google Shape;166;p16"/>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7" name="Google Shape;167;p16"/>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8" name="Google Shape;168;p16"/>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69" name="Google Shape;169;p16"/>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0" name="Google Shape;170;p16"/>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1" name="Google Shape;171;p16"/>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2" name="Google Shape;172;p16"/>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3" name="Google Shape;173;p16"/>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4" name="Google Shape;174;p16"/>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5" name="Google Shape;175;p16"/>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6" name="Google Shape;176;p16"/>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7" name="Google Shape;177;p16"/>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8" name="Google Shape;178;p16"/>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9" name="Google Shape;179;p16"/>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80" name="Google Shape;180;p16"/>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81" name="Google Shape;181;p16"/>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82" name="Google Shape;182;p16"/>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83" name="Google Shape;183;p16"/>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84" name="Google Shape;184;p16"/>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
        <p:nvSpPr>
          <p:cNvPr id="185" name="Google Shape;185;p16"/>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16"/>
          <p:cNvSpPr txBox="1">
            <a:spLocks noGrp="1"/>
          </p:cNvSpPr>
          <p:nvPr>
            <p:ph type="body" idx="1"/>
          </p:nvPr>
        </p:nvSpPr>
        <p:spPr>
          <a:xfrm>
            <a:off x="6283074" y="3698925"/>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87" name="Google Shape;187;p16"/>
          <p:cNvSpPr txBox="1">
            <a:spLocks noGrp="1"/>
          </p:cNvSpPr>
          <p:nvPr>
            <p:ph type="body" idx="2"/>
          </p:nvPr>
        </p:nvSpPr>
        <p:spPr>
          <a:xfrm>
            <a:off x="769776" y="4114800"/>
            <a:ext cx="2971810" cy="14859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200"/>
              <a:buNone/>
              <a:defRPr sz="12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88" name="Google Shape;188;p16"/>
          <p:cNvSpPr txBox="1">
            <a:spLocks noGrp="1"/>
          </p:cNvSpPr>
          <p:nvPr>
            <p:ph type="body" idx="3"/>
          </p:nvPr>
        </p:nvSpPr>
        <p:spPr>
          <a:xfrm>
            <a:off x="6102099" y="3406687"/>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89" name="Google Shape;189;p16"/>
          <p:cNvSpPr txBox="1">
            <a:spLocks noGrp="1"/>
          </p:cNvSpPr>
          <p:nvPr>
            <p:ph type="body" idx="4"/>
          </p:nvPr>
        </p:nvSpPr>
        <p:spPr>
          <a:xfrm>
            <a:off x="769775" y="3429000"/>
            <a:ext cx="2971811" cy="685800"/>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90" name="Google Shape;190;p16"/>
          <p:cNvSpPr txBox="1">
            <a:spLocks noGrp="1"/>
          </p:cNvSpPr>
          <p:nvPr>
            <p:ph type="title"/>
          </p:nvPr>
        </p:nvSpPr>
        <p:spPr>
          <a:xfrm>
            <a:off x="769776" y="1257300"/>
            <a:ext cx="3653088" cy="2171701"/>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4400"/>
              <a:buFont typeface="Montserrat"/>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6"/>
          <p:cNvSpPr txBox="1">
            <a:spLocks noGrp="1"/>
          </p:cNvSpPr>
          <p:nvPr>
            <p:ph type="body" idx="5"/>
          </p:nvPr>
        </p:nvSpPr>
        <p:spPr>
          <a:xfrm>
            <a:off x="6283074" y="4995863"/>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92" name="Google Shape;192;p16"/>
          <p:cNvSpPr txBox="1">
            <a:spLocks noGrp="1"/>
          </p:cNvSpPr>
          <p:nvPr>
            <p:ph type="body" idx="6"/>
          </p:nvPr>
        </p:nvSpPr>
        <p:spPr>
          <a:xfrm>
            <a:off x="6102099" y="4703625"/>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93" name="Google Shape;193;p16"/>
          <p:cNvSpPr txBox="1">
            <a:spLocks noGrp="1"/>
          </p:cNvSpPr>
          <p:nvPr>
            <p:ph type="body" idx="7"/>
          </p:nvPr>
        </p:nvSpPr>
        <p:spPr>
          <a:xfrm>
            <a:off x="9606867" y="3698925"/>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94" name="Google Shape;194;p16"/>
          <p:cNvSpPr txBox="1">
            <a:spLocks noGrp="1"/>
          </p:cNvSpPr>
          <p:nvPr>
            <p:ph type="body" idx="8"/>
          </p:nvPr>
        </p:nvSpPr>
        <p:spPr>
          <a:xfrm>
            <a:off x="9425892" y="3406687"/>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95" name="Google Shape;195;p16"/>
          <p:cNvSpPr txBox="1">
            <a:spLocks noGrp="1"/>
          </p:cNvSpPr>
          <p:nvPr>
            <p:ph type="body" idx="9"/>
          </p:nvPr>
        </p:nvSpPr>
        <p:spPr>
          <a:xfrm>
            <a:off x="9606867" y="4995863"/>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96" name="Google Shape;196;p16"/>
          <p:cNvSpPr txBox="1">
            <a:spLocks noGrp="1"/>
          </p:cNvSpPr>
          <p:nvPr>
            <p:ph type="body" idx="13"/>
          </p:nvPr>
        </p:nvSpPr>
        <p:spPr>
          <a:xfrm>
            <a:off x="9425892" y="4703625"/>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ISS - Program Details - 4 Bullets">
  <p:cSld name="1_ISS - Program Details - 4 Bullets">
    <p:spTree>
      <p:nvGrpSpPr>
        <p:cNvPr id="1" name="Shape 197"/>
        <p:cNvGrpSpPr/>
        <p:nvPr/>
      </p:nvGrpSpPr>
      <p:grpSpPr>
        <a:xfrm>
          <a:off x="0" y="0"/>
          <a:ext cx="0" cy="0"/>
          <a:chOff x="0" y="0"/>
          <a:chExt cx="0" cy="0"/>
        </a:xfrm>
      </p:grpSpPr>
      <p:sp>
        <p:nvSpPr>
          <p:cNvPr id="198" name="Google Shape;198;p17"/>
          <p:cNvSpPr>
            <a:spLocks noGrp="1"/>
          </p:cNvSpPr>
          <p:nvPr>
            <p:ph type="pic" idx="2"/>
          </p:nvPr>
        </p:nvSpPr>
        <p:spPr>
          <a:xfrm>
            <a:off x="-2993897" y="-754792"/>
            <a:ext cx="8367585" cy="8367584"/>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99" name="Google Shape;199;p17"/>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200" name="Google Shape;200;p17"/>
          <p:cNvGrpSpPr/>
          <p:nvPr/>
        </p:nvGrpSpPr>
        <p:grpSpPr>
          <a:xfrm>
            <a:off x="125267" y="6250614"/>
            <a:ext cx="1849198" cy="281373"/>
            <a:chOff x="4910138" y="4533900"/>
            <a:chExt cx="2316162" cy="352426"/>
          </a:xfrm>
        </p:grpSpPr>
        <p:sp>
          <p:nvSpPr>
            <p:cNvPr id="201" name="Google Shape;201;p17"/>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2" name="Google Shape;202;p17"/>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3" name="Google Shape;203;p17"/>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4" name="Google Shape;204;p17"/>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5" name="Google Shape;205;p17"/>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6" name="Google Shape;206;p17"/>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7" name="Google Shape;207;p17"/>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8" name="Google Shape;208;p17"/>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09" name="Google Shape;209;p17"/>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0" name="Google Shape;210;p17"/>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1" name="Google Shape;211;p17"/>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2" name="Google Shape;212;p17"/>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3" name="Google Shape;213;p17"/>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4" name="Google Shape;214;p17"/>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5" name="Google Shape;215;p17"/>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6" name="Google Shape;216;p17"/>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7" name="Google Shape;217;p17"/>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8" name="Google Shape;218;p17"/>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19" name="Google Shape;219;p17"/>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0" name="Google Shape;220;p17"/>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1" name="Google Shape;221;p17"/>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2" name="Google Shape;222;p17"/>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3" name="Google Shape;223;p17"/>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4" name="Google Shape;224;p17"/>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5" name="Google Shape;225;p17"/>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6" name="Google Shape;226;p17"/>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7" name="Google Shape;227;p17"/>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8" name="Google Shape;228;p17"/>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29" name="Google Shape;229;p17"/>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0" name="Google Shape;230;p17"/>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1" name="Google Shape;231;p17"/>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2" name="Google Shape;232;p17"/>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3" name="Google Shape;233;p17"/>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4" name="Google Shape;234;p17"/>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5" name="Google Shape;235;p17"/>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36" name="Google Shape;236;p17"/>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
        <p:nvSpPr>
          <p:cNvPr id="237" name="Google Shape;237;p17"/>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17"/>
          <p:cNvSpPr txBox="1">
            <a:spLocks noGrp="1"/>
          </p:cNvSpPr>
          <p:nvPr>
            <p:ph type="body" idx="1"/>
          </p:nvPr>
        </p:nvSpPr>
        <p:spPr>
          <a:xfrm>
            <a:off x="6283074" y="3698925"/>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39" name="Google Shape;239;p17"/>
          <p:cNvSpPr txBox="1">
            <a:spLocks noGrp="1"/>
          </p:cNvSpPr>
          <p:nvPr>
            <p:ph type="body" idx="3"/>
          </p:nvPr>
        </p:nvSpPr>
        <p:spPr>
          <a:xfrm>
            <a:off x="769776" y="4114800"/>
            <a:ext cx="2971810" cy="14859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200"/>
              <a:buNone/>
              <a:defRPr sz="12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0" name="Google Shape;240;p17"/>
          <p:cNvSpPr txBox="1">
            <a:spLocks noGrp="1"/>
          </p:cNvSpPr>
          <p:nvPr>
            <p:ph type="body" idx="4"/>
          </p:nvPr>
        </p:nvSpPr>
        <p:spPr>
          <a:xfrm>
            <a:off x="6102099" y="3406687"/>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1" name="Google Shape;241;p17"/>
          <p:cNvSpPr txBox="1">
            <a:spLocks noGrp="1"/>
          </p:cNvSpPr>
          <p:nvPr>
            <p:ph type="body" idx="5"/>
          </p:nvPr>
        </p:nvSpPr>
        <p:spPr>
          <a:xfrm>
            <a:off x="769775" y="3429000"/>
            <a:ext cx="2971811" cy="685800"/>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2" name="Google Shape;242;p17"/>
          <p:cNvSpPr txBox="1">
            <a:spLocks noGrp="1"/>
          </p:cNvSpPr>
          <p:nvPr>
            <p:ph type="title"/>
          </p:nvPr>
        </p:nvSpPr>
        <p:spPr>
          <a:xfrm>
            <a:off x="769776" y="1257300"/>
            <a:ext cx="3653088" cy="2171701"/>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4400"/>
              <a:buFont typeface="Montserrat"/>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17"/>
          <p:cNvSpPr txBox="1">
            <a:spLocks noGrp="1"/>
          </p:cNvSpPr>
          <p:nvPr>
            <p:ph type="body" idx="6"/>
          </p:nvPr>
        </p:nvSpPr>
        <p:spPr>
          <a:xfrm>
            <a:off x="6283074" y="4995863"/>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4" name="Google Shape;244;p17"/>
          <p:cNvSpPr txBox="1">
            <a:spLocks noGrp="1"/>
          </p:cNvSpPr>
          <p:nvPr>
            <p:ph type="body" idx="7"/>
          </p:nvPr>
        </p:nvSpPr>
        <p:spPr>
          <a:xfrm>
            <a:off x="6102099" y="4703625"/>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5" name="Google Shape;245;p17"/>
          <p:cNvSpPr txBox="1">
            <a:spLocks noGrp="1"/>
          </p:cNvSpPr>
          <p:nvPr>
            <p:ph type="body" idx="8"/>
          </p:nvPr>
        </p:nvSpPr>
        <p:spPr>
          <a:xfrm>
            <a:off x="9606867" y="3698925"/>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6" name="Google Shape;246;p17"/>
          <p:cNvSpPr txBox="1">
            <a:spLocks noGrp="1"/>
          </p:cNvSpPr>
          <p:nvPr>
            <p:ph type="body" idx="9"/>
          </p:nvPr>
        </p:nvSpPr>
        <p:spPr>
          <a:xfrm>
            <a:off x="9425892" y="3406687"/>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7" name="Google Shape;247;p17"/>
          <p:cNvSpPr txBox="1">
            <a:spLocks noGrp="1"/>
          </p:cNvSpPr>
          <p:nvPr>
            <p:ph type="body" idx="13"/>
          </p:nvPr>
        </p:nvSpPr>
        <p:spPr>
          <a:xfrm>
            <a:off x="9606867" y="4995863"/>
            <a:ext cx="2325149" cy="308161"/>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50"/>
              <a:buNone/>
              <a:defRPr sz="105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48" name="Google Shape;248;p17"/>
          <p:cNvSpPr txBox="1">
            <a:spLocks noGrp="1"/>
          </p:cNvSpPr>
          <p:nvPr>
            <p:ph type="body" idx="14"/>
          </p:nvPr>
        </p:nvSpPr>
        <p:spPr>
          <a:xfrm>
            <a:off x="9425892" y="4703625"/>
            <a:ext cx="2556709" cy="267766"/>
          </a:xfrm>
          <a:prstGeom prst="rect">
            <a:avLst/>
          </a:prstGeom>
          <a:noFill/>
          <a:ln>
            <a:noFill/>
          </a:ln>
        </p:spPr>
        <p:txBody>
          <a:bodyPr spcFirstLastPara="1" wrap="square" lIns="0" tIns="0" rIns="0" bIns="0" anchor="ctr" anchorCtr="0">
            <a:noAutofit/>
          </a:bodyPr>
          <a:lstStyle>
            <a:lvl1pPr marL="457200" lvl="0" indent="-342900" algn="l">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5"/>
        <p:cNvGrpSpPr/>
        <p:nvPr/>
      </p:nvGrpSpPr>
      <p:grpSpPr>
        <a:xfrm>
          <a:off x="0" y="0"/>
          <a:ext cx="0" cy="0"/>
          <a:chOff x="0" y="0"/>
          <a:chExt cx="0" cy="0"/>
        </a:xfrm>
      </p:grpSpPr>
      <p:sp>
        <p:nvSpPr>
          <p:cNvPr id="256" name="Google Shape;256;p19"/>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19"/>
          <p:cNvSpPr txBox="1">
            <a:spLocks noGrp="1"/>
          </p:cNvSpPr>
          <p:nvPr>
            <p:ph type="title"/>
          </p:nvPr>
        </p:nvSpPr>
        <p:spPr>
          <a:xfrm>
            <a:off x="762000" y="1919112"/>
            <a:ext cx="4611688" cy="2124364"/>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19"/>
          <p:cNvSpPr txBox="1">
            <a:spLocks noGrp="1"/>
          </p:cNvSpPr>
          <p:nvPr>
            <p:ph type="body" idx="1"/>
          </p:nvPr>
        </p:nvSpPr>
        <p:spPr>
          <a:xfrm>
            <a:off x="781051" y="1265436"/>
            <a:ext cx="4587802" cy="586969"/>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59" name="Google Shape;259;p19"/>
          <p:cNvSpPr txBox="1">
            <a:spLocks noGrp="1"/>
          </p:cNvSpPr>
          <p:nvPr>
            <p:ph type="body" idx="2"/>
          </p:nvPr>
        </p:nvSpPr>
        <p:spPr>
          <a:xfrm>
            <a:off x="781051" y="4110183"/>
            <a:ext cx="4587801" cy="149051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60" name="Google Shape;260;p19"/>
          <p:cNvSpPr>
            <a:spLocks noGrp="1"/>
          </p:cNvSpPr>
          <p:nvPr>
            <p:ph type="pic" idx="3"/>
          </p:nvPr>
        </p:nvSpPr>
        <p:spPr>
          <a:xfrm>
            <a:off x="7601239" y="1919112"/>
            <a:ext cx="6181181" cy="618118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ur Staff">
  <p:cSld name="Our Staff">
    <p:spTree>
      <p:nvGrpSpPr>
        <p:cNvPr id="1" name="Shape 261"/>
        <p:cNvGrpSpPr/>
        <p:nvPr/>
      </p:nvGrpSpPr>
      <p:grpSpPr>
        <a:xfrm>
          <a:off x="0" y="0"/>
          <a:ext cx="0" cy="0"/>
          <a:chOff x="0" y="0"/>
          <a:chExt cx="0" cy="0"/>
        </a:xfrm>
      </p:grpSpPr>
      <p:sp>
        <p:nvSpPr>
          <p:cNvPr id="262" name="Google Shape;262;p20"/>
          <p:cNvSpPr>
            <a:spLocks noGrp="1"/>
          </p:cNvSpPr>
          <p:nvPr>
            <p:ph type="pic" idx="2"/>
          </p:nvPr>
        </p:nvSpPr>
        <p:spPr>
          <a:xfrm>
            <a:off x="7601238" y="-4923880"/>
            <a:ext cx="6181181" cy="618118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63" name="Google Shape;263;p20"/>
          <p:cNvSpPr txBox="1">
            <a:spLocks noGrp="1"/>
          </p:cNvSpPr>
          <p:nvPr>
            <p:ph type="body" idx="1"/>
          </p:nvPr>
        </p:nvSpPr>
        <p:spPr>
          <a:xfrm>
            <a:off x="4849646" y="5084894"/>
            <a:ext cx="2486281"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64" name="Google Shape;264;p20"/>
          <p:cNvSpPr txBox="1">
            <a:spLocks noGrp="1"/>
          </p:cNvSpPr>
          <p:nvPr>
            <p:ph type="body" idx="3"/>
          </p:nvPr>
        </p:nvSpPr>
        <p:spPr>
          <a:xfrm>
            <a:off x="4849646" y="5296230"/>
            <a:ext cx="2486281"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65" name="Google Shape;265;p20"/>
          <p:cNvSpPr txBox="1">
            <a:spLocks noGrp="1"/>
          </p:cNvSpPr>
          <p:nvPr>
            <p:ph type="body" idx="4"/>
          </p:nvPr>
        </p:nvSpPr>
        <p:spPr>
          <a:xfrm>
            <a:off x="1866910" y="5084894"/>
            <a:ext cx="2455135"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66" name="Google Shape;266;p20"/>
          <p:cNvSpPr>
            <a:spLocks noGrp="1"/>
          </p:cNvSpPr>
          <p:nvPr>
            <p:ph type="pic" idx="5"/>
          </p:nvPr>
        </p:nvSpPr>
        <p:spPr>
          <a:xfrm>
            <a:off x="2310420"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67" name="Google Shape;267;p20"/>
          <p:cNvSpPr txBox="1">
            <a:spLocks noGrp="1"/>
          </p:cNvSpPr>
          <p:nvPr>
            <p:ph type="body" idx="6"/>
          </p:nvPr>
        </p:nvSpPr>
        <p:spPr>
          <a:xfrm>
            <a:off x="1866910" y="5296230"/>
            <a:ext cx="2455135"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68" name="Google Shape;268;p20"/>
          <p:cNvSpPr txBox="1">
            <a:spLocks noGrp="1"/>
          </p:cNvSpPr>
          <p:nvPr>
            <p:ph type="body" idx="7"/>
          </p:nvPr>
        </p:nvSpPr>
        <p:spPr>
          <a:xfrm>
            <a:off x="7849310" y="5084894"/>
            <a:ext cx="2461979"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69" name="Google Shape;269;p20"/>
          <p:cNvSpPr txBox="1">
            <a:spLocks noGrp="1"/>
          </p:cNvSpPr>
          <p:nvPr>
            <p:ph type="body" idx="8"/>
          </p:nvPr>
        </p:nvSpPr>
        <p:spPr>
          <a:xfrm>
            <a:off x="7849310" y="5296230"/>
            <a:ext cx="2461979"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70" name="Google Shape;270;p20"/>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271" name="Google Shape;271;p20"/>
          <p:cNvSpPr txBox="1">
            <a:spLocks noGrp="1"/>
          </p:cNvSpPr>
          <p:nvPr>
            <p:ph type="body" idx="9"/>
          </p:nvPr>
        </p:nvSpPr>
        <p:spPr>
          <a:xfrm>
            <a:off x="1714501" y="788424"/>
            <a:ext cx="3601691" cy="72310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72" name="Google Shape;272;p20"/>
          <p:cNvSpPr txBox="1">
            <a:spLocks noGrp="1"/>
          </p:cNvSpPr>
          <p:nvPr>
            <p:ph type="title"/>
          </p:nvPr>
        </p:nvSpPr>
        <p:spPr>
          <a:xfrm>
            <a:off x="1714501" y="1581546"/>
            <a:ext cx="3601691" cy="1188943"/>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20"/>
          <p:cNvSpPr txBox="1">
            <a:spLocks noGrp="1"/>
          </p:cNvSpPr>
          <p:nvPr>
            <p:ph type="body" idx="13"/>
          </p:nvPr>
        </p:nvSpPr>
        <p:spPr>
          <a:xfrm>
            <a:off x="5373689" y="1581546"/>
            <a:ext cx="6056311" cy="1188943"/>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74" name="Google Shape;274;p20"/>
          <p:cNvSpPr>
            <a:spLocks noGrp="1"/>
          </p:cNvSpPr>
          <p:nvPr>
            <p:ph type="pic" idx="14"/>
          </p:nvPr>
        </p:nvSpPr>
        <p:spPr>
          <a:xfrm>
            <a:off x="5316192"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75" name="Google Shape;275;p20"/>
          <p:cNvSpPr>
            <a:spLocks noGrp="1"/>
          </p:cNvSpPr>
          <p:nvPr>
            <p:ph type="pic" idx="15"/>
          </p:nvPr>
        </p:nvSpPr>
        <p:spPr>
          <a:xfrm>
            <a:off x="8300491"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76" name="Google Shape;276;p20"/>
          <p:cNvSpPr/>
          <p:nvPr/>
        </p:nvSpPr>
        <p:spPr>
          <a:xfrm>
            <a:off x="0" y="6177491"/>
            <a:ext cx="1714501" cy="415636"/>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277" name="Google Shape;277;p20"/>
          <p:cNvPicPr preferRelativeResize="0"/>
          <p:nvPr/>
        </p:nvPicPr>
        <p:blipFill rotWithShape="1">
          <a:blip r:embed="rId2">
            <a:alphaModFix/>
          </a:blip>
          <a:srcRect/>
          <a:stretch/>
        </p:blipFill>
        <p:spPr>
          <a:xfrm>
            <a:off x="159747" y="6238630"/>
            <a:ext cx="1395006" cy="29335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rogram Highlight">
  <p:cSld name="Program Highlight">
    <p:spTree>
      <p:nvGrpSpPr>
        <p:cNvPr id="1" name="Shape 278"/>
        <p:cNvGrpSpPr/>
        <p:nvPr/>
      </p:nvGrpSpPr>
      <p:grpSpPr>
        <a:xfrm>
          <a:off x="0" y="0"/>
          <a:ext cx="0" cy="0"/>
          <a:chOff x="0" y="0"/>
          <a:chExt cx="0" cy="0"/>
        </a:xfrm>
      </p:grpSpPr>
      <p:sp>
        <p:nvSpPr>
          <p:cNvPr id="279" name="Google Shape;279;p21"/>
          <p:cNvSpPr>
            <a:spLocks noGrp="1"/>
          </p:cNvSpPr>
          <p:nvPr>
            <p:ph type="pic" idx="2"/>
          </p:nvPr>
        </p:nvSpPr>
        <p:spPr>
          <a:xfrm>
            <a:off x="0" y="0"/>
            <a:ext cx="6096000" cy="6858000"/>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800"/>
              <a:buFont typeface="Arial"/>
              <a:buNone/>
              <a:defRPr sz="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80" name="Google Shape;280;p21"/>
          <p:cNvSpPr txBox="1">
            <a:spLocks noGrp="1"/>
          </p:cNvSpPr>
          <p:nvPr>
            <p:ph type="title"/>
          </p:nvPr>
        </p:nvSpPr>
        <p:spPr>
          <a:xfrm>
            <a:off x="1714500" y="1980404"/>
            <a:ext cx="3659188" cy="1448596"/>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21"/>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282" name="Google Shape;282;p21"/>
          <p:cNvSpPr txBox="1">
            <a:spLocks noGrp="1"/>
          </p:cNvSpPr>
          <p:nvPr>
            <p:ph type="body" idx="1"/>
          </p:nvPr>
        </p:nvSpPr>
        <p:spPr>
          <a:xfrm>
            <a:off x="1714500" y="840332"/>
            <a:ext cx="3659188" cy="72310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83" name="Google Shape;283;p21"/>
          <p:cNvSpPr txBox="1">
            <a:spLocks noGrp="1"/>
          </p:cNvSpPr>
          <p:nvPr>
            <p:ph type="body" idx="3"/>
          </p:nvPr>
        </p:nvSpPr>
        <p:spPr>
          <a:xfrm>
            <a:off x="6781800" y="2247987"/>
            <a:ext cx="4648200" cy="18967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Clr>
                <a:schemeClr val="dk1"/>
              </a:buClr>
              <a:buSzPts val="1600"/>
              <a:buNone/>
              <a:defRPr sz="1600" b="1" i="0">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84" name="Google Shape;284;p21"/>
          <p:cNvSpPr txBox="1">
            <a:spLocks noGrp="1"/>
          </p:cNvSpPr>
          <p:nvPr>
            <p:ph type="body" idx="4"/>
          </p:nvPr>
        </p:nvSpPr>
        <p:spPr>
          <a:xfrm>
            <a:off x="7420484" y="5260069"/>
            <a:ext cx="4009516" cy="340631"/>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cxnSp>
        <p:nvCxnSpPr>
          <p:cNvPr id="285" name="Google Shape;285;p21"/>
          <p:cNvCxnSpPr/>
          <p:nvPr/>
        </p:nvCxnSpPr>
        <p:spPr>
          <a:xfrm>
            <a:off x="7420484" y="5260069"/>
            <a:ext cx="2110434" cy="0"/>
          </a:xfrm>
          <a:prstGeom prst="straightConnector1">
            <a:avLst/>
          </a:prstGeom>
          <a:noFill/>
          <a:ln w="9525" cap="flat" cmpd="sng">
            <a:solidFill>
              <a:schemeClr val="dk1">
                <a:alpha val="20000"/>
              </a:schemeClr>
            </a:solidFill>
            <a:prstDash val="solid"/>
            <a:miter lim="800000"/>
            <a:headEnd type="none" w="sm" len="sm"/>
            <a:tailEnd type="none" w="sm" len="sm"/>
          </a:ln>
        </p:spPr>
      </p:cxnSp>
      <p:sp>
        <p:nvSpPr>
          <p:cNvPr id="286" name="Google Shape;286;p21"/>
          <p:cNvSpPr txBox="1">
            <a:spLocks noGrp="1"/>
          </p:cNvSpPr>
          <p:nvPr>
            <p:ph type="body" idx="5"/>
          </p:nvPr>
        </p:nvSpPr>
        <p:spPr>
          <a:xfrm>
            <a:off x="7420484" y="4968847"/>
            <a:ext cx="4009516" cy="2849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900"/>
              <a:buNone/>
              <a:defRPr sz="9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87" name="Google Shape;287;p21"/>
          <p:cNvSpPr>
            <a:spLocks noGrp="1"/>
          </p:cNvSpPr>
          <p:nvPr>
            <p:ph type="pic" idx="6"/>
          </p:nvPr>
        </p:nvSpPr>
        <p:spPr>
          <a:xfrm>
            <a:off x="6766935" y="4975225"/>
            <a:ext cx="557212" cy="557213"/>
          </a:xfrm>
          <a:prstGeom prst="ellipse">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800"/>
              <a:buFont typeface="Arial"/>
              <a:buNone/>
              <a:defRPr sz="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88" name="Google Shape;288;p21"/>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289" name="Google Shape;289;p21"/>
          <p:cNvPicPr preferRelativeResize="0"/>
          <p:nvPr/>
        </p:nvPicPr>
        <p:blipFill rotWithShape="1">
          <a:blip r:embed="rId2">
            <a:alphaModFix/>
          </a:blip>
          <a:srcRect/>
          <a:stretch/>
        </p:blipFill>
        <p:spPr>
          <a:xfrm>
            <a:off x="159747" y="6238630"/>
            <a:ext cx="1395006" cy="29335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ogram Details">
  <p:cSld name="Program Details">
    <p:spTree>
      <p:nvGrpSpPr>
        <p:cNvPr id="1" name="Shape 290"/>
        <p:cNvGrpSpPr/>
        <p:nvPr/>
      </p:nvGrpSpPr>
      <p:grpSpPr>
        <a:xfrm>
          <a:off x="0" y="0"/>
          <a:ext cx="0" cy="0"/>
          <a:chOff x="0" y="0"/>
          <a:chExt cx="0" cy="0"/>
        </a:xfrm>
      </p:grpSpPr>
      <p:sp>
        <p:nvSpPr>
          <p:cNvPr id="291" name="Google Shape;291;p22"/>
          <p:cNvSpPr>
            <a:spLocks noGrp="1"/>
          </p:cNvSpPr>
          <p:nvPr>
            <p:ph type="pic" idx="2"/>
          </p:nvPr>
        </p:nvSpPr>
        <p:spPr>
          <a:xfrm>
            <a:off x="-2993897" y="-754792"/>
            <a:ext cx="8367585" cy="8367584"/>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92" name="Google Shape;292;p22"/>
          <p:cNvSpPr txBox="1">
            <a:spLocks noGrp="1"/>
          </p:cNvSpPr>
          <p:nvPr>
            <p:ph type="body" idx="1"/>
          </p:nvPr>
        </p:nvSpPr>
        <p:spPr>
          <a:xfrm>
            <a:off x="6102099" y="1851097"/>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93" name="Google Shape;293;p22"/>
          <p:cNvSpPr txBox="1">
            <a:spLocks noGrp="1"/>
          </p:cNvSpPr>
          <p:nvPr>
            <p:ph type="body" idx="3"/>
          </p:nvPr>
        </p:nvSpPr>
        <p:spPr>
          <a:xfrm>
            <a:off x="769776" y="4114800"/>
            <a:ext cx="2971810" cy="14859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94" name="Google Shape;294;p22"/>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22"/>
          <p:cNvSpPr txBox="1">
            <a:spLocks noGrp="1"/>
          </p:cNvSpPr>
          <p:nvPr>
            <p:ph type="body" idx="4"/>
          </p:nvPr>
        </p:nvSpPr>
        <p:spPr>
          <a:xfrm>
            <a:off x="6102099" y="1581172"/>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96" name="Google Shape;296;p22"/>
          <p:cNvSpPr txBox="1">
            <a:spLocks noGrp="1"/>
          </p:cNvSpPr>
          <p:nvPr>
            <p:ph type="body" idx="5"/>
          </p:nvPr>
        </p:nvSpPr>
        <p:spPr>
          <a:xfrm>
            <a:off x="769775" y="3429000"/>
            <a:ext cx="2971811" cy="685800"/>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97" name="Google Shape;297;p22"/>
          <p:cNvSpPr txBox="1">
            <a:spLocks noGrp="1"/>
          </p:cNvSpPr>
          <p:nvPr>
            <p:ph type="title"/>
          </p:nvPr>
        </p:nvSpPr>
        <p:spPr>
          <a:xfrm>
            <a:off x="769776" y="1257300"/>
            <a:ext cx="3653088" cy="2171701"/>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4400"/>
              <a:buFont typeface="Montserrat"/>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22"/>
          <p:cNvSpPr/>
          <p:nvPr/>
        </p:nvSpPr>
        <p:spPr>
          <a:xfrm>
            <a:off x="5629275" y="1535978"/>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299" name="Google Shape;299;p22"/>
          <p:cNvSpPr txBox="1">
            <a:spLocks noGrp="1"/>
          </p:cNvSpPr>
          <p:nvPr>
            <p:ph type="body" idx="6"/>
          </p:nvPr>
        </p:nvSpPr>
        <p:spPr>
          <a:xfrm>
            <a:off x="9425892" y="1851097"/>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0" name="Google Shape;300;p22"/>
          <p:cNvSpPr txBox="1">
            <a:spLocks noGrp="1"/>
          </p:cNvSpPr>
          <p:nvPr>
            <p:ph type="body" idx="7"/>
          </p:nvPr>
        </p:nvSpPr>
        <p:spPr>
          <a:xfrm>
            <a:off x="9425892" y="1581172"/>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1" name="Google Shape;301;p22"/>
          <p:cNvSpPr/>
          <p:nvPr/>
        </p:nvSpPr>
        <p:spPr>
          <a:xfrm>
            <a:off x="8953068" y="1535978"/>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302" name="Google Shape;302;p22"/>
          <p:cNvSpPr txBox="1">
            <a:spLocks noGrp="1"/>
          </p:cNvSpPr>
          <p:nvPr>
            <p:ph type="body" idx="8"/>
          </p:nvPr>
        </p:nvSpPr>
        <p:spPr>
          <a:xfrm>
            <a:off x="6102099" y="3079534"/>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3" name="Google Shape;303;p22"/>
          <p:cNvSpPr txBox="1">
            <a:spLocks noGrp="1"/>
          </p:cNvSpPr>
          <p:nvPr>
            <p:ph type="body" idx="9"/>
          </p:nvPr>
        </p:nvSpPr>
        <p:spPr>
          <a:xfrm>
            <a:off x="6102099" y="2809609"/>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4" name="Google Shape;304;p22"/>
          <p:cNvSpPr/>
          <p:nvPr/>
        </p:nvSpPr>
        <p:spPr>
          <a:xfrm>
            <a:off x="5629275" y="2764415"/>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305" name="Google Shape;305;p22"/>
          <p:cNvSpPr txBox="1">
            <a:spLocks noGrp="1"/>
          </p:cNvSpPr>
          <p:nvPr>
            <p:ph type="body" idx="13"/>
          </p:nvPr>
        </p:nvSpPr>
        <p:spPr>
          <a:xfrm>
            <a:off x="9425892" y="3079534"/>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6" name="Google Shape;306;p22"/>
          <p:cNvSpPr txBox="1">
            <a:spLocks noGrp="1"/>
          </p:cNvSpPr>
          <p:nvPr>
            <p:ph type="body" idx="14"/>
          </p:nvPr>
        </p:nvSpPr>
        <p:spPr>
          <a:xfrm>
            <a:off x="9425892" y="2809609"/>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7" name="Google Shape;307;p22"/>
          <p:cNvSpPr/>
          <p:nvPr/>
        </p:nvSpPr>
        <p:spPr>
          <a:xfrm>
            <a:off x="8953068" y="2764415"/>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308" name="Google Shape;308;p22"/>
          <p:cNvSpPr txBox="1">
            <a:spLocks noGrp="1"/>
          </p:cNvSpPr>
          <p:nvPr>
            <p:ph type="body" idx="15"/>
          </p:nvPr>
        </p:nvSpPr>
        <p:spPr>
          <a:xfrm>
            <a:off x="6102099" y="4309559"/>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09" name="Google Shape;309;p22"/>
          <p:cNvSpPr txBox="1">
            <a:spLocks noGrp="1"/>
          </p:cNvSpPr>
          <p:nvPr>
            <p:ph type="body" idx="16"/>
          </p:nvPr>
        </p:nvSpPr>
        <p:spPr>
          <a:xfrm>
            <a:off x="6102099" y="4039634"/>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10" name="Google Shape;310;p22"/>
          <p:cNvSpPr/>
          <p:nvPr/>
        </p:nvSpPr>
        <p:spPr>
          <a:xfrm>
            <a:off x="5629275" y="3994440"/>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311" name="Google Shape;311;p22"/>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12" name="Google Shape;312;p22"/>
          <p:cNvPicPr preferRelativeResize="0"/>
          <p:nvPr/>
        </p:nvPicPr>
        <p:blipFill rotWithShape="1">
          <a:blip r:embed="rId2">
            <a:alphaModFix/>
          </a:blip>
          <a:srcRect/>
          <a:stretch/>
        </p:blipFill>
        <p:spPr>
          <a:xfrm>
            <a:off x="159747" y="6238630"/>
            <a:ext cx="1395006" cy="29335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r Chart">
  <p:cSld name="Bar Chart">
    <p:spTree>
      <p:nvGrpSpPr>
        <p:cNvPr id="1" name="Shape 313"/>
        <p:cNvGrpSpPr/>
        <p:nvPr/>
      </p:nvGrpSpPr>
      <p:grpSpPr>
        <a:xfrm>
          <a:off x="0" y="0"/>
          <a:ext cx="0" cy="0"/>
          <a:chOff x="0" y="0"/>
          <a:chExt cx="0" cy="0"/>
        </a:xfrm>
      </p:grpSpPr>
      <p:pic>
        <p:nvPicPr>
          <p:cNvPr id="314" name="Google Shape;314;p23"/>
          <p:cNvPicPr preferRelativeResize="0"/>
          <p:nvPr/>
        </p:nvPicPr>
        <p:blipFill rotWithShape="1">
          <a:blip r:embed="rId2">
            <a:alphaModFix/>
          </a:blip>
          <a:srcRect/>
          <a:stretch/>
        </p:blipFill>
        <p:spPr>
          <a:xfrm>
            <a:off x="762000" y="1257301"/>
            <a:ext cx="6054585" cy="4722260"/>
          </a:xfrm>
          <a:prstGeom prst="rect">
            <a:avLst/>
          </a:prstGeom>
          <a:noFill/>
          <a:ln>
            <a:noFill/>
          </a:ln>
        </p:spPr>
      </p:pic>
      <p:sp>
        <p:nvSpPr>
          <p:cNvPr id="315" name="Google Shape;315;p23"/>
          <p:cNvSpPr txBox="1">
            <a:spLocks noGrp="1"/>
          </p:cNvSpPr>
          <p:nvPr>
            <p:ph type="body" idx="1"/>
          </p:nvPr>
        </p:nvSpPr>
        <p:spPr>
          <a:xfrm>
            <a:off x="7170701" y="1276348"/>
            <a:ext cx="4259299" cy="4308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800"/>
              <a:buNone/>
              <a:defRPr sz="2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16" name="Google Shape;316;p23"/>
          <p:cNvSpPr txBox="1">
            <a:spLocks noGrp="1"/>
          </p:cNvSpPr>
          <p:nvPr>
            <p:ph type="body" idx="2"/>
          </p:nvPr>
        </p:nvSpPr>
        <p:spPr>
          <a:xfrm>
            <a:off x="7171362" y="2611831"/>
            <a:ext cx="4258638"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17" name="Google Shape;317;p23"/>
          <p:cNvSpPr txBox="1">
            <a:spLocks noGrp="1"/>
          </p:cNvSpPr>
          <p:nvPr>
            <p:ph type="body" idx="3"/>
          </p:nvPr>
        </p:nvSpPr>
        <p:spPr>
          <a:xfrm>
            <a:off x="7171362" y="2874322"/>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18" name="Google Shape;318;p23"/>
          <p:cNvSpPr txBox="1">
            <a:spLocks noGrp="1"/>
          </p:cNvSpPr>
          <p:nvPr>
            <p:ph type="body" idx="4"/>
          </p:nvPr>
        </p:nvSpPr>
        <p:spPr>
          <a:xfrm>
            <a:off x="7170701" y="4026516"/>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19" name="Google Shape;319;p23"/>
          <p:cNvSpPr txBox="1">
            <a:spLocks noGrp="1"/>
          </p:cNvSpPr>
          <p:nvPr>
            <p:ph type="body" idx="5"/>
          </p:nvPr>
        </p:nvSpPr>
        <p:spPr>
          <a:xfrm>
            <a:off x="7171362" y="4298523"/>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20" name="Google Shape;320;p23"/>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21" name="Google Shape;321;p23"/>
          <p:cNvSpPr txBox="1">
            <a:spLocks noGrp="1"/>
          </p:cNvSpPr>
          <p:nvPr>
            <p:ph type="body" idx="6"/>
          </p:nvPr>
        </p:nvSpPr>
        <p:spPr>
          <a:xfrm>
            <a:off x="7170701" y="5372273"/>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22" name="Google Shape;322;p23"/>
          <p:cNvSpPr txBox="1">
            <a:spLocks noGrp="1"/>
          </p:cNvSpPr>
          <p:nvPr>
            <p:ph type="body" idx="7"/>
          </p:nvPr>
        </p:nvSpPr>
        <p:spPr>
          <a:xfrm>
            <a:off x="7171362" y="5644280"/>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23" name="Google Shape;323;p23"/>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24" name="Google Shape;324;p23"/>
          <p:cNvPicPr preferRelativeResize="0"/>
          <p:nvPr/>
        </p:nvPicPr>
        <p:blipFill rotWithShape="1">
          <a:blip r:embed="rId3">
            <a:alphaModFix/>
          </a:blip>
          <a:srcRect/>
          <a:stretch/>
        </p:blipFill>
        <p:spPr>
          <a:xfrm>
            <a:off x="159747" y="6238630"/>
            <a:ext cx="1395006" cy="29335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ngle Donut Chart">
  <p:cSld name="Single Donut Chart">
    <p:spTree>
      <p:nvGrpSpPr>
        <p:cNvPr id="1" name="Shape 325"/>
        <p:cNvGrpSpPr/>
        <p:nvPr/>
      </p:nvGrpSpPr>
      <p:grpSpPr>
        <a:xfrm>
          <a:off x="0" y="0"/>
          <a:ext cx="0" cy="0"/>
          <a:chOff x="0" y="0"/>
          <a:chExt cx="0" cy="0"/>
        </a:xfrm>
      </p:grpSpPr>
      <p:pic>
        <p:nvPicPr>
          <p:cNvPr id="326" name="Google Shape;326;p24"/>
          <p:cNvPicPr preferRelativeResize="0"/>
          <p:nvPr/>
        </p:nvPicPr>
        <p:blipFill rotWithShape="1">
          <a:blip r:embed="rId2">
            <a:alphaModFix/>
          </a:blip>
          <a:srcRect/>
          <a:stretch/>
        </p:blipFill>
        <p:spPr>
          <a:xfrm>
            <a:off x="5375832" y="901720"/>
            <a:ext cx="6481564" cy="5415090"/>
          </a:xfrm>
          <a:prstGeom prst="rect">
            <a:avLst/>
          </a:prstGeom>
          <a:noFill/>
          <a:ln>
            <a:noFill/>
          </a:ln>
        </p:spPr>
      </p:pic>
      <p:sp>
        <p:nvSpPr>
          <p:cNvPr id="327" name="Google Shape;327;p24"/>
          <p:cNvSpPr txBox="1">
            <a:spLocks noGrp="1"/>
          </p:cNvSpPr>
          <p:nvPr>
            <p:ph type="body" idx="1"/>
          </p:nvPr>
        </p:nvSpPr>
        <p:spPr>
          <a:xfrm>
            <a:off x="762716" y="3886200"/>
            <a:ext cx="4609384" cy="22860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28" name="Google Shape;328;p24"/>
          <p:cNvSpPr txBox="1">
            <a:spLocks noGrp="1"/>
          </p:cNvSpPr>
          <p:nvPr>
            <p:ph type="body" idx="2"/>
          </p:nvPr>
        </p:nvSpPr>
        <p:spPr>
          <a:xfrm>
            <a:off x="762000" y="1371600"/>
            <a:ext cx="4610100" cy="20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29" name="Google Shape;329;p24"/>
          <p:cNvSpPr txBox="1">
            <a:spLocks noGrp="1"/>
          </p:cNvSpPr>
          <p:nvPr>
            <p:ph type="body" idx="3"/>
          </p:nvPr>
        </p:nvSpPr>
        <p:spPr>
          <a:xfrm>
            <a:off x="762000" y="3432084"/>
            <a:ext cx="4610100" cy="457199"/>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0" name="Google Shape;330;p24"/>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1" name="Google Shape;331;p24"/>
          <p:cNvSpPr txBox="1">
            <a:spLocks noGrp="1"/>
          </p:cNvSpPr>
          <p:nvPr>
            <p:ph type="body" idx="4"/>
          </p:nvPr>
        </p:nvSpPr>
        <p:spPr>
          <a:xfrm>
            <a:off x="762000" y="486562"/>
            <a:ext cx="4610100" cy="427838"/>
          </a:xfrm>
          <a:prstGeom prst="rect">
            <a:avLst/>
          </a:prstGeom>
          <a:noFill/>
          <a:ln>
            <a:noFill/>
          </a:ln>
        </p:spPr>
        <p:txBody>
          <a:bodyPr spcFirstLastPara="1" wrap="square" lIns="0" tIns="0" rIns="0" bIns="0" anchor="t"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2" name="Google Shape;332;p24"/>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33" name="Google Shape;333;p24"/>
          <p:cNvPicPr preferRelativeResize="0"/>
          <p:nvPr/>
        </p:nvPicPr>
        <p:blipFill rotWithShape="1">
          <a:blip r:embed="rId3">
            <a:alphaModFix/>
          </a:blip>
          <a:srcRect/>
          <a:stretch/>
        </p:blipFill>
        <p:spPr>
          <a:xfrm>
            <a:off x="159747" y="6238630"/>
            <a:ext cx="1395006" cy="29335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ctor Worldmap">
  <p:cSld name="Vector Worldmap">
    <p:spTree>
      <p:nvGrpSpPr>
        <p:cNvPr id="1" name="Shape 334"/>
        <p:cNvGrpSpPr/>
        <p:nvPr/>
      </p:nvGrpSpPr>
      <p:grpSpPr>
        <a:xfrm>
          <a:off x="0" y="0"/>
          <a:ext cx="0" cy="0"/>
          <a:chOff x="0" y="0"/>
          <a:chExt cx="0" cy="0"/>
        </a:xfrm>
      </p:grpSpPr>
      <p:sp>
        <p:nvSpPr>
          <p:cNvPr id="335" name="Google Shape;335;p25"/>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36" name="Google Shape;336;p25"/>
          <p:cNvSpPr txBox="1">
            <a:spLocks noGrp="1"/>
          </p:cNvSpPr>
          <p:nvPr>
            <p:ph type="body" idx="1"/>
          </p:nvPr>
        </p:nvSpPr>
        <p:spPr>
          <a:xfrm>
            <a:off x="7170701" y="1276348"/>
            <a:ext cx="4259299" cy="4308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800"/>
              <a:buNone/>
              <a:defRPr sz="2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7" name="Google Shape;337;p25"/>
          <p:cNvSpPr txBox="1">
            <a:spLocks noGrp="1"/>
          </p:cNvSpPr>
          <p:nvPr>
            <p:ph type="body" idx="2"/>
          </p:nvPr>
        </p:nvSpPr>
        <p:spPr>
          <a:xfrm>
            <a:off x="7171362" y="2680759"/>
            <a:ext cx="4258638"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8" name="Google Shape;338;p25"/>
          <p:cNvSpPr txBox="1">
            <a:spLocks noGrp="1"/>
          </p:cNvSpPr>
          <p:nvPr>
            <p:ph type="body" idx="3"/>
          </p:nvPr>
        </p:nvSpPr>
        <p:spPr>
          <a:xfrm>
            <a:off x="7171362" y="2874322"/>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39" name="Google Shape;339;p25"/>
          <p:cNvSpPr txBox="1">
            <a:spLocks noGrp="1"/>
          </p:cNvSpPr>
          <p:nvPr>
            <p:ph type="body" idx="4"/>
          </p:nvPr>
        </p:nvSpPr>
        <p:spPr>
          <a:xfrm>
            <a:off x="7170701" y="4110226"/>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40" name="Google Shape;340;p25"/>
          <p:cNvSpPr txBox="1">
            <a:spLocks noGrp="1"/>
          </p:cNvSpPr>
          <p:nvPr>
            <p:ph type="body" idx="5"/>
          </p:nvPr>
        </p:nvSpPr>
        <p:spPr>
          <a:xfrm>
            <a:off x="7171362" y="4298523"/>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41" name="Google Shape;341;p25"/>
          <p:cNvSpPr txBox="1">
            <a:spLocks noGrp="1"/>
          </p:cNvSpPr>
          <p:nvPr>
            <p:ph type="body" idx="6"/>
          </p:nvPr>
        </p:nvSpPr>
        <p:spPr>
          <a:xfrm>
            <a:off x="7170701" y="5453751"/>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42" name="Google Shape;342;p25"/>
          <p:cNvSpPr txBox="1">
            <a:spLocks noGrp="1"/>
          </p:cNvSpPr>
          <p:nvPr>
            <p:ph type="body" idx="7"/>
          </p:nvPr>
        </p:nvSpPr>
        <p:spPr>
          <a:xfrm>
            <a:off x="7171362" y="5644280"/>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43" name="Google Shape;343;p25"/>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44" name="Google Shape;344;p25"/>
          <p:cNvPicPr preferRelativeResize="0"/>
          <p:nvPr/>
        </p:nvPicPr>
        <p:blipFill rotWithShape="1">
          <a:blip r:embed="rId2">
            <a:alphaModFix/>
          </a:blip>
          <a:srcRect/>
          <a:stretch/>
        </p:blipFill>
        <p:spPr>
          <a:xfrm>
            <a:off x="159747" y="6238630"/>
            <a:ext cx="1395006" cy="2933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Paragraph Columns">
  <p:cSld name="4 Paragraph Columns">
    <p:spTree>
      <p:nvGrpSpPr>
        <p:cNvPr id="1" name="Shape 345"/>
        <p:cNvGrpSpPr/>
        <p:nvPr/>
      </p:nvGrpSpPr>
      <p:grpSpPr>
        <a:xfrm>
          <a:off x="0" y="0"/>
          <a:ext cx="0" cy="0"/>
          <a:chOff x="0" y="0"/>
          <a:chExt cx="0" cy="0"/>
        </a:xfrm>
      </p:grpSpPr>
      <p:sp>
        <p:nvSpPr>
          <p:cNvPr id="346" name="Google Shape;346;p26"/>
          <p:cNvSpPr>
            <a:spLocks noGrp="1"/>
          </p:cNvSpPr>
          <p:nvPr>
            <p:ph type="pic" idx="2"/>
          </p:nvPr>
        </p:nvSpPr>
        <p:spPr>
          <a:xfrm>
            <a:off x="4972050" y="4514850"/>
            <a:ext cx="2247900" cy="3076575"/>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347" name="Google Shape;347;p26"/>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p26"/>
          <p:cNvSpPr txBox="1">
            <a:spLocks noGrp="1"/>
          </p:cNvSpPr>
          <p:nvPr>
            <p:ph type="title"/>
          </p:nvPr>
        </p:nvSpPr>
        <p:spPr>
          <a:xfrm>
            <a:off x="762001" y="1257300"/>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26"/>
          <p:cNvSpPr txBox="1">
            <a:spLocks noGrp="1"/>
          </p:cNvSpPr>
          <p:nvPr>
            <p:ph type="body" idx="1"/>
          </p:nvPr>
        </p:nvSpPr>
        <p:spPr>
          <a:xfrm>
            <a:off x="762001"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0" name="Google Shape;350;p26"/>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51" name="Google Shape;351;p26"/>
          <p:cNvPicPr preferRelativeResize="0"/>
          <p:nvPr/>
        </p:nvPicPr>
        <p:blipFill rotWithShape="1">
          <a:blip r:embed="rId2">
            <a:alphaModFix/>
          </a:blip>
          <a:srcRect/>
          <a:stretch/>
        </p:blipFill>
        <p:spPr>
          <a:xfrm>
            <a:off x="159747" y="6238630"/>
            <a:ext cx="1395006" cy="293358"/>
          </a:xfrm>
          <a:prstGeom prst="rect">
            <a:avLst/>
          </a:prstGeom>
          <a:noFill/>
          <a:ln>
            <a:noFill/>
          </a:ln>
        </p:spPr>
      </p:pic>
      <p:sp>
        <p:nvSpPr>
          <p:cNvPr id="352" name="Google Shape;352;p26"/>
          <p:cNvSpPr txBox="1">
            <a:spLocks noGrp="1"/>
          </p:cNvSpPr>
          <p:nvPr>
            <p:ph type="body" idx="3"/>
          </p:nvPr>
        </p:nvSpPr>
        <p:spPr>
          <a:xfrm>
            <a:off x="3457576"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3" name="Google Shape;353;p26"/>
          <p:cNvSpPr txBox="1">
            <a:spLocks noGrp="1"/>
          </p:cNvSpPr>
          <p:nvPr>
            <p:ph type="body" idx="4"/>
          </p:nvPr>
        </p:nvSpPr>
        <p:spPr>
          <a:xfrm>
            <a:off x="6153151"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4" name="Google Shape;354;p26"/>
          <p:cNvSpPr txBox="1">
            <a:spLocks noGrp="1"/>
          </p:cNvSpPr>
          <p:nvPr>
            <p:ph type="body" idx="5"/>
          </p:nvPr>
        </p:nvSpPr>
        <p:spPr>
          <a:xfrm>
            <a:off x="8848726"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5" name="Google Shape;355;p26"/>
          <p:cNvSpPr txBox="1">
            <a:spLocks noGrp="1"/>
          </p:cNvSpPr>
          <p:nvPr>
            <p:ph type="body" idx="6"/>
          </p:nvPr>
        </p:nvSpPr>
        <p:spPr>
          <a:xfrm>
            <a:off x="762001"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6" name="Google Shape;356;p26"/>
          <p:cNvSpPr txBox="1">
            <a:spLocks noGrp="1"/>
          </p:cNvSpPr>
          <p:nvPr>
            <p:ph type="body" idx="7"/>
          </p:nvPr>
        </p:nvSpPr>
        <p:spPr>
          <a:xfrm>
            <a:off x="3457576"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7" name="Google Shape;357;p26"/>
          <p:cNvSpPr txBox="1">
            <a:spLocks noGrp="1"/>
          </p:cNvSpPr>
          <p:nvPr>
            <p:ph type="body" idx="8"/>
          </p:nvPr>
        </p:nvSpPr>
        <p:spPr>
          <a:xfrm>
            <a:off x="6153151"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8" name="Google Shape;358;p26"/>
          <p:cNvSpPr txBox="1">
            <a:spLocks noGrp="1"/>
          </p:cNvSpPr>
          <p:nvPr>
            <p:ph type="body" idx="9"/>
          </p:nvPr>
        </p:nvSpPr>
        <p:spPr>
          <a:xfrm>
            <a:off x="8848726"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Key Information w/ Para &amp; Images">
  <p:cSld name="Key Information w/ Para &amp; Images">
    <p:spTree>
      <p:nvGrpSpPr>
        <p:cNvPr id="1" name="Shape 359"/>
        <p:cNvGrpSpPr/>
        <p:nvPr/>
      </p:nvGrpSpPr>
      <p:grpSpPr>
        <a:xfrm>
          <a:off x="0" y="0"/>
          <a:ext cx="0" cy="0"/>
          <a:chOff x="0" y="0"/>
          <a:chExt cx="0" cy="0"/>
        </a:xfrm>
      </p:grpSpPr>
      <p:sp>
        <p:nvSpPr>
          <p:cNvPr id="360" name="Google Shape;360;p27"/>
          <p:cNvSpPr>
            <a:spLocks noGrp="1"/>
          </p:cNvSpPr>
          <p:nvPr>
            <p:ph type="pic" idx="2"/>
          </p:nvPr>
        </p:nvSpPr>
        <p:spPr>
          <a:xfrm>
            <a:off x="9822660" y="0"/>
            <a:ext cx="3487737" cy="6858000"/>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361" name="Google Shape;361;p27"/>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62" name="Google Shape;362;p27"/>
          <p:cNvSpPr txBox="1">
            <a:spLocks noGrp="1"/>
          </p:cNvSpPr>
          <p:nvPr>
            <p:ph type="title"/>
          </p:nvPr>
        </p:nvSpPr>
        <p:spPr>
          <a:xfrm>
            <a:off x="762001" y="458636"/>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27"/>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64" name="Google Shape;364;p27"/>
          <p:cNvPicPr preferRelativeResize="0"/>
          <p:nvPr/>
        </p:nvPicPr>
        <p:blipFill rotWithShape="1">
          <a:blip r:embed="rId2">
            <a:alphaModFix/>
          </a:blip>
          <a:srcRect/>
          <a:stretch/>
        </p:blipFill>
        <p:spPr>
          <a:xfrm>
            <a:off x="159747" y="6238630"/>
            <a:ext cx="1395006" cy="293358"/>
          </a:xfrm>
          <a:prstGeom prst="rect">
            <a:avLst/>
          </a:prstGeom>
          <a:noFill/>
          <a:ln>
            <a:noFill/>
          </a:ln>
        </p:spPr>
      </p:pic>
      <p:sp>
        <p:nvSpPr>
          <p:cNvPr id="365" name="Google Shape;365;p27"/>
          <p:cNvSpPr txBox="1">
            <a:spLocks noGrp="1"/>
          </p:cNvSpPr>
          <p:nvPr>
            <p:ph type="body" idx="1"/>
          </p:nvPr>
        </p:nvSpPr>
        <p:spPr>
          <a:xfrm>
            <a:off x="4106779" y="2408638"/>
            <a:ext cx="2962275"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66" name="Google Shape;366;p27"/>
          <p:cNvSpPr txBox="1">
            <a:spLocks noGrp="1"/>
          </p:cNvSpPr>
          <p:nvPr>
            <p:ph type="body" idx="3"/>
          </p:nvPr>
        </p:nvSpPr>
        <p:spPr>
          <a:xfrm>
            <a:off x="4106779" y="2569584"/>
            <a:ext cx="2962275"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67" name="Google Shape;367;p27"/>
          <p:cNvSpPr txBox="1">
            <a:spLocks noGrp="1"/>
          </p:cNvSpPr>
          <p:nvPr>
            <p:ph type="body" idx="4"/>
          </p:nvPr>
        </p:nvSpPr>
        <p:spPr>
          <a:xfrm>
            <a:off x="7451558" y="2384948"/>
            <a:ext cx="3659188" cy="184636"/>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68" name="Google Shape;368;p27"/>
          <p:cNvSpPr>
            <a:spLocks noGrp="1"/>
          </p:cNvSpPr>
          <p:nvPr>
            <p:ph type="pic" idx="5"/>
          </p:nvPr>
        </p:nvSpPr>
        <p:spPr>
          <a:xfrm>
            <a:off x="7450934" y="2730500"/>
            <a:ext cx="3487737" cy="2105025"/>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Paragraph Columns w/ circle">
  <p:cSld name="2 Paragraph Columns w/ circle">
    <p:spTree>
      <p:nvGrpSpPr>
        <p:cNvPr id="1" name="Shape 369"/>
        <p:cNvGrpSpPr/>
        <p:nvPr/>
      </p:nvGrpSpPr>
      <p:grpSpPr>
        <a:xfrm>
          <a:off x="0" y="0"/>
          <a:ext cx="0" cy="0"/>
          <a:chOff x="0" y="0"/>
          <a:chExt cx="0" cy="0"/>
        </a:xfrm>
      </p:grpSpPr>
      <p:sp>
        <p:nvSpPr>
          <p:cNvPr id="370" name="Google Shape;370;p2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71" name="Google Shape;371;p28"/>
          <p:cNvSpPr txBox="1">
            <a:spLocks noGrp="1"/>
          </p:cNvSpPr>
          <p:nvPr>
            <p:ph type="title"/>
          </p:nvPr>
        </p:nvSpPr>
        <p:spPr>
          <a:xfrm>
            <a:off x="762001" y="1257300"/>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28"/>
          <p:cNvSpPr txBox="1">
            <a:spLocks noGrp="1"/>
          </p:cNvSpPr>
          <p:nvPr>
            <p:ph type="body" idx="1"/>
          </p:nvPr>
        </p:nvSpPr>
        <p:spPr>
          <a:xfrm>
            <a:off x="762001" y="3429000"/>
            <a:ext cx="4904873"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3" name="Google Shape;373;p28"/>
          <p:cNvSpPr/>
          <p:nvPr/>
        </p:nvSpPr>
        <p:spPr>
          <a:xfrm>
            <a:off x="0" y="6177491"/>
            <a:ext cx="1714501" cy="415636"/>
          </a:xfrm>
          <a:prstGeom prst="rect">
            <a:avLst/>
          </a:prstGeom>
          <a:solidFill>
            <a:srgbClr val="036CB6"/>
          </a:solidFill>
          <a:ln w="12700" cap="flat" cmpd="sng">
            <a:solidFill>
              <a:srgbClr val="036CB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374" name="Google Shape;374;p28"/>
          <p:cNvPicPr preferRelativeResize="0"/>
          <p:nvPr/>
        </p:nvPicPr>
        <p:blipFill rotWithShape="1">
          <a:blip r:embed="rId2">
            <a:alphaModFix/>
          </a:blip>
          <a:srcRect/>
          <a:stretch/>
        </p:blipFill>
        <p:spPr>
          <a:xfrm>
            <a:off x="159747" y="6238630"/>
            <a:ext cx="1395006" cy="293358"/>
          </a:xfrm>
          <a:prstGeom prst="rect">
            <a:avLst/>
          </a:prstGeom>
          <a:noFill/>
          <a:ln>
            <a:noFill/>
          </a:ln>
        </p:spPr>
      </p:pic>
      <p:sp>
        <p:nvSpPr>
          <p:cNvPr id="375" name="Google Shape;375;p28"/>
          <p:cNvSpPr txBox="1">
            <a:spLocks noGrp="1"/>
          </p:cNvSpPr>
          <p:nvPr>
            <p:ph type="body" idx="2"/>
          </p:nvPr>
        </p:nvSpPr>
        <p:spPr>
          <a:xfrm>
            <a:off x="6524577" y="3429000"/>
            <a:ext cx="4904873"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6" name="Google Shape;376;p28"/>
          <p:cNvSpPr txBox="1">
            <a:spLocks noGrp="1"/>
          </p:cNvSpPr>
          <p:nvPr>
            <p:ph type="body" idx="3"/>
          </p:nvPr>
        </p:nvSpPr>
        <p:spPr>
          <a:xfrm>
            <a:off x="6514636" y="2689264"/>
            <a:ext cx="4915363" cy="196811"/>
          </a:xfrm>
          <a:prstGeom prst="rect">
            <a:avLst/>
          </a:prstGeom>
          <a:noFill/>
          <a:ln>
            <a:noFill/>
          </a:ln>
        </p:spPr>
        <p:txBody>
          <a:bodyPr spcFirstLastPara="1" wrap="square" lIns="0" tIns="0" rIns="0" bIns="0" anchor="b"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7" name="Google Shape;377;p28"/>
          <p:cNvSpPr txBox="1">
            <a:spLocks noGrp="1"/>
          </p:cNvSpPr>
          <p:nvPr>
            <p:ph type="body" idx="4"/>
          </p:nvPr>
        </p:nvSpPr>
        <p:spPr>
          <a:xfrm>
            <a:off x="762001" y="3275112"/>
            <a:ext cx="4904873"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8" name="Google Shape;378;p28"/>
          <p:cNvSpPr txBox="1">
            <a:spLocks noGrp="1"/>
          </p:cNvSpPr>
          <p:nvPr>
            <p:ph type="body" idx="5"/>
          </p:nvPr>
        </p:nvSpPr>
        <p:spPr>
          <a:xfrm>
            <a:off x="6514637" y="3275112"/>
            <a:ext cx="4915363"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9" name="Google Shape;379;p28"/>
          <p:cNvSpPr>
            <a:spLocks noGrp="1"/>
          </p:cNvSpPr>
          <p:nvPr>
            <p:ph type="pic" idx="6"/>
          </p:nvPr>
        </p:nvSpPr>
        <p:spPr>
          <a:xfrm>
            <a:off x="10220326" y="5105399"/>
            <a:ext cx="3221767" cy="3221767"/>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380"/>
        <p:cNvGrpSpPr/>
        <p:nvPr/>
      </p:nvGrpSpPr>
      <p:grpSpPr>
        <a:xfrm>
          <a:off x="0" y="0"/>
          <a:ext cx="0" cy="0"/>
          <a:chOff x="0" y="0"/>
          <a:chExt cx="0" cy="0"/>
        </a:xfrm>
      </p:grpSpPr>
      <p:sp>
        <p:nvSpPr>
          <p:cNvPr id="381" name="Google Shape;381;p29"/>
          <p:cNvSpPr>
            <a:spLocks noGrp="1"/>
          </p:cNvSpPr>
          <p:nvPr>
            <p:ph type="pic" idx="2"/>
          </p:nvPr>
        </p:nvSpPr>
        <p:spPr>
          <a:xfrm>
            <a:off x="7575011" y="1548697"/>
            <a:ext cx="6670674" cy="6670674"/>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382" name="Google Shape;382;p29"/>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83" name="Google Shape;383;p29"/>
          <p:cNvSpPr txBox="1">
            <a:spLocks noGrp="1"/>
          </p:cNvSpPr>
          <p:nvPr>
            <p:ph type="body" idx="1"/>
          </p:nvPr>
        </p:nvSpPr>
        <p:spPr>
          <a:xfrm>
            <a:off x="772430" y="5262428"/>
            <a:ext cx="2006600"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4" name="Google Shape;384;p29"/>
          <p:cNvSpPr txBox="1">
            <a:spLocks noGrp="1"/>
          </p:cNvSpPr>
          <p:nvPr>
            <p:ph type="body" idx="3"/>
          </p:nvPr>
        </p:nvSpPr>
        <p:spPr>
          <a:xfrm>
            <a:off x="772430" y="4789306"/>
            <a:ext cx="2006600"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5" name="Google Shape;385;p29"/>
          <p:cNvSpPr txBox="1">
            <a:spLocks noGrp="1"/>
          </p:cNvSpPr>
          <p:nvPr>
            <p:ph type="body" idx="4"/>
          </p:nvPr>
        </p:nvSpPr>
        <p:spPr>
          <a:xfrm>
            <a:off x="2932565" y="5262428"/>
            <a:ext cx="2006600"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6" name="Google Shape;386;p29"/>
          <p:cNvSpPr txBox="1">
            <a:spLocks noGrp="1"/>
          </p:cNvSpPr>
          <p:nvPr>
            <p:ph type="body" idx="5"/>
          </p:nvPr>
        </p:nvSpPr>
        <p:spPr>
          <a:xfrm>
            <a:off x="2932565" y="4789306"/>
            <a:ext cx="2006600"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7" name="Google Shape;387;p29"/>
          <p:cNvSpPr txBox="1">
            <a:spLocks noGrp="1"/>
          </p:cNvSpPr>
          <p:nvPr>
            <p:ph type="body" idx="6"/>
          </p:nvPr>
        </p:nvSpPr>
        <p:spPr>
          <a:xfrm>
            <a:off x="5092700" y="5262428"/>
            <a:ext cx="2006600"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8" name="Google Shape;388;p29"/>
          <p:cNvSpPr txBox="1">
            <a:spLocks noGrp="1"/>
          </p:cNvSpPr>
          <p:nvPr>
            <p:ph type="body" idx="7"/>
          </p:nvPr>
        </p:nvSpPr>
        <p:spPr>
          <a:xfrm>
            <a:off x="5092700" y="4789306"/>
            <a:ext cx="2006600"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89" name="Google Shape;389;p29"/>
          <p:cNvSpPr txBox="1">
            <a:spLocks noGrp="1"/>
          </p:cNvSpPr>
          <p:nvPr>
            <p:ph type="title"/>
          </p:nvPr>
        </p:nvSpPr>
        <p:spPr>
          <a:xfrm>
            <a:off x="772429" y="3043261"/>
            <a:ext cx="4601257" cy="1016000"/>
          </a:xfrm>
          <a:prstGeom prst="rect">
            <a:avLst/>
          </a:prstGeom>
          <a:noFill/>
          <a:ln>
            <a:noFill/>
          </a:ln>
        </p:spPr>
        <p:txBody>
          <a:bodyPr spcFirstLastPara="1" wrap="square" lIns="0" tIns="0" rIns="0" bIns="91425" anchor="b" anchorCtr="0">
            <a:noAutofit/>
          </a:bodyPr>
          <a:lstStyle>
            <a:lvl1pPr lvl="0" algn="l">
              <a:lnSpc>
                <a:spcPct val="80000"/>
              </a:lnSpc>
              <a:spcBef>
                <a:spcPts val="0"/>
              </a:spcBef>
              <a:spcAft>
                <a:spcPts val="0"/>
              </a:spcAft>
              <a:buClr>
                <a:schemeClr val="dk1"/>
              </a:buClr>
              <a:buSzPts val="4400"/>
              <a:buFont typeface="Montserrat"/>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90" name="Google Shape;390;p29"/>
          <p:cNvPicPr preferRelativeResize="0"/>
          <p:nvPr/>
        </p:nvPicPr>
        <p:blipFill rotWithShape="1">
          <a:blip r:embed="rId2">
            <a:alphaModFix/>
          </a:blip>
          <a:srcRect/>
          <a:stretch/>
        </p:blipFill>
        <p:spPr>
          <a:xfrm>
            <a:off x="772430" y="1257300"/>
            <a:ext cx="4601257" cy="5827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96">
  <p:cSld name="096">
    <p:spTree>
      <p:nvGrpSpPr>
        <p:cNvPr id="1" name="Shape 391"/>
        <p:cNvGrpSpPr/>
        <p:nvPr/>
      </p:nvGrpSpPr>
      <p:grpSpPr>
        <a:xfrm>
          <a:off x="0" y="0"/>
          <a:ext cx="0" cy="0"/>
          <a:chOff x="0" y="0"/>
          <a:chExt cx="0" cy="0"/>
        </a:xfrm>
      </p:grpSpPr>
      <p:sp>
        <p:nvSpPr>
          <p:cNvPr id="392" name="Google Shape;392;p30"/>
          <p:cNvSpPr txBox="1">
            <a:spLocks noGrp="1"/>
          </p:cNvSpPr>
          <p:nvPr>
            <p:ph type="body" idx="1"/>
          </p:nvPr>
        </p:nvSpPr>
        <p:spPr>
          <a:xfrm>
            <a:off x="7924799" y="1259121"/>
            <a:ext cx="3505201" cy="251338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93" name="Google Shape;393;p30"/>
          <p:cNvSpPr txBox="1">
            <a:spLocks noGrp="1"/>
          </p:cNvSpPr>
          <p:nvPr>
            <p:ph type="body" idx="2"/>
          </p:nvPr>
        </p:nvSpPr>
        <p:spPr>
          <a:xfrm>
            <a:off x="7924800" y="3772510"/>
            <a:ext cx="3505200"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94" name="Google Shape;394;p30"/>
          <p:cNvSpPr txBox="1">
            <a:spLocks noGrp="1"/>
          </p:cNvSpPr>
          <p:nvPr>
            <p:ph type="body" idx="3"/>
          </p:nvPr>
        </p:nvSpPr>
        <p:spPr>
          <a:xfrm>
            <a:off x="7924800" y="4229701"/>
            <a:ext cx="3505200" cy="13716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95" name="Google Shape;395;p30"/>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97">
  <p:cSld name="097">
    <p:spTree>
      <p:nvGrpSpPr>
        <p:cNvPr id="1" name="Shape 396"/>
        <p:cNvGrpSpPr/>
        <p:nvPr/>
      </p:nvGrpSpPr>
      <p:grpSpPr>
        <a:xfrm>
          <a:off x="0" y="0"/>
          <a:ext cx="0" cy="0"/>
          <a:chOff x="0" y="0"/>
          <a:chExt cx="0" cy="0"/>
        </a:xfrm>
      </p:grpSpPr>
      <p:sp>
        <p:nvSpPr>
          <p:cNvPr id="397" name="Google Shape;397;p31"/>
          <p:cNvSpPr txBox="1">
            <a:spLocks noGrp="1"/>
          </p:cNvSpPr>
          <p:nvPr>
            <p:ph type="body" idx="1"/>
          </p:nvPr>
        </p:nvSpPr>
        <p:spPr>
          <a:xfrm>
            <a:off x="1714500" y="1257300"/>
            <a:ext cx="2819401" cy="25146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98" name="Google Shape;398;p31"/>
          <p:cNvSpPr txBox="1">
            <a:spLocks noGrp="1"/>
          </p:cNvSpPr>
          <p:nvPr>
            <p:ph type="body" idx="2"/>
          </p:nvPr>
        </p:nvSpPr>
        <p:spPr>
          <a:xfrm>
            <a:off x="1714491" y="3771909"/>
            <a:ext cx="2819401"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99" name="Google Shape;399;p31"/>
          <p:cNvSpPr txBox="1">
            <a:spLocks noGrp="1"/>
          </p:cNvSpPr>
          <p:nvPr>
            <p:ph type="body" idx="3"/>
          </p:nvPr>
        </p:nvSpPr>
        <p:spPr>
          <a:xfrm>
            <a:off x="1714491" y="4229100"/>
            <a:ext cx="2819401" cy="13716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00" name="Google Shape;400;p31"/>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98">
  <p:cSld name="098">
    <p:spTree>
      <p:nvGrpSpPr>
        <p:cNvPr id="1" name="Shape 401"/>
        <p:cNvGrpSpPr/>
        <p:nvPr/>
      </p:nvGrpSpPr>
      <p:grpSpPr>
        <a:xfrm>
          <a:off x="0" y="0"/>
          <a:ext cx="0" cy="0"/>
          <a:chOff x="0" y="0"/>
          <a:chExt cx="0" cy="0"/>
        </a:xfrm>
      </p:grpSpPr>
      <p:sp>
        <p:nvSpPr>
          <p:cNvPr id="402" name="Google Shape;402;p32"/>
          <p:cNvSpPr txBox="1">
            <a:spLocks noGrp="1"/>
          </p:cNvSpPr>
          <p:nvPr>
            <p:ph type="body" idx="1"/>
          </p:nvPr>
        </p:nvSpPr>
        <p:spPr>
          <a:xfrm>
            <a:off x="6781801" y="1273602"/>
            <a:ext cx="3695700" cy="249830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03" name="Google Shape;403;p32"/>
          <p:cNvSpPr txBox="1">
            <a:spLocks noGrp="1"/>
          </p:cNvSpPr>
          <p:nvPr>
            <p:ph type="body" idx="2"/>
          </p:nvPr>
        </p:nvSpPr>
        <p:spPr>
          <a:xfrm>
            <a:off x="6781800" y="3771909"/>
            <a:ext cx="3695700"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04" name="Google Shape;404;p32"/>
          <p:cNvSpPr txBox="1">
            <a:spLocks noGrp="1"/>
          </p:cNvSpPr>
          <p:nvPr>
            <p:ph type="body" idx="3"/>
          </p:nvPr>
        </p:nvSpPr>
        <p:spPr>
          <a:xfrm>
            <a:off x="6781800" y="4229100"/>
            <a:ext cx="3695700" cy="13716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05" name="Google Shape;405;p32"/>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SS - Program Details - 4 Bullets">
  <p:cSld name="ISS - Program Details - 4 Bullets">
    <p:spTree>
      <p:nvGrpSpPr>
        <p:cNvPr id="1" name="Shape 27"/>
        <p:cNvGrpSpPr/>
        <p:nvPr/>
      </p:nvGrpSpPr>
      <p:grpSpPr>
        <a:xfrm>
          <a:off x="0" y="0"/>
          <a:ext cx="0" cy="0"/>
          <a:chOff x="0" y="0"/>
          <a:chExt cx="0" cy="0"/>
        </a:xfrm>
      </p:grpSpPr>
      <p:sp>
        <p:nvSpPr>
          <p:cNvPr id="28" name="Google Shape;28;p4"/>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9" name="Google Shape;29;p4"/>
          <p:cNvGrpSpPr/>
          <p:nvPr/>
        </p:nvGrpSpPr>
        <p:grpSpPr>
          <a:xfrm>
            <a:off x="125267" y="6250614"/>
            <a:ext cx="1849198" cy="281373"/>
            <a:chOff x="4910138" y="4533900"/>
            <a:chExt cx="2316162" cy="352426"/>
          </a:xfrm>
        </p:grpSpPr>
        <p:sp>
          <p:nvSpPr>
            <p:cNvPr id="30" name="Google Shape;30;p4"/>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4"/>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4"/>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4"/>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4"/>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4"/>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4"/>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4"/>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4"/>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4"/>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4"/>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4"/>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4"/>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 name="Google Shape;44;p4"/>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 name="Google Shape;45;p4"/>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 name="Google Shape;46;p4"/>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4"/>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4"/>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4"/>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4"/>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4"/>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4"/>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4"/>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4"/>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4"/>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4"/>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4"/>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6" name="Google Shape;66;p4"/>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4"/>
          <p:cNvSpPr txBox="1">
            <a:spLocks noGrp="1"/>
          </p:cNvSpPr>
          <p:nvPr>
            <p:ph type="body" idx="1"/>
          </p:nvPr>
        </p:nvSpPr>
        <p:spPr>
          <a:xfrm>
            <a:off x="6283074" y="3698925"/>
            <a:ext cx="2325149" cy="308161"/>
          </a:xfrm>
          <a:prstGeom prst="rect">
            <a:avLst/>
          </a:prstGeom>
          <a:noFill/>
          <a:ln>
            <a:noFill/>
          </a:ln>
        </p:spPr>
        <p:txBody>
          <a:bodyPr spcFirstLastPara="1" wrap="square" lIns="91425" tIns="73150" rIns="91425" bIns="45700" anchor="t" anchorCtr="0">
            <a:noAutofit/>
          </a:bodyPr>
          <a:lstStyle>
            <a:lvl1pPr marL="457200" lvl="0" indent="-295275" algn="l">
              <a:lnSpc>
                <a:spcPct val="145000"/>
              </a:lnSpc>
              <a:spcBef>
                <a:spcPts val="0"/>
              </a:spcBef>
              <a:spcAft>
                <a:spcPts val="0"/>
              </a:spcAft>
              <a:buClr>
                <a:schemeClr val="dk1"/>
              </a:buClr>
              <a:buSzPts val="1050"/>
              <a:buChar char="•"/>
              <a:defRPr sz="1050" b="0">
                <a:solidFill>
                  <a:schemeClr val="dk1"/>
                </a:solidFill>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
          <p:cNvSpPr txBox="1">
            <a:spLocks noGrp="1"/>
          </p:cNvSpPr>
          <p:nvPr>
            <p:ph type="body" idx="2"/>
          </p:nvPr>
        </p:nvSpPr>
        <p:spPr>
          <a:xfrm>
            <a:off x="769776" y="4114800"/>
            <a:ext cx="2971810" cy="1485900"/>
          </a:xfrm>
          <a:prstGeom prst="rect">
            <a:avLst/>
          </a:prstGeom>
          <a:noFill/>
          <a:ln>
            <a:noFill/>
          </a:ln>
        </p:spPr>
        <p:txBody>
          <a:bodyPr spcFirstLastPara="1" wrap="square" lIns="91425" tIns="45700" rIns="91425" bIns="45700" anchor="t" anchorCtr="0">
            <a:noAutofit/>
          </a:bodyPr>
          <a:lstStyle>
            <a:lvl1pPr marL="457200" lvl="0" indent="-304800" algn="l">
              <a:lnSpc>
                <a:spcPct val="150000"/>
              </a:lnSpc>
              <a:spcBef>
                <a:spcPts val="1000"/>
              </a:spcBef>
              <a:spcAft>
                <a:spcPts val="0"/>
              </a:spcAft>
              <a:buClr>
                <a:schemeClr val="dk1"/>
              </a:buClr>
              <a:buSzPts val="1200"/>
              <a:buChar char="•"/>
              <a:defRPr sz="1200">
                <a:solidFill>
                  <a:schemeClr val="dk1"/>
                </a:solidFill>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9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
          <p:cNvSpPr txBox="1">
            <a:spLocks noGrp="1"/>
          </p:cNvSpPr>
          <p:nvPr>
            <p:ph type="body" idx="3"/>
          </p:nvPr>
        </p:nvSpPr>
        <p:spPr>
          <a:xfrm>
            <a:off x="6102099" y="3406687"/>
            <a:ext cx="2556709" cy="267766"/>
          </a:xfrm>
          <a:prstGeom prst="rect">
            <a:avLst/>
          </a:prstGeom>
          <a:noFill/>
          <a:ln>
            <a:noFill/>
          </a:ln>
        </p:spPr>
        <p:txBody>
          <a:bodyPr spcFirstLastPara="1" wrap="square" lIns="91425" tIns="0" rIns="91425" bIns="0" anchor="ctr" anchorCtr="0">
            <a:noAutofit/>
          </a:bodyPr>
          <a:lstStyle>
            <a:lvl1pPr marL="457200" lvl="0" indent="-342900" algn="l">
              <a:lnSpc>
                <a:spcPct val="145000"/>
              </a:lnSpc>
              <a:spcBef>
                <a:spcPts val="0"/>
              </a:spcBef>
              <a:spcAft>
                <a:spcPts val="0"/>
              </a:spcAft>
              <a:buClr>
                <a:schemeClr val="accent2"/>
              </a:buClr>
              <a:buSzPts val="1800"/>
              <a:buFont typeface="Calibri"/>
              <a:buChar char="•"/>
              <a:defRPr sz="1200" b="0">
                <a:solidFill>
                  <a:schemeClr val="accent2"/>
                </a:solidFill>
                <a:latin typeface="Calibri"/>
                <a:ea typeface="Calibri"/>
                <a:cs typeface="Calibri"/>
                <a:sym typeface="Calibri"/>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
          <p:cNvSpPr txBox="1">
            <a:spLocks noGrp="1"/>
          </p:cNvSpPr>
          <p:nvPr>
            <p:ph type="body" idx="4"/>
          </p:nvPr>
        </p:nvSpPr>
        <p:spPr>
          <a:xfrm>
            <a:off x="769775" y="3429000"/>
            <a:ext cx="2971811" cy="685800"/>
          </a:xfrm>
          <a:prstGeom prst="rect">
            <a:avLst/>
          </a:prstGeom>
          <a:noFill/>
          <a:ln>
            <a:noFill/>
          </a:ln>
        </p:spPr>
        <p:txBody>
          <a:bodyPr spcFirstLastPara="1" wrap="square" lIns="91425" tIns="0" rIns="91425" bIns="0" anchor="ctr" anchorCtr="0">
            <a:noAutofit/>
          </a:bodyPr>
          <a:lstStyle>
            <a:lvl1pPr marL="457200" lvl="0" indent="-292100" algn="l">
              <a:lnSpc>
                <a:spcPct val="145000"/>
              </a:lnSpc>
              <a:spcBef>
                <a:spcPts val="0"/>
              </a:spcBef>
              <a:spcAft>
                <a:spcPts val="0"/>
              </a:spcAft>
              <a:buClr>
                <a:schemeClr val="accent1"/>
              </a:buClr>
              <a:buSzPts val="1000"/>
              <a:buChar char="•"/>
              <a:defRPr sz="1000" b="0">
                <a:solidFill>
                  <a:schemeClr val="accent1"/>
                </a:solidFill>
                <a:latin typeface="Calibri"/>
                <a:ea typeface="Calibri"/>
                <a:cs typeface="Calibri"/>
                <a:sym typeface="Calibri"/>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
          <p:cNvSpPr txBox="1">
            <a:spLocks noGrp="1"/>
          </p:cNvSpPr>
          <p:nvPr>
            <p:ph type="title"/>
          </p:nvPr>
        </p:nvSpPr>
        <p:spPr>
          <a:xfrm>
            <a:off x="769776" y="1257300"/>
            <a:ext cx="3653088" cy="2171701"/>
          </a:xfrm>
          <a:prstGeom prst="rect">
            <a:avLst/>
          </a:prstGeom>
          <a:noFill/>
          <a:ln>
            <a:noFill/>
          </a:ln>
        </p:spPr>
        <p:txBody>
          <a:bodyPr spcFirstLastPara="1" wrap="square" lIns="91425" tIns="0" rIns="91425" bIns="91425" anchor="t" anchorCtr="0">
            <a:noAutofit/>
          </a:bodyPr>
          <a:lstStyle>
            <a:lvl1pPr lvl="0" algn="l">
              <a:lnSpc>
                <a:spcPct val="90000"/>
              </a:lnSpc>
              <a:spcBef>
                <a:spcPts val="0"/>
              </a:spcBef>
              <a:spcAft>
                <a:spcPts val="0"/>
              </a:spcAft>
              <a:buClr>
                <a:schemeClr val="dk1"/>
              </a:buClr>
              <a:buSzPts val="4400"/>
              <a:buFont typeface="Calibri"/>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
          <p:cNvSpPr txBox="1">
            <a:spLocks noGrp="1"/>
          </p:cNvSpPr>
          <p:nvPr>
            <p:ph type="body" idx="5"/>
          </p:nvPr>
        </p:nvSpPr>
        <p:spPr>
          <a:xfrm>
            <a:off x="6283074" y="4995863"/>
            <a:ext cx="2325149" cy="308161"/>
          </a:xfrm>
          <a:prstGeom prst="rect">
            <a:avLst/>
          </a:prstGeom>
          <a:noFill/>
          <a:ln>
            <a:noFill/>
          </a:ln>
        </p:spPr>
        <p:txBody>
          <a:bodyPr spcFirstLastPara="1" wrap="square" lIns="91425" tIns="73150" rIns="91425" bIns="45700" anchor="t" anchorCtr="0">
            <a:noAutofit/>
          </a:bodyPr>
          <a:lstStyle>
            <a:lvl1pPr marL="457200" lvl="0" indent="-295275" algn="l">
              <a:lnSpc>
                <a:spcPct val="145000"/>
              </a:lnSpc>
              <a:spcBef>
                <a:spcPts val="0"/>
              </a:spcBef>
              <a:spcAft>
                <a:spcPts val="0"/>
              </a:spcAft>
              <a:buClr>
                <a:schemeClr val="dk1"/>
              </a:buClr>
              <a:buSzPts val="1050"/>
              <a:buChar char="•"/>
              <a:defRPr sz="1050" b="0">
                <a:solidFill>
                  <a:schemeClr val="dk1"/>
                </a:solidFill>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
          <p:cNvSpPr txBox="1">
            <a:spLocks noGrp="1"/>
          </p:cNvSpPr>
          <p:nvPr>
            <p:ph type="body" idx="6"/>
          </p:nvPr>
        </p:nvSpPr>
        <p:spPr>
          <a:xfrm>
            <a:off x="6102099" y="4703625"/>
            <a:ext cx="2556709" cy="267766"/>
          </a:xfrm>
          <a:prstGeom prst="rect">
            <a:avLst/>
          </a:prstGeom>
          <a:noFill/>
          <a:ln>
            <a:noFill/>
          </a:ln>
        </p:spPr>
        <p:txBody>
          <a:bodyPr spcFirstLastPara="1" wrap="square" lIns="91425" tIns="0" rIns="91425" bIns="0" anchor="ctr" anchorCtr="0">
            <a:noAutofit/>
          </a:bodyPr>
          <a:lstStyle>
            <a:lvl1pPr marL="457200" lvl="0" indent="-342900" algn="l">
              <a:lnSpc>
                <a:spcPct val="145000"/>
              </a:lnSpc>
              <a:spcBef>
                <a:spcPts val="0"/>
              </a:spcBef>
              <a:spcAft>
                <a:spcPts val="0"/>
              </a:spcAft>
              <a:buClr>
                <a:schemeClr val="accent2"/>
              </a:buClr>
              <a:buSzPts val="1800"/>
              <a:buFont typeface="Calibri"/>
              <a:buChar char="•"/>
              <a:defRPr sz="1200" b="0">
                <a:solidFill>
                  <a:schemeClr val="accent2"/>
                </a:solidFill>
                <a:latin typeface="Calibri"/>
                <a:ea typeface="Calibri"/>
                <a:cs typeface="Calibri"/>
                <a:sym typeface="Calibri"/>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
          <p:cNvSpPr txBox="1">
            <a:spLocks noGrp="1"/>
          </p:cNvSpPr>
          <p:nvPr>
            <p:ph type="body" idx="7"/>
          </p:nvPr>
        </p:nvSpPr>
        <p:spPr>
          <a:xfrm>
            <a:off x="9606867" y="3698925"/>
            <a:ext cx="2325149" cy="308161"/>
          </a:xfrm>
          <a:prstGeom prst="rect">
            <a:avLst/>
          </a:prstGeom>
          <a:noFill/>
          <a:ln>
            <a:noFill/>
          </a:ln>
        </p:spPr>
        <p:txBody>
          <a:bodyPr spcFirstLastPara="1" wrap="square" lIns="91425" tIns="73150" rIns="91425" bIns="45700" anchor="t" anchorCtr="0">
            <a:noAutofit/>
          </a:bodyPr>
          <a:lstStyle>
            <a:lvl1pPr marL="457200" lvl="0" indent="-295275" algn="l">
              <a:lnSpc>
                <a:spcPct val="145000"/>
              </a:lnSpc>
              <a:spcBef>
                <a:spcPts val="0"/>
              </a:spcBef>
              <a:spcAft>
                <a:spcPts val="0"/>
              </a:spcAft>
              <a:buClr>
                <a:schemeClr val="dk1"/>
              </a:buClr>
              <a:buSzPts val="1050"/>
              <a:buChar char="•"/>
              <a:defRPr sz="1050" b="0">
                <a:solidFill>
                  <a:schemeClr val="dk1"/>
                </a:solidFill>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
          <p:cNvSpPr txBox="1">
            <a:spLocks noGrp="1"/>
          </p:cNvSpPr>
          <p:nvPr>
            <p:ph type="body" idx="8"/>
          </p:nvPr>
        </p:nvSpPr>
        <p:spPr>
          <a:xfrm>
            <a:off x="9425892" y="3406687"/>
            <a:ext cx="2556709" cy="267766"/>
          </a:xfrm>
          <a:prstGeom prst="rect">
            <a:avLst/>
          </a:prstGeom>
          <a:noFill/>
          <a:ln>
            <a:noFill/>
          </a:ln>
        </p:spPr>
        <p:txBody>
          <a:bodyPr spcFirstLastPara="1" wrap="square" lIns="91425" tIns="0" rIns="91425" bIns="0" anchor="ctr" anchorCtr="0">
            <a:noAutofit/>
          </a:bodyPr>
          <a:lstStyle>
            <a:lvl1pPr marL="457200" lvl="0" indent="-342900" algn="l">
              <a:lnSpc>
                <a:spcPct val="145000"/>
              </a:lnSpc>
              <a:spcBef>
                <a:spcPts val="0"/>
              </a:spcBef>
              <a:spcAft>
                <a:spcPts val="0"/>
              </a:spcAft>
              <a:buClr>
                <a:schemeClr val="accent2"/>
              </a:buClr>
              <a:buSzPts val="1800"/>
              <a:buFont typeface="Calibri"/>
              <a:buChar char="•"/>
              <a:defRPr sz="1200" b="0">
                <a:solidFill>
                  <a:schemeClr val="accent2"/>
                </a:solidFill>
                <a:latin typeface="Calibri"/>
                <a:ea typeface="Calibri"/>
                <a:cs typeface="Calibri"/>
                <a:sym typeface="Calibri"/>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
          <p:cNvSpPr txBox="1">
            <a:spLocks noGrp="1"/>
          </p:cNvSpPr>
          <p:nvPr>
            <p:ph type="body" idx="9"/>
          </p:nvPr>
        </p:nvSpPr>
        <p:spPr>
          <a:xfrm>
            <a:off x="9606867" y="4995863"/>
            <a:ext cx="2325149" cy="308161"/>
          </a:xfrm>
          <a:prstGeom prst="rect">
            <a:avLst/>
          </a:prstGeom>
          <a:noFill/>
          <a:ln>
            <a:noFill/>
          </a:ln>
        </p:spPr>
        <p:txBody>
          <a:bodyPr spcFirstLastPara="1" wrap="square" lIns="91425" tIns="73150" rIns="91425" bIns="45700" anchor="t" anchorCtr="0">
            <a:noAutofit/>
          </a:bodyPr>
          <a:lstStyle>
            <a:lvl1pPr marL="457200" lvl="0" indent="-295275" algn="l">
              <a:lnSpc>
                <a:spcPct val="145000"/>
              </a:lnSpc>
              <a:spcBef>
                <a:spcPts val="0"/>
              </a:spcBef>
              <a:spcAft>
                <a:spcPts val="0"/>
              </a:spcAft>
              <a:buClr>
                <a:schemeClr val="dk1"/>
              </a:buClr>
              <a:buSzPts val="1050"/>
              <a:buChar char="•"/>
              <a:defRPr sz="1050" b="0">
                <a:solidFill>
                  <a:schemeClr val="dk1"/>
                </a:solidFill>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
          <p:cNvSpPr txBox="1">
            <a:spLocks noGrp="1"/>
          </p:cNvSpPr>
          <p:nvPr>
            <p:ph type="body" idx="13"/>
          </p:nvPr>
        </p:nvSpPr>
        <p:spPr>
          <a:xfrm>
            <a:off x="9425892" y="4703625"/>
            <a:ext cx="2556709" cy="267766"/>
          </a:xfrm>
          <a:prstGeom prst="rect">
            <a:avLst/>
          </a:prstGeom>
          <a:noFill/>
          <a:ln>
            <a:noFill/>
          </a:ln>
        </p:spPr>
        <p:txBody>
          <a:bodyPr spcFirstLastPara="1" wrap="square" lIns="91425" tIns="0" rIns="91425" bIns="0" anchor="ctr" anchorCtr="0">
            <a:noAutofit/>
          </a:bodyPr>
          <a:lstStyle>
            <a:lvl1pPr marL="457200" lvl="0" indent="-342900" algn="l">
              <a:lnSpc>
                <a:spcPct val="145000"/>
              </a:lnSpc>
              <a:spcBef>
                <a:spcPts val="0"/>
              </a:spcBef>
              <a:spcAft>
                <a:spcPts val="0"/>
              </a:spcAft>
              <a:buClr>
                <a:schemeClr val="accent2"/>
              </a:buClr>
              <a:buSzPts val="1800"/>
              <a:buFont typeface="Calibri"/>
              <a:buChar char="•"/>
              <a:defRPr sz="1200" b="0">
                <a:solidFill>
                  <a:schemeClr val="accent2"/>
                </a:solidFill>
                <a:latin typeface="Calibri"/>
                <a:ea typeface="Calibri"/>
                <a:cs typeface="Calibri"/>
                <a:sym typeface="Calibri"/>
              </a:defRPr>
            </a:lvl1pPr>
            <a:lvl2pPr marL="914400" lvl="1" indent="-381000" algn="ctr">
              <a:lnSpc>
                <a:spcPct val="90000"/>
              </a:lnSpc>
              <a:spcBef>
                <a:spcPts val="500"/>
              </a:spcBef>
              <a:spcAft>
                <a:spcPts val="0"/>
              </a:spcAft>
              <a:buClr>
                <a:schemeClr val="dk1"/>
              </a:buClr>
              <a:buSzPts val="2400"/>
              <a:buChar char="•"/>
              <a:defRPr/>
            </a:lvl2pPr>
            <a:lvl3pPr marL="1371600" lvl="2" indent="-355600" algn="ctr">
              <a:lnSpc>
                <a:spcPct val="90000"/>
              </a:lnSpc>
              <a:spcBef>
                <a:spcPts val="500"/>
              </a:spcBef>
              <a:spcAft>
                <a:spcPts val="0"/>
              </a:spcAft>
              <a:buClr>
                <a:schemeClr val="dk1"/>
              </a:buClr>
              <a:buSzPts val="2000"/>
              <a:buChar char="•"/>
              <a:defRPr/>
            </a:lvl3pPr>
            <a:lvl4pPr marL="1828800" lvl="3" indent="-342900" algn="ctr">
              <a:lnSpc>
                <a:spcPct val="150000"/>
              </a:lnSpc>
              <a:spcBef>
                <a:spcPts val="500"/>
              </a:spcBef>
              <a:spcAft>
                <a:spcPts val="0"/>
              </a:spcAft>
              <a:buClr>
                <a:schemeClr val="dk1"/>
              </a:buClr>
              <a:buSzPts val="1800"/>
              <a:buChar char="•"/>
              <a:defRPr/>
            </a:lvl4pPr>
            <a:lvl5pPr marL="2286000" lvl="4" indent="-342900" algn="ctr">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99">
  <p:cSld name="099">
    <p:spTree>
      <p:nvGrpSpPr>
        <p:cNvPr id="1" name="Shape 406"/>
        <p:cNvGrpSpPr/>
        <p:nvPr/>
      </p:nvGrpSpPr>
      <p:grpSpPr>
        <a:xfrm>
          <a:off x="0" y="0"/>
          <a:ext cx="0" cy="0"/>
          <a:chOff x="0" y="0"/>
          <a:chExt cx="0" cy="0"/>
        </a:xfrm>
      </p:grpSpPr>
      <p:sp>
        <p:nvSpPr>
          <p:cNvPr id="407" name="Google Shape;407;p33"/>
          <p:cNvSpPr txBox="1">
            <a:spLocks noGrp="1"/>
          </p:cNvSpPr>
          <p:nvPr>
            <p:ph type="body" idx="1"/>
          </p:nvPr>
        </p:nvSpPr>
        <p:spPr>
          <a:xfrm>
            <a:off x="1714506" y="1257301"/>
            <a:ext cx="3505201" cy="251459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08" name="Google Shape;408;p33"/>
          <p:cNvSpPr txBox="1">
            <a:spLocks noGrp="1"/>
          </p:cNvSpPr>
          <p:nvPr>
            <p:ph type="body" idx="2"/>
          </p:nvPr>
        </p:nvSpPr>
        <p:spPr>
          <a:xfrm>
            <a:off x="2032014" y="3771909"/>
            <a:ext cx="2501900"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09" name="Google Shape;409;p33"/>
          <p:cNvSpPr txBox="1">
            <a:spLocks noGrp="1"/>
          </p:cNvSpPr>
          <p:nvPr>
            <p:ph type="body" idx="3"/>
          </p:nvPr>
        </p:nvSpPr>
        <p:spPr>
          <a:xfrm>
            <a:off x="1714506" y="4229100"/>
            <a:ext cx="2819401" cy="13716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0" name="Google Shape;410;p33"/>
          <p:cNvSpPr txBox="1">
            <a:spLocks noGrp="1"/>
          </p:cNvSpPr>
          <p:nvPr>
            <p:ph type="body" idx="4"/>
          </p:nvPr>
        </p:nvSpPr>
        <p:spPr>
          <a:xfrm>
            <a:off x="1714514" y="3771897"/>
            <a:ext cx="317500" cy="457200"/>
          </a:xfrm>
          <a:prstGeom prst="rect">
            <a:avLst/>
          </a:prstGeom>
          <a:noFill/>
          <a:ln>
            <a:noFill/>
          </a:ln>
        </p:spPr>
        <p:txBody>
          <a:bodyPr spcFirstLastPara="1" wrap="square" lIns="0" tIns="0" rIns="0" bIns="0" anchor="ctr" anchorCtr="0">
            <a:noAutofit/>
          </a:bodyPr>
          <a:lstStyle>
            <a:lvl1pPr marL="457200" marR="0" lvl="0" indent="-228600" algn="l">
              <a:lnSpc>
                <a:spcPct val="145000"/>
              </a:lnSpc>
              <a:spcBef>
                <a:spcPts val="0"/>
              </a:spcBef>
              <a:spcAft>
                <a:spcPts val="0"/>
              </a:spcAft>
              <a:buClr>
                <a:srgbClr val="757575"/>
              </a:buClr>
              <a:buSzPts val="1200"/>
              <a:buFont typeface="Arial"/>
              <a:buNone/>
              <a:defRPr sz="1200" b="0">
                <a:solidFill>
                  <a:srgbClr val="757575"/>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1" name="Google Shape;411;p33"/>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0">
  <p:cSld name="100">
    <p:spTree>
      <p:nvGrpSpPr>
        <p:cNvPr id="1" name="Shape 412"/>
        <p:cNvGrpSpPr/>
        <p:nvPr/>
      </p:nvGrpSpPr>
      <p:grpSpPr>
        <a:xfrm>
          <a:off x="0" y="0"/>
          <a:ext cx="0" cy="0"/>
          <a:chOff x="0" y="0"/>
          <a:chExt cx="0" cy="0"/>
        </a:xfrm>
      </p:grpSpPr>
      <p:sp>
        <p:nvSpPr>
          <p:cNvPr id="413" name="Google Shape;413;p34"/>
          <p:cNvSpPr txBox="1">
            <a:spLocks noGrp="1"/>
          </p:cNvSpPr>
          <p:nvPr>
            <p:ph type="body" idx="1"/>
          </p:nvPr>
        </p:nvSpPr>
        <p:spPr>
          <a:xfrm>
            <a:off x="1714500" y="1257300"/>
            <a:ext cx="3657607" cy="2171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4" name="Google Shape;414;p34"/>
          <p:cNvSpPr txBox="1">
            <a:spLocks noGrp="1"/>
          </p:cNvSpPr>
          <p:nvPr>
            <p:ph type="body" idx="2"/>
          </p:nvPr>
        </p:nvSpPr>
        <p:spPr>
          <a:xfrm>
            <a:off x="2552707" y="4565644"/>
            <a:ext cx="2501900" cy="463564"/>
          </a:xfrm>
          <a:prstGeom prst="rect">
            <a:avLst/>
          </a:prstGeom>
          <a:noFill/>
          <a:ln>
            <a:noFill/>
          </a:ln>
        </p:spPr>
        <p:txBody>
          <a:bodyPr spcFirstLastPara="1" wrap="square" lIns="0" tIns="0" rIns="0" bIns="0" anchor="ctr" anchorCtr="0">
            <a:noAutofit/>
          </a:bodyPr>
          <a:lstStyle>
            <a:lvl1pPr marL="457200" lvl="0" indent="-228600" algn="r">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5" name="Google Shape;415;p34"/>
          <p:cNvSpPr txBox="1">
            <a:spLocks noGrp="1"/>
          </p:cNvSpPr>
          <p:nvPr>
            <p:ph type="body" idx="3"/>
          </p:nvPr>
        </p:nvSpPr>
        <p:spPr>
          <a:xfrm>
            <a:off x="2552701" y="5029205"/>
            <a:ext cx="2819401" cy="1365238"/>
          </a:xfrm>
          <a:prstGeom prst="rect">
            <a:avLst/>
          </a:prstGeom>
          <a:noFill/>
          <a:ln>
            <a:noFill/>
          </a:ln>
        </p:spPr>
        <p:txBody>
          <a:bodyPr spcFirstLastPara="1" wrap="square" lIns="0" tIns="0" rIns="0" bIns="0" anchor="t" anchorCtr="0">
            <a:noAutofit/>
          </a:bodyPr>
          <a:lstStyle>
            <a:lvl1pPr marL="457200" lvl="0" indent="-228600" algn="r">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6" name="Google Shape;416;p34"/>
          <p:cNvSpPr txBox="1">
            <a:spLocks noGrp="1"/>
          </p:cNvSpPr>
          <p:nvPr>
            <p:ph type="body" idx="4"/>
          </p:nvPr>
        </p:nvSpPr>
        <p:spPr>
          <a:xfrm>
            <a:off x="5054608" y="4565638"/>
            <a:ext cx="317500" cy="457200"/>
          </a:xfrm>
          <a:prstGeom prst="rect">
            <a:avLst/>
          </a:prstGeom>
          <a:noFill/>
          <a:ln>
            <a:noFill/>
          </a:ln>
        </p:spPr>
        <p:txBody>
          <a:bodyPr spcFirstLastPara="1" wrap="square" lIns="0" tIns="0" rIns="0" bIns="0" anchor="ctr" anchorCtr="0">
            <a:noAutofit/>
          </a:bodyPr>
          <a:lstStyle>
            <a:lvl1pPr marL="457200" marR="0" lvl="0" indent="-228600" algn="r">
              <a:lnSpc>
                <a:spcPct val="145000"/>
              </a:lnSpc>
              <a:spcBef>
                <a:spcPts val="0"/>
              </a:spcBef>
              <a:spcAft>
                <a:spcPts val="0"/>
              </a:spcAft>
              <a:buClr>
                <a:schemeClr val="accent4"/>
              </a:buClr>
              <a:buSzPts val="1200"/>
              <a:buFont typeface="Arial"/>
              <a:buNone/>
              <a:defRPr sz="1200" b="0">
                <a:solidFill>
                  <a:schemeClr val="accent4"/>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7" name="Google Shape;417;p34"/>
          <p:cNvSpPr txBox="1">
            <a:spLocks noGrp="1"/>
          </p:cNvSpPr>
          <p:nvPr>
            <p:ph type="body" idx="5"/>
          </p:nvPr>
        </p:nvSpPr>
        <p:spPr>
          <a:xfrm>
            <a:off x="8928100" y="3771901"/>
            <a:ext cx="2501900" cy="4572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8" name="Google Shape;418;p34"/>
          <p:cNvSpPr txBox="1">
            <a:spLocks noGrp="1"/>
          </p:cNvSpPr>
          <p:nvPr>
            <p:ph type="body" idx="6"/>
          </p:nvPr>
        </p:nvSpPr>
        <p:spPr>
          <a:xfrm>
            <a:off x="8610595" y="4229100"/>
            <a:ext cx="2819401" cy="13716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19" name="Google Shape;419;p34"/>
          <p:cNvSpPr txBox="1">
            <a:spLocks noGrp="1"/>
          </p:cNvSpPr>
          <p:nvPr>
            <p:ph type="body" idx="7"/>
          </p:nvPr>
        </p:nvSpPr>
        <p:spPr>
          <a:xfrm>
            <a:off x="8610601" y="3771900"/>
            <a:ext cx="317500" cy="457200"/>
          </a:xfrm>
          <a:prstGeom prst="rect">
            <a:avLst/>
          </a:prstGeom>
          <a:noFill/>
          <a:ln>
            <a:noFill/>
          </a:ln>
        </p:spPr>
        <p:txBody>
          <a:bodyPr spcFirstLastPara="1" wrap="square" lIns="0" tIns="0" rIns="0" bIns="0" anchor="ctr" anchorCtr="0">
            <a:noAutofit/>
          </a:bodyPr>
          <a:lstStyle>
            <a:lvl1pPr marL="457200" marR="0" lvl="0" indent="-228600" algn="l">
              <a:lnSpc>
                <a:spcPct val="145000"/>
              </a:lnSpc>
              <a:spcBef>
                <a:spcPts val="0"/>
              </a:spcBef>
              <a:spcAft>
                <a:spcPts val="0"/>
              </a:spcAft>
              <a:buClr>
                <a:schemeClr val="accent4"/>
              </a:buClr>
              <a:buSzPts val="1200"/>
              <a:buFont typeface="Arial"/>
              <a:buNone/>
              <a:defRPr sz="1200" b="0">
                <a:solidFill>
                  <a:schemeClr val="accent4"/>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0" name="Google Shape;420;p34"/>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421"/>
        <p:cNvGrpSpPr/>
        <p:nvPr/>
      </p:nvGrpSpPr>
      <p:grpSpPr>
        <a:xfrm>
          <a:off x="0" y="0"/>
          <a:ext cx="0" cy="0"/>
          <a:chOff x="0" y="0"/>
          <a:chExt cx="0" cy="0"/>
        </a:xfrm>
      </p:grpSpPr>
      <p:sp>
        <p:nvSpPr>
          <p:cNvPr id="422" name="Google Shape;422;p35"/>
          <p:cNvSpPr txBox="1">
            <a:spLocks noGrp="1"/>
          </p:cNvSpPr>
          <p:nvPr>
            <p:ph type="body" idx="1"/>
          </p:nvPr>
        </p:nvSpPr>
        <p:spPr>
          <a:xfrm>
            <a:off x="1714502" y="1257300"/>
            <a:ext cx="3659186" cy="2171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3" name="Google Shape;423;p35"/>
          <p:cNvSpPr txBox="1">
            <a:spLocks noGrp="1"/>
          </p:cNvSpPr>
          <p:nvPr>
            <p:ph type="body" idx="2"/>
          </p:nvPr>
        </p:nvSpPr>
        <p:spPr>
          <a:xfrm>
            <a:off x="2031996" y="3548462"/>
            <a:ext cx="1778000"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4" name="Google Shape;424;p35"/>
          <p:cNvSpPr txBox="1">
            <a:spLocks noGrp="1"/>
          </p:cNvSpPr>
          <p:nvPr>
            <p:ph type="body" idx="3"/>
          </p:nvPr>
        </p:nvSpPr>
        <p:spPr>
          <a:xfrm>
            <a:off x="1714502" y="4005654"/>
            <a:ext cx="2095500" cy="1595046"/>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5" name="Google Shape;425;p35"/>
          <p:cNvSpPr txBox="1">
            <a:spLocks noGrp="1"/>
          </p:cNvSpPr>
          <p:nvPr>
            <p:ph type="body" idx="4"/>
          </p:nvPr>
        </p:nvSpPr>
        <p:spPr>
          <a:xfrm>
            <a:off x="1714503" y="3548450"/>
            <a:ext cx="317500" cy="457200"/>
          </a:xfrm>
          <a:prstGeom prst="rect">
            <a:avLst/>
          </a:prstGeom>
          <a:noFill/>
          <a:ln>
            <a:noFill/>
          </a:ln>
        </p:spPr>
        <p:txBody>
          <a:bodyPr spcFirstLastPara="1" wrap="square" lIns="0" tIns="0" rIns="0" bIns="0" anchor="ctr" anchorCtr="0">
            <a:noAutofit/>
          </a:bodyPr>
          <a:lstStyle>
            <a:lvl1pPr marL="457200" marR="0" lvl="0" indent="-228600" algn="l">
              <a:lnSpc>
                <a:spcPct val="145000"/>
              </a:lnSpc>
              <a:spcBef>
                <a:spcPts val="0"/>
              </a:spcBef>
              <a:spcAft>
                <a:spcPts val="0"/>
              </a:spcAft>
              <a:buClr>
                <a:srgbClr val="D2D2D2"/>
              </a:buClr>
              <a:buSzPts val="1200"/>
              <a:buFont typeface="Arial"/>
              <a:buNone/>
              <a:defRPr sz="1200" b="0">
                <a:solidFill>
                  <a:srgbClr val="D2D2D2"/>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6" name="Google Shape;426;p35"/>
          <p:cNvSpPr txBox="1">
            <a:spLocks noGrp="1"/>
          </p:cNvSpPr>
          <p:nvPr>
            <p:ph type="body" idx="5"/>
          </p:nvPr>
        </p:nvSpPr>
        <p:spPr>
          <a:xfrm>
            <a:off x="4317994" y="3548462"/>
            <a:ext cx="1778000"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7" name="Google Shape;427;p35"/>
          <p:cNvSpPr txBox="1">
            <a:spLocks noGrp="1"/>
          </p:cNvSpPr>
          <p:nvPr>
            <p:ph type="body" idx="6"/>
          </p:nvPr>
        </p:nvSpPr>
        <p:spPr>
          <a:xfrm>
            <a:off x="4000500" y="4005654"/>
            <a:ext cx="2095500" cy="1595046"/>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8" name="Google Shape;428;p35"/>
          <p:cNvSpPr txBox="1">
            <a:spLocks noGrp="1"/>
          </p:cNvSpPr>
          <p:nvPr>
            <p:ph type="body" idx="7"/>
          </p:nvPr>
        </p:nvSpPr>
        <p:spPr>
          <a:xfrm>
            <a:off x="4000500" y="3548450"/>
            <a:ext cx="317500" cy="457200"/>
          </a:xfrm>
          <a:prstGeom prst="rect">
            <a:avLst/>
          </a:prstGeom>
          <a:noFill/>
          <a:ln>
            <a:noFill/>
          </a:ln>
        </p:spPr>
        <p:txBody>
          <a:bodyPr spcFirstLastPara="1" wrap="square" lIns="0" tIns="0" rIns="0" bIns="0" anchor="ctr" anchorCtr="0">
            <a:noAutofit/>
          </a:bodyPr>
          <a:lstStyle>
            <a:lvl1pPr marL="457200" marR="0" lvl="0" indent="-228600" algn="l">
              <a:lnSpc>
                <a:spcPct val="145000"/>
              </a:lnSpc>
              <a:spcBef>
                <a:spcPts val="0"/>
              </a:spcBef>
              <a:spcAft>
                <a:spcPts val="0"/>
              </a:spcAft>
              <a:buClr>
                <a:srgbClr val="E965B2"/>
              </a:buClr>
              <a:buSzPts val="1200"/>
              <a:buFont typeface="Arial"/>
              <a:buNone/>
              <a:defRPr sz="1200" b="0">
                <a:solidFill>
                  <a:srgbClr val="E965B2"/>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29" name="Google Shape;429;p35"/>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02">
  <p:cSld name="102">
    <p:spTree>
      <p:nvGrpSpPr>
        <p:cNvPr id="1" name="Shape 430"/>
        <p:cNvGrpSpPr/>
        <p:nvPr/>
      </p:nvGrpSpPr>
      <p:grpSpPr>
        <a:xfrm>
          <a:off x="0" y="0"/>
          <a:ext cx="0" cy="0"/>
          <a:chOff x="0" y="0"/>
          <a:chExt cx="0" cy="0"/>
        </a:xfrm>
      </p:grpSpPr>
      <p:sp>
        <p:nvSpPr>
          <p:cNvPr id="431" name="Google Shape;431;p36"/>
          <p:cNvSpPr txBox="1">
            <a:spLocks noGrp="1"/>
          </p:cNvSpPr>
          <p:nvPr>
            <p:ph type="body" idx="1"/>
          </p:nvPr>
        </p:nvSpPr>
        <p:spPr>
          <a:xfrm>
            <a:off x="6096001" y="1257300"/>
            <a:ext cx="4381499" cy="25146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32" name="Google Shape;432;p36"/>
          <p:cNvSpPr txBox="1">
            <a:spLocks noGrp="1"/>
          </p:cNvSpPr>
          <p:nvPr>
            <p:ph type="body" idx="2"/>
          </p:nvPr>
        </p:nvSpPr>
        <p:spPr>
          <a:xfrm>
            <a:off x="6096007" y="3771909"/>
            <a:ext cx="4381496"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33" name="Google Shape;433;p36"/>
          <p:cNvSpPr txBox="1">
            <a:spLocks noGrp="1"/>
          </p:cNvSpPr>
          <p:nvPr>
            <p:ph type="body" idx="3"/>
          </p:nvPr>
        </p:nvSpPr>
        <p:spPr>
          <a:xfrm>
            <a:off x="6096007" y="4229100"/>
            <a:ext cx="4381496" cy="13716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34" name="Google Shape;434;p36"/>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03">
  <p:cSld name="103">
    <p:spTree>
      <p:nvGrpSpPr>
        <p:cNvPr id="1" name="Shape 435"/>
        <p:cNvGrpSpPr/>
        <p:nvPr/>
      </p:nvGrpSpPr>
      <p:grpSpPr>
        <a:xfrm>
          <a:off x="0" y="0"/>
          <a:ext cx="0" cy="0"/>
          <a:chOff x="0" y="0"/>
          <a:chExt cx="0" cy="0"/>
        </a:xfrm>
      </p:grpSpPr>
      <p:sp>
        <p:nvSpPr>
          <p:cNvPr id="436" name="Google Shape;436;p37"/>
          <p:cNvSpPr txBox="1">
            <a:spLocks noGrp="1"/>
          </p:cNvSpPr>
          <p:nvPr>
            <p:ph type="body" idx="1"/>
          </p:nvPr>
        </p:nvSpPr>
        <p:spPr>
          <a:xfrm>
            <a:off x="1714506" y="1271825"/>
            <a:ext cx="2819399" cy="21571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37" name="Google Shape;437;p37"/>
          <p:cNvSpPr txBox="1">
            <a:spLocks noGrp="1"/>
          </p:cNvSpPr>
          <p:nvPr>
            <p:ph type="body" idx="2"/>
          </p:nvPr>
        </p:nvSpPr>
        <p:spPr>
          <a:xfrm>
            <a:off x="1714509" y="3429000"/>
            <a:ext cx="2819400"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38" name="Google Shape;438;p37"/>
          <p:cNvSpPr txBox="1">
            <a:spLocks noGrp="1"/>
          </p:cNvSpPr>
          <p:nvPr>
            <p:ph type="body" idx="3"/>
          </p:nvPr>
        </p:nvSpPr>
        <p:spPr>
          <a:xfrm>
            <a:off x="1714505" y="3886193"/>
            <a:ext cx="2819399" cy="1714507"/>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39" name="Google Shape;439;p37"/>
          <p:cNvSpPr txBox="1">
            <a:spLocks noGrp="1"/>
          </p:cNvSpPr>
          <p:nvPr>
            <p:ph type="body" idx="4"/>
          </p:nvPr>
        </p:nvSpPr>
        <p:spPr>
          <a:xfrm>
            <a:off x="7655284" y="1271824"/>
            <a:ext cx="2819399" cy="457201"/>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40" name="Google Shape;440;p37"/>
          <p:cNvSpPr txBox="1">
            <a:spLocks noGrp="1"/>
          </p:cNvSpPr>
          <p:nvPr>
            <p:ph type="body" idx="5"/>
          </p:nvPr>
        </p:nvSpPr>
        <p:spPr>
          <a:xfrm>
            <a:off x="7655284" y="1729017"/>
            <a:ext cx="2819399" cy="3871684"/>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41" name="Google Shape;441;p37"/>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4">
  <p:cSld name="104">
    <p:spTree>
      <p:nvGrpSpPr>
        <p:cNvPr id="1" name="Shape 442"/>
        <p:cNvGrpSpPr/>
        <p:nvPr/>
      </p:nvGrpSpPr>
      <p:grpSpPr>
        <a:xfrm>
          <a:off x="0" y="0"/>
          <a:ext cx="0" cy="0"/>
          <a:chOff x="0" y="0"/>
          <a:chExt cx="0" cy="0"/>
        </a:xfrm>
      </p:grpSpPr>
      <p:pic>
        <p:nvPicPr>
          <p:cNvPr id="443" name="Google Shape;443;p38"/>
          <p:cNvPicPr preferRelativeResize="0"/>
          <p:nvPr/>
        </p:nvPicPr>
        <p:blipFill rotWithShape="1">
          <a:blip r:embed="rId2">
            <a:alphaModFix/>
          </a:blip>
          <a:srcRect/>
          <a:stretch/>
        </p:blipFill>
        <p:spPr>
          <a:xfrm>
            <a:off x="5774201" y="2400300"/>
            <a:ext cx="2028689" cy="1600200"/>
          </a:xfrm>
          <a:prstGeom prst="rect">
            <a:avLst/>
          </a:prstGeom>
          <a:noFill/>
          <a:ln>
            <a:noFill/>
          </a:ln>
        </p:spPr>
      </p:pic>
      <p:sp>
        <p:nvSpPr>
          <p:cNvPr id="444" name="Google Shape;444;p38"/>
          <p:cNvSpPr txBox="1">
            <a:spLocks noGrp="1"/>
          </p:cNvSpPr>
          <p:nvPr>
            <p:ph type="body" idx="1"/>
          </p:nvPr>
        </p:nvSpPr>
        <p:spPr>
          <a:xfrm>
            <a:off x="6096000" y="1266840"/>
            <a:ext cx="5333999" cy="908038"/>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45" name="Google Shape;445;p38"/>
          <p:cNvSpPr txBox="1">
            <a:spLocks noGrp="1"/>
          </p:cNvSpPr>
          <p:nvPr>
            <p:ph type="body" idx="2"/>
          </p:nvPr>
        </p:nvSpPr>
        <p:spPr>
          <a:xfrm>
            <a:off x="6096003" y="3886206"/>
            <a:ext cx="1409698" cy="457201"/>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46" name="Google Shape;446;p38"/>
          <p:cNvSpPr txBox="1">
            <a:spLocks noGrp="1"/>
          </p:cNvSpPr>
          <p:nvPr>
            <p:ph type="body" idx="3"/>
          </p:nvPr>
        </p:nvSpPr>
        <p:spPr>
          <a:xfrm>
            <a:off x="6096007" y="4572000"/>
            <a:ext cx="5333996" cy="10287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47" name="Google Shape;447;p38"/>
          <p:cNvSpPr txBox="1">
            <a:spLocks noGrp="1"/>
          </p:cNvSpPr>
          <p:nvPr>
            <p:ph type="body" idx="4"/>
          </p:nvPr>
        </p:nvSpPr>
        <p:spPr>
          <a:xfrm>
            <a:off x="6301966" y="2743200"/>
            <a:ext cx="973148" cy="914400"/>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accent2"/>
              </a:buClr>
              <a:buSzPts val="2400"/>
              <a:buFont typeface="Arial"/>
              <a:buNone/>
              <a:defRPr sz="2400" b="0">
                <a:solidFill>
                  <a:schemeClr val="accent2"/>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448" name="Google Shape;448;p38"/>
          <p:cNvPicPr preferRelativeResize="0"/>
          <p:nvPr/>
        </p:nvPicPr>
        <p:blipFill rotWithShape="1">
          <a:blip r:embed="rId3">
            <a:alphaModFix/>
          </a:blip>
          <a:srcRect/>
          <a:stretch/>
        </p:blipFill>
        <p:spPr>
          <a:xfrm>
            <a:off x="9686900" y="2400300"/>
            <a:ext cx="2028689" cy="1600200"/>
          </a:xfrm>
          <a:prstGeom prst="rect">
            <a:avLst/>
          </a:prstGeom>
          <a:noFill/>
          <a:ln>
            <a:noFill/>
          </a:ln>
        </p:spPr>
      </p:pic>
      <p:sp>
        <p:nvSpPr>
          <p:cNvPr id="449" name="Google Shape;449;p38"/>
          <p:cNvSpPr txBox="1">
            <a:spLocks noGrp="1"/>
          </p:cNvSpPr>
          <p:nvPr>
            <p:ph type="body" idx="5"/>
          </p:nvPr>
        </p:nvSpPr>
        <p:spPr>
          <a:xfrm>
            <a:off x="10018641" y="3886206"/>
            <a:ext cx="1409698" cy="457201"/>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50" name="Google Shape;450;p38"/>
          <p:cNvSpPr txBox="1">
            <a:spLocks noGrp="1"/>
          </p:cNvSpPr>
          <p:nvPr>
            <p:ph type="body" idx="6"/>
          </p:nvPr>
        </p:nvSpPr>
        <p:spPr>
          <a:xfrm>
            <a:off x="10224604" y="2743200"/>
            <a:ext cx="973148" cy="914400"/>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400"/>
              <a:buFont typeface="Arial"/>
              <a:buNone/>
              <a:defRPr sz="24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451" name="Google Shape;451;p38"/>
          <p:cNvPicPr preferRelativeResize="0"/>
          <p:nvPr/>
        </p:nvPicPr>
        <p:blipFill rotWithShape="1">
          <a:blip r:embed="rId4">
            <a:alphaModFix/>
          </a:blip>
          <a:srcRect/>
          <a:stretch/>
        </p:blipFill>
        <p:spPr>
          <a:xfrm>
            <a:off x="7743140" y="2400300"/>
            <a:ext cx="2028689" cy="1600200"/>
          </a:xfrm>
          <a:prstGeom prst="rect">
            <a:avLst/>
          </a:prstGeom>
          <a:noFill/>
          <a:ln>
            <a:noFill/>
          </a:ln>
        </p:spPr>
      </p:pic>
      <p:sp>
        <p:nvSpPr>
          <p:cNvPr id="452" name="Google Shape;452;p38"/>
          <p:cNvSpPr txBox="1">
            <a:spLocks noGrp="1"/>
          </p:cNvSpPr>
          <p:nvPr>
            <p:ph type="body" idx="7"/>
          </p:nvPr>
        </p:nvSpPr>
        <p:spPr>
          <a:xfrm>
            <a:off x="8064943" y="3886206"/>
            <a:ext cx="1409698" cy="457201"/>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53" name="Google Shape;453;p38"/>
          <p:cNvSpPr txBox="1">
            <a:spLocks noGrp="1"/>
          </p:cNvSpPr>
          <p:nvPr>
            <p:ph type="body" idx="8"/>
          </p:nvPr>
        </p:nvSpPr>
        <p:spPr>
          <a:xfrm>
            <a:off x="8270909" y="2743200"/>
            <a:ext cx="973148" cy="914400"/>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accent1"/>
              </a:buClr>
              <a:buSzPts val="2400"/>
              <a:buFont typeface="Arial"/>
              <a:buNone/>
              <a:defRPr sz="2400" b="0">
                <a:solidFill>
                  <a:schemeClr val="accent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54" name="Google Shape;454;p3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5">
  <p:cSld name="105">
    <p:spTree>
      <p:nvGrpSpPr>
        <p:cNvPr id="1" name="Shape 455"/>
        <p:cNvGrpSpPr/>
        <p:nvPr/>
      </p:nvGrpSpPr>
      <p:grpSpPr>
        <a:xfrm>
          <a:off x="0" y="0"/>
          <a:ext cx="0" cy="0"/>
          <a:chOff x="0" y="0"/>
          <a:chExt cx="0" cy="0"/>
        </a:xfrm>
      </p:grpSpPr>
      <p:sp>
        <p:nvSpPr>
          <p:cNvPr id="456" name="Google Shape;456;p39"/>
          <p:cNvSpPr txBox="1">
            <a:spLocks noGrp="1"/>
          </p:cNvSpPr>
          <p:nvPr>
            <p:ph type="body" idx="1"/>
          </p:nvPr>
        </p:nvSpPr>
        <p:spPr>
          <a:xfrm>
            <a:off x="1714500" y="1257300"/>
            <a:ext cx="8762999" cy="679438"/>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57" name="Google Shape;457;p39"/>
          <p:cNvSpPr txBox="1">
            <a:spLocks noGrp="1"/>
          </p:cNvSpPr>
          <p:nvPr>
            <p:ph type="body" idx="2"/>
          </p:nvPr>
        </p:nvSpPr>
        <p:spPr>
          <a:xfrm>
            <a:off x="1714500" y="5600700"/>
            <a:ext cx="8762999" cy="800102"/>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58" name="Google Shape;458;p39"/>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6">
  <p:cSld name="106">
    <p:spTree>
      <p:nvGrpSpPr>
        <p:cNvPr id="1" name="Shape 459"/>
        <p:cNvGrpSpPr/>
        <p:nvPr/>
      </p:nvGrpSpPr>
      <p:grpSpPr>
        <a:xfrm>
          <a:off x="0" y="0"/>
          <a:ext cx="0" cy="0"/>
          <a:chOff x="0" y="0"/>
          <a:chExt cx="0" cy="0"/>
        </a:xfrm>
      </p:grpSpPr>
      <p:sp>
        <p:nvSpPr>
          <p:cNvPr id="460" name="Google Shape;460;p40"/>
          <p:cNvSpPr txBox="1">
            <a:spLocks noGrp="1"/>
          </p:cNvSpPr>
          <p:nvPr>
            <p:ph type="title"/>
          </p:nvPr>
        </p:nvSpPr>
        <p:spPr>
          <a:xfrm>
            <a:off x="1181102" y="924790"/>
            <a:ext cx="3505200" cy="685800"/>
          </a:xfrm>
          <a:prstGeom prst="rect">
            <a:avLst/>
          </a:prstGeom>
          <a:noFill/>
          <a:ln>
            <a:noFill/>
          </a:ln>
        </p:spPr>
        <p:txBody>
          <a:bodyPr spcFirstLastPara="1" wrap="square" lIns="0" tIns="173725" rIns="0" bIns="0" anchor="t" anchorCtr="0">
            <a:noAutofit/>
          </a:bodyPr>
          <a:lstStyle>
            <a:lvl1pPr lvl="0" algn="l">
              <a:lnSpc>
                <a:spcPct val="80000"/>
              </a:lnSpc>
              <a:spcBef>
                <a:spcPts val="0"/>
              </a:spcBef>
              <a:spcAft>
                <a:spcPts val="0"/>
              </a:spcAft>
              <a:buClr>
                <a:schemeClr val="dk1"/>
              </a:buClr>
              <a:buSzPts val="2400"/>
              <a:buFont typeface="Montserrat"/>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1" name="Google Shape;461;p40"/>
          <p:cNvSpPr txBox="1">
            <a:spLocks noGrp="1"/>
          </p:cNvSpPr>
          <p:nvPr>
            <p:ph type="body" idx="1"/>
          </p:nvPr>
        </p:nvSpPr>
        <p:spPr>
          <a:xfrm>
            <a:off x="1181109" y="1835150"/>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i="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2" name="Google Shape;462;p40"/>
          <p:cNvSpPr txBox="1">
            <a:spLocks noGrp="1"/>
          </p:cNvSpPr>
          <p:nvPr>
            <p:ph type="body" idx="2"/>
          </p:nvPr>
        </p:nvSpPr>
        <p:spPr>
          <a:xfrm>
            <a:off x="1866900" y="1835150"/>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3" name="Google Shape;463;p40"/>
          <p:cNvSpPr txBox="1">
            <a:spLocks noGrp="1"/>
          </p:cNvSpPr>
          <p:nvPr>
            <p:ph type="body" idx="3"/>
          </p:nvPr>
        </p:nvSpPr>
        <p:spPr>
          <a:xfrm>
            <a:off x="2552702" y="1835150"/>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4" name="Google Shape;464;p40"/>
          <p:cNvSpPr txBox="1">
            <a:spLocks noGrp="1"/>
          </p:cNvSpPr>
          <p:nvPr>
            <p:ph type="body" idx="4"/>
          </p:nvPr>
        </p:nvSpPr>
        <p:spPr>
          <a:xfrm>
            <a:off x="3276600" y="1835150"/>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5" name="Google Shape;465;p40"/>
          <p:cNvSpPr txBox="1">
            <a:spLocks noGrp="1"/>
          </p:cNvSpPr>
          <p:nvPr>
            <p:ph type="body" idx="5"/>
          </p:nvPr>
        </p:nvSpPr>
        <p:spPr>
          <a:xfrm>
            <a:off x="3962408" y="1835150"/>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6" name="Google Shape;466;p40"/>
          <p:cNvSpPr txBox="1">
            <a:spLocks noGrp="1"/>
          </p:cNvSpPr>
          <p:nvPr>
            <p:ph type="body" idx="6"/>
          </p:nvPr>
        </p:nvSpPr>
        <p:spPr>
          <a:xfrm>
            <a:off x="4686301" y="1835150"/>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7" name="Google Shape;467;p40"/>
          <p:cNvSpPr txBox="1">
            <a:spLocks noGrp="1"/>
          </p:cNvSpPr>
          <p:nvPr>
            <p:ph type="body" idx="7"/>
          </p:nvPr>
        </p:nvSpPr>
        <p:spPr>
          <a:xfrm>
            <a:off x="5372108" y="1835150"/>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8" name="Google Shape;468;p40"/>
          <p:cNvSpPr txBox="1">
            <a:spLocks noGrp="1"/>
          </p:cNvSpPr>
          <p:nvPr>
            <p:ph type="body" idx="8"/>
          </p:nvPr>
        </p:nvSpPr>
        <p:spPr>
          <a:xfrm>
            <a:off x="6096010" y="1835150"/>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9" name="Google Shape;469;p40"/>
          <p:cNvSpPr txBox="1">
            <a:spLocks noGrp="1"/>
          </p:cNvSpPr>
          <p:nvPr>
            <p:ph type="body" idx="9"/>
          </p:nvPr>
        </p:nvSpPr>
        <p:spPr>
          <a:xfrm>
            <a:off x="6781802" y="1835150"/>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0" name="Google Shape;470;p40"/>
          <p:cNvSpPr txBox="1">
            <a:spLocks noGrp="1"/>
          </p:cNvSpPr>
          <p:nvPr>
            <p:ph type="body" idx="13"/>
          </p:nvPr>
        </p:nvSpPr>
        <p:spPr>
          <a:xfrm>
            <a:off x="7505708" y="1835150"/>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1" name="Google Shape;471;p40"/>
          <p:cNvSpPr txBox="1">
            <a:spLocks noGrp="1"/>
          </p:cNvSpPr>
          <p:nvPr>
            <p:ph type="body" idx="14"/>
          </p:nvPr>
        </p:nvSpPr>
        <p:spPr>
          <a:xfrm>
            <a:off x="8191507" y="1835150"/>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2" name="Google Shape;472;p40"/>
          <p:cNvSpPr txBox="1">
            <a:spLocks noGrp="1"/>
          </p:cNvSpPr>
          <p:nvPr>
            <p:ph type="body" idx="15"/>
          </p:nvPr>
        </p:nvSpPr>
        <p:spPr>
          <a:xfrm>
            <a:off x="8915400" y="1835150"/>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3" name="Google Shape;473;p40"/>
          <p:cNvSpPr txBox="1">
            <a:spLocks noGrp="1"/>
          </p:cNvSpPr>
          <p:nvPr>
            <p:ph type="body" idx="16"/>
          </p:nvPr>
        </p:nvSpPr>
        <p:spPr>
          <a:xfrm>
            <a:off x="9601208" y="1835150"/>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4" name="Google Shape;474;p40"/>
          <p:cNvSpPr txBox="1">
            <a:spLocks noGrp="1"/>
          </p:cNvSpPr>
          <p:nvPr>
            <p:ph type="body" idx="17"/>
          </p:nvPr>
        </p:nvSpPr>
        <p:spPr>
          <a:xfrm>
            <a:off x="10325101" y="1838198"/>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5" name="Google Shape;475;p40"/>
          <p:cNvSpPr txBox="1">
            <a:spLocks noGrp="1"/>
          </p:cNvSpPr>
          <p:nvPr>
            <p:ph type="body" idx="18"/>
          </p:nvPr>
        </p:nvSpPr>
        <p:spPr>
          <a:xfrm>
            <a:off x="1181109" y="2516855"/>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6" name="Google Shape;476;p40"/>
          <p:cNvSpPr txBox="1">
            <a:spLocks noGrp="1"/>
          </p:cNvSpPr>
          <p:nvPr>
            <p:ph type="body" idx="19"/>
          </p:nvPr>
        </p:nvSpPr>
        <p:spPr>
          <a:xfrm>
            <a:off x="1866901" y="2516855"/>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7" name="Google Shape;477;p40"/>
          <p:cNvSpPr txBox="1">
            <a:spLocks noGrp="1"/>
          </p:cNvSpPr>
          <p:nvPr>
            <p:ph type="body" idx="20"/>
          </p:nvPr>
        </p:nvSpPr>
        <p:spPr>
          <a:xfrm>
            <a:off x="2552705" y="2516855"/>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8" name="Google Shape;478;p40"/>
          <p:cNvSpPr txBox="1">
            <a:spLocks noGrp="1"/>
          </p:cNvSpPr>
          <p:nvPr>
            <p:ph type="body" idx="21"/>
          </p:nvPr>
        </p:nvSpPr>
        <p:spPr>
          <a:xfrm>
            <a:off x="3276601" y="2516855"/>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79" name="Google Shape;479;p40"/>
          <p:cNvSpPr txBox="1">
            <a:spLocks noGrp="1"/>
          </p:cNvSpPr>
          <p:nvPr>
            <p:ph type="body" idx="22"/>
          </p:nvPr>
        </p:nvSpPr>
        <p:spPr>
          <a:xfrm>
            <a:off x="3962408" y="2516855"/>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0" name="Google Shape;480;p40"/>
          <p:cNvSpPr txBox="1">
            <a:spLocks noGrp="1"/>
          </p:cNvSpPr>
          <p:nvPr>
            <p:ph type="body" idx="23"/>
          </p:nvPr>
        </p:nvSpPr>
        <p:spPr>
          <a:xfrm>
            <a:off x="4686303" y="2516855"/>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1" name="Google Shape;481;p40"/>
          <p:cNvSpPr txBox="1">
            <a:spLocks noGrp="1"/>
          </p:cNvSpPr>
          <p:nvPr>
            <p:ph type="body" idx="24"/>
          </p:nvPr>
        </p:nvSpPr>
        <p:spPr>
          <a:xfrm>
            <a:off x="5372108" y="2516855"/>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2" name="Google Shape;482;p40"/>
          <p:cNvSpPr txBox="1">
            <a:spLocks noGrp="1"/>
          </p:cNvSpPr>
          <p:nvPr>
            <p:ph type="body" idx="25"/>
          </p:nvPr>
        </p:nvSpPr>
        <p:spPr>
          <a:xfrm>
            <a:off x="6096010" y="2516855"/>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3" name="Google Shape;483;p40"/>
          <p:cNvSpPr txBox="1">
            <a:spLocks noGrp="1"/>
          </p:cNvSpPr>
          <p:nvPr>
            <p:ph type="body" idx="26"/>
          </p:nvPr>
        </p:nvSpPr>
        <p:spPr>
          <a:xfrm>
            <a:off x="6781806" y="2516855"/>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4" name="Google Shape;484;p40"/>
          <p:cNvSpPr txBox="1">
            <a:spLocks noGrp="1"/>
          </p:cNvSpPr>
          <p:nvPr>
            <p:ph type="body" idx="27"/>
          </p:nvPr>
        </p:nvSpPr>
        <p:spPr>
          <a:xfrm>
            <a:off x="7505708" y="2516855"/>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5" name="Google Shape;485;p40"/>
          <p:cNvSpPr txBox="1">
            <a:spLocks noGrp="1"/>
          </p:cNvSpPr>
          <p:nvPr>
            <p:ph type="body" idx="28"/>
          </p:nvPr>
        </p:nvSpPr>
        <p:spPr>
          <a:xfrm>
            <a:off x="8191507" y="2516855"/>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6" name="Google Shape;486;p40"/>
          <p:cNvSpPr txBox="1">
            <a:spLocks noGrp="1"/>
          </p:cNvSpPr>
          <p:nvPr>
            <p:ph type="body" idx="29"/>
          </p:nvPr>
        </p:nvSpPr>
        <p:spPr>
          <a:xfrm>
            <a:off x="8915401" y="2516855"/>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7" name="Google Shape;487;p40"/>
          <p:cNvSpPr txBox="1">
            <a:spLocks noGrp="1"/>
          </p:cNvSpPr>
          <p:nvPr>
            <p:ph type="body" idx="30"/>
          </p:nvPr>
        </p:nvSpPr>
        <p:spPr>
          <a:xfrm>
            <a:off x="9601208" y="2516855"/>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8" name="Google Shape;488;p40"/>
          <p:cNvSpPr txBox="1">
            <a:spLocks noGrp="1"/>
          </p:cNvSpPr>
          <p:nvPr>
            <p:ph type="body" idx="31"/>
          </p:nvPr>
        </p:nvSpPr>
        <p:spPr>
          <a:xfrm>
            <a:off x="10325103" y="251990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89" name="Google Shape;489;p40"/>
          <p:cNvSpPr txBox="1">
            <a:spLocks noGrp="1"/>
          </p:cNvSpPr>
          <p:nvPr>
            <p:ph type="body" idx="32"/>
          </p:nvPr>
        </p:nvSpPr>
        <p:spPr>
          <a:xfrm>
            <a:off x="1181109" y="3201608"/>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0" name="Google Shape;490;p40"/>
          <p:cNvSpPr txBox="1">
            <a:spLocks noGrp="1"/>
          </p:cNvSpPr>
          <p:nvPr>
            <p:ph type="body" idx="33"/>
          </p:nvPr>
        </p:nvSpPr>
        <p:spPr>
          <a:xfrm>
            <a:off x="1866900" y="3201608"/>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1" name="Google Shape;491;p40"/>
          <p:cNvSpPr txBox="1">
            <a:spLocks noGrp="1"/>
          </p:cNvSpPr>
          <p:nvPr>
            <p:ph type="body" idx="34"/>
          </p:nvPr>
        </p:nvSpPr>
        <p:spPr>
          <a:xfrm>
            <a:off x="2552702" y="3201608"/>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2" name="Google Shape;492;p40"/>
          <p:cNvSpPr txBox="1">
            <a:spLocks noGrp="1"/>
          </p:cNvSpPr>
          <p:nvPr>
            <p:ph type="body" idx="35"/>
          </p:nvPr>
        </p:nvSpPr>
        <p:spPr>
          <a:xfrm>
            <a:off x="3276600" y="3201608"/>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3" name="Google Shape;493;p40"/>
          <p:cNvSpPr txBox="1">
            <a:spLocks noGrp="1"/>
          </p:cNvSpPr>
          <p:nvPr>
            <p:ph type="body" idx="36"/>
          </p:nvPr>
        </p:nvSpPr>
        <p:spPr>
          <a:xfrm>
            <a:off x="3962408" y="3201608"/>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4" name="Google Shape;494;p40"/>
          <p:cNvSpPr txBox="1">
            <a:spLocks noGrp="1"/>
          </p:cNvSpPr>
          <p:nvPr>
            <p:ph type="body" idx="37"/>
          </p:nvPr>
        </p:nvSpPr>
        <p:spPr>
          <a:xfrm>
            <a:off x="4686301" y="3201608"/>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5" name="Google Shape;495;p40"/>
          <p:cNvSpPr txBox="1">
            <a:spLocks noGrp="1"/>
          </p:cNvSpPr>
          <p:nvPr>
            <p:ph type="body" idx="38"/>
          </p:nvPr>
        </p:nvSpPr>
        <p:spPr>
          <a:xfrm>
            <a:off x="5372108" y="3201608"/>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6" name="Google Shape;496;p40"/>
          <p:cNvSpPr txBox="1">
            <a:spLocks noGrp="1"/>
          </p:cNvSpPr>
          <p:nvPr>
            <p:ph type="body" idx="39"/>
          </p:nvPr>
        </p:nvSpPr>
        <p:spPr>
          <a:xfrm>
            <a:off x="6096010" y="3201608"/>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7" name="Google Shape;497;p40"/>
          <p:cNvSpPr txBox="1">
            <a:spLocks noGrp="1"/>
          </p:cNvSpPr>
          <p:nvPr>
            <p:ph type="body" idx="40"/>
          </p:nvPr>
        </p:nvSpPr>
        <p:spPr>
          <a:xfrm>
            <a:off x="6781802" y="3201608"/>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8" name="Google Shape;498;p40"/>
          <p:cNvSpPr txBox="1">
            <a:spLocks noGrp="1"/>
          </p:cNvSpPr>
          <p:nvPr>
            <p:ph type="body" idx="41"/>
          </p:nvPr>
        </p:nvSpPr>
        <p:spPr>
          <a:xfrm>
            <a:off x="7505708" y="3201608"/>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99" name="Google Shape;499;p40"/>
          <p:cNvSpPr txBox="1">
            <a:spLocks noGrp="1"/>
          </p:cNvSpPr>
          <p:nvPr>
            <p:ph type="body" idx="42"/>
          </p:nvPr>
        </p:nvSpPr>
        <p:spPr>
          <a:xfrm>
            <a:off x="8191507" y="3201608"/>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0" name="Google Shape;500;p40"/>
          <p:cNvSpPr txBox="1">
            <a:spLocks noGrp="1"/>
          </p:cNvSpPr>
          <p:nvPr>
            <p:ph type="body" idx="43"/>
          </p:nvPr>
        </p:nvSpPr>
        <p:spPr>
          <a:xfrm>
            <a:off x="8915400" y="3201608"/>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1" name="Google Shape;501;p40"/>
          <p:cNvSpPr txBox="1">
            <a:spLocks noGrp="1"/>
          </p:cNvSpPr>
          <p:nvPr>
            <p:ph type="body" idx="44"/>
          </p:nvPr>
        </p:nvSpPr>
        <p:spPr>
          <a:xfrm>
            <a:off x="9601208" y="3201608"/>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2" name="Google Shape;502;p40"/>
          <p:cNvSpPr txBox="1">
            <a:spLocks noGrp="1"/>
          </p:cNvSpPr>
          <p:nvPr>
            <p:ph type="body" idx="45"/>
          </p:nvPr>
        </p:nvSpPr>
        <p:spPr>
          <a:xfrm>
            <a:off x="10325101" y="3204656"/>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3" name="Google Shape;503;p40"/>
          <p:cNvSpPr txBox="1">
            <a:spLocks noGrp="1"/>
          </p:cNvSpPr>
          <p:nvPr>
            <p:ph type="body" idx="46"/>
          </p:nvPr>
        </p:nvSpPr>
        <p:spPr>
          <a:xfrm>
            <a:off x="1181109" y="3890773"/>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4" name="Google Shape;504;p40"/>
          <p:cNvSpPr txBox="1">
            <a:spLocks noGrp="1"/>
          </p:cNvSpPr>
          <p:nvPr>
            <p:ph type="body" idx="47"/>
          </p:nvPr>
        </p:nvSpPr>
        <p:spPr>
          <a:xfrm>
            <a:off x="1866900" y="389077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5" name="Google Shape;505;p40"/>
          <p:cNvSpPr txBox="1">
            <a:spLocks noGrp="1"/>
          </p:cNvSpPr>
          <p:nvPr>
            <p:ph type="body" idx="48"/>
          </p:nvPr>
        </p:nvSpPr>
        <p:spPr>
          <a:xfrm>
            <a:off x="2552702" y="3890773"/>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6" name="Google Shape;506;p40"/>
          <p:cNvSpPr txBox="1">
            <a:spLocks noGrp="1"/>
          </p:cNvSpPr>
          <p:nvPr>
            <p:ph type="body" idx="49"/>
          </p:nvPr>
        </p:nvSpPr>
        <p:spPr>
          <a:xfrm>
            <a:off x="3276600" y="389077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7" name="Google Shape;507;p40"/>
          <p:cNvSpPr txBox="1">
            <a:spLocks noGrp="1"/>
          </p:cNvSpPr>
          <p:nvPr>
            <p:ph type="body" idx="50"/>
          </p:nvPr>
        </p:nvSpPr>
        <p:spPr>
          <a:xfrm>
            <a:off x="3962408" y="389077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8" name="Google Shape;508;p40"/>
          <p:cNvSpPr txBox="1">
            <a:spLocks noGrp="1"/>
          </p:cNvSpPr>
          <p:nvPr>
            <p:ph type="body" idx="51"/>
          </p:nvPr>
        </p:nvSpPr>
        <p:spPr>
          <a:xfrm>
            <a:off x="4686301" y="389077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09" name="Google Shape;509;p40"/>
          <p:cNvSpPr txBox="1">
            <a:spLocks noGrp="1"/>
          </p:cNvSpPr>
          <p:nvPr>
            <p:ph type="body" idx="52"/>
          </p:nvPr>
        </p:nvSpPr>
        <p:spPr>
          <a:xfrm>
            <a:off x="5372108" y="389077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0" name="Google Shape;510;p40"/>
          <p:cNvSpPr txBox="1">
            <a:spLocks noGrp="1"/>
          </p:cNvSpPr>
          <p:nvPr>
            <p:ph type="body" idx="53"/>
          </p:nvPr>
        </p:nvSpPr>
        <p:spPr>
          <a:xfrm>
            <a:off x="6096010" y="3890773"/>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1" name="Google Shape;511;p40"/>
          <p:cNvSpPr txBox="1">
            <a:spLocks noGrp="1"/>
          </p:cNvSpPr>
          <p:nvPr>
            <p:ph type="body" idx="54"/>
          </p:nvPr>
        </p:nvSpPr>
        <p:spPr>
          <a:xfrm>
            <a:off x="6781802" y="3890773"/>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2" name="Google Shape;512;p40"/>
          <p:cNvSpPr txBox="1">
            <a:spLocks noGrp="1"/>
          </p:cNvSpPr>
          <p:nvPr>
            <p:ph type="body" idx="55"/>
          </p:nvPr>
        </p:nvSpPr>
        <p:spPr>
          <a:xfrm>
            <a:off x="7505708" y="389077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3" name="Google Shape;513;p40"/>
          <p:cNvSpPr txBox="1">
            <a:spLocks noGrp="1"/>
          </p:cNvSpPr>
          <p:nvPr>
            <p:ph type="body" idx="56"/>
          </p:nvPr>
        </p:nvSpPr>
        <p:spPr>
          <a:xfrm>
            <a:off x="8191507" y="389077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4" name="Google Shape;514;p40"/>
          <p:cNvSpPr txBox="1">
            <a:spLocks noGrp="1"/>
          </p:cNvSpPr>
          <p:nvPr>
            <p:ph type="body" idx="57"/>
          </p:nvPr>
        </p:nvSpPr>
        <p:spPr>
          <a:xfrm>
            <a:off x="8915400" y="389077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5" name="Google Shape;515;p40"/>
          <p:cNvSpPr txBox="1">
            <a:spLocks noGrp="1"/>
          </p:cNvSpPr>
          <p:nvPr>
            <p:ph type="body" idx="58"/>
          </p:nvPr>
        </p:nvSpPr>
        <p:spPr>
          <a:xfrm>
            <a:off x="9601208" y="389077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6" name="Google Shape;516;p40"/>
          <p:cNvSpPr txBox="1">
            <a:spLocks noGrp="1"/>
          </p:cNvSpPr>
          <p:nvPr>
            <p:ph type="body" idx="59"/>
          </p:nvPr>
        </p:nvSpPr>
        <p:spPr>
          <a:xfrm>
            <a:off x="10325101" y="389077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7" name="Google Shape;517;p40"/>
          <p:cNvSpPr txBox="1">
            <a:spLocks noGrp="1"/>
          </p:cNvSpPr>
          <p:nvPr>
            <p:ph type="body" idx="60"/>
          </p:nvPr>
        </p:nvSpPr>
        <p:spPr>
          <a:xfrm>
            <a:off x="1181109" y="4574732"/>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8" name="Google Shape;518;p40"/>
          <p:cNvSpPr txBox="1">
            <a:spLocks noGrp="1"/>
          </p:cNvSpPr>
          <p:nvPr>
            <p:ph type="body" idx="61"/>
          </p:nvPr>
        </p:nvSpPr>
        <p:spPr>
          <a:xfrm>
            <a:off x="1866900" y="4574732"/>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19" name="Google Shape;519;p40"/>
          <p:cNvSpPr txBox="1">
            <a:spLocks noGrp="1"/>
          </p:cNvSpPr>
          <p:nvPr>
            <p:ph type="body" idx="62"/>
          </p:nvPr>
        </p:nvSpPr>
        <p:spPr>
          <a:xfrm>
            <a:off x="2552702" y="4574732"/>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0" name="Google Shape;520;p40"/>
          <p:cNvSpPr txBox="1">
            <a:spLocks noGrp="1"/>
          </p:cNvSpPr>
          <p:nvPr>
            <p:ph type="body" idx="63"/>
          </p:nvPr>
        </p:nvSpPr>
        <p:spPr>
          <a:xfrm>
            <a:off x="3276600" y="4574732"/>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1" name="Google Shape;521;p40"/>
          <p:cNvSpPr txBox="1">
            <a:spLocks noGrp="1"/>
          </p:cNvSpPr>
          <p:nvPr>
            <p:ph type="body" idx="64"/>
          </p:nvPr>
        </p:nvSpPr>
        <p:spPr>
          <a:xfrm>
            <a:off x="3962408" y="4574732"/>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2" name="Google Shape;522;p40"/>
          <p:cNvSpPr txBox="1">
            <a:spLocks noGrp="1"/>
          </p:cNvSpPr>
          <p:nvPr>
            <p:ph type="body" idx="65"/>
          </p:nvPr>
        </p:nvSpPr>
        <p:spPr>
          <a:xfrm>
            <a:off x="4686301" y="4574732"/>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3" name="Google Shape;523;p40"/>
          <p:cNvSpPr txBox="1">
            <a:spLocks noGrp="1"/>
          </p:cNvSpPr>
          <p:nvPr>
            <p:ph type="body" idx="66"/>
          </p:nvPr>
        </p:nvSpPr>
        <p:spPr>
          <a:xfrm>
            <a:off x="5372108" y="4574732"/>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4" name="Google Shape;524;p40"/>
          <p:cNvSpPr txBox="1">
            <a:spLocks noGrp="1"/>
          </p:cNvSpPr>
          <p:nvPr>
            <p:ph type="body" idx="67"/>
          </p:nvPr>
        </p:nvSpPr>
        <p:spPr>
          <a:xfrm>
            <a:off x="6096010" y="4574732"/>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5" name="Google Shape;525;p40"/>
          <p:cNvSpPr txBox="1">
            <a:spLocks noGrp="1"/>
          </p:cNvSpPr>
          <p:nvPr>
            <p:ph type="body" idx="68"/>
          </p:nvPr>
        </p:nvSpPr>
        <p:spPr>
          <a:xfrm>
            <a:off x="6781802" y="4574732"/>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6" name="Google Shape;526;p40"/>
          <p:cNvSpPr txBox="1">
            <a:spLocks noGrp="1"/>
          </p:cNvSpPr>
          <p:nvPr>
            <p:ph type="body" idx="69"/>
          </p:nvPr>
        </p:nvSpPr>
        <p:spPr>
          <a:xfrm>
            <a:off x="7505708" y="4574732"/>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7" name="Google Shape;527;p40"/>
          <p:cNvSpPr txBox="1">
            <a:spLocks noGrp="1"/>
          </p:cNvSpPr>
          <p:nvPr>
            <p:ph type="body" idx="70"/>
          </p:nvPr>
        </p:nvSpPr>
        <p:spPr>
          <a:xfrm>
            <a:off x="8191507" y="4574732"/>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8" name="Google Shape;528;p40"/>
          <p:cNvSpPr txBox="1">
            <a:spLocks noGrp="1"/>
          </p:cNvSpPr>
          <p:nvPr>
            <p:ph type="body" idx="71"/>
          </p:nvPr>
        </p:nvSpPr>
        <p:spPr>
          <a:xfrm>
            <a:off x="8915400" y="4574732"/>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29" name="Google Shape;529;p40"/>
          <p:cNvSpPr txBox="1">
            <a:spLocks noGrp="1"/>
          </p:cNvSpPr>
          <p:nvPr>
            <p:ph type="body" idx="72"/>
          </p:nvPr>
        </p:nvSpPr>
        <p:spPr>
          <a:xfrm>
            <a:off x="9601208" y="4574732"/>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0" name="Google Shape;530;p40"/>
          <p:cNvSpPr txBox="1">
            <a:spLocks noGrp="1"/>
          </p:cNvSpPr>
          <p:nvPr>
            <p:ph type="body" idx="73"/>
          </p:nvPr>
        </p:nvSpPr>
        <p:spPr>
          <a:xfrm>
            <a:off x="10325101" y="4574732"/>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1" name="Google Shape;531;p40"/>
          <p:cNvSpPr txBox="1">
            <a:spLocks noGrp="1"/>
          </p:cNvSpPr>
          <p:nvPr>
            <p:ph type="body" idx="74"/>
          </p:nvPr>
        </p:nvSpPr>
        <p:spPr>
          <a:xfrm>
            <a:off x="1181109" y="5259983"/>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2" name="Google Shape;532;p40"/>
          <p:cNvSpPr txBox="1">
            <a:spLocks noGrp="1"/>
          </p:cNvSpPr>
          <p:nvPr>
            <p:ph type="body" idx="75"/>
          </p:nvPr>
        </p:nvSpPr>
        <p:spPr>
          <a:xfrm>
            <a:off x="1866901" y="525998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3" name="Google Shape;533;p40"/>
          <p:cNvSpPr txBox="1">
            <a:spLocks noGrp="1"/>
          </p:cNvSpPr>
          <p:nvPr>
            <p:ph type="body" idx="76"/>
          </p:nvPr>
        </p:nvSpPr>
        <p:spPr>
          <a:xfrm>
            <a:off x="2552705" y="5259983"/>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4" name="Google Shape;534;p40"/>
          <p:cNvSpPr txBox="1">
            <a:spLocks noGrp="1"/>
          </p:cNvSpPr>
          <p:nvPr>
            <p:ph type="body" idx="77"/>
          </p:nvPr>
        </p:nvSpPr>
        <p:spPr>
          <a:xfrm>
            <a:off x="3276601" y="525998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5" name="Google Shape;535;p40"/>
          <p:cNvSpPr txBox="1">
            <a:spLocks noGrp="1"/>
          </p:cNvSpPr>
          <p:nvPr>
            <p:ph type="body" idx="78"/>
          </p:nvPr>
        </p:nvSpPr>
        <p:spPr>
          <a:xfrm>
            <a:off x="3962408" y="525998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6" name="Google Shape;536;p40"/>
          <p:cNvSpPr txBox="1">
            <a:spLocks noGrp="1"/>
          </p:cNvSpPr>
          <p:nvPr>
            <p:ph type="body" idx="79"/>
          </p:nvPr>
        </p:nvSpPr>
        <p:spPr>
          <a:xfrm>
            <a:off x="4686303" y="525998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7" name="Google Shape;537;p40"/>
          <p:cNvSpPr txBox="1">
            <a:spLocks noGrp="1"/>
          </p:cNvSpPr>
          <p:nvPr>
            <p:ph type="body" idx="80"/>
          </p:nvPr>
        </p:nvSpPr>
        <p:spPr>
          <a:xfrm>
            <a:off x="5372108" y="525998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8" name="Google Shape;538;p40"/>
          <p:cNvSpPr txBox="1">
            <a:spLocks noGrp="1"/>
          </p:cNvSpPr>
          <p:nvPr>
            <p:ph type="body" idx="81"/>
          </p:nvPr>
        </p:nvSpPr>
        <p:spPr>
          <a:xfrm>
            <a:off x="6096010" y="5259983"/>
            <a:ext cx="6857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39" name="Google Shape;539;p40"/>
          <p:cNvSpPr txBox="1">
            <a:spLocks noGrp="1"/>
          </p:cNvSpPr>
          <p:nvPr>
            <p:ph type="body" idx="82"/>
          </p:nvPr>
        </p:nvSpPr>
        <p:spPr>
          <a:xfrm>
            <a:off x="6781806" y="5259983"/>
            <a:ext cx="723899"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0" name="Google Shape;540;p40"/>
          <p:cNvSpPr txBox="1">
            <a:spLocks noGrp="1"/>
          </p:cNvSpPr>
          <p:nvPr>
            <p:ph type="body" idx="83"/>
          </p:nvPr>
        </p:nvSpPr>
        <p:spPr>
          <a:xfrm>
            <a:off x="7505708" y="525998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1" name="Google Shape;541;p40"/>
          <p:cNvSpPr txBox="1">
            <a:spLocks noGrp="1"/>
          </p:cNvSpPr>
          <p:nvPr>
            <p:ph type="body" idx="84"/>
          </p:nvPr>
        </p:nvSpPr>
        <p:spPr>
          <a:xfrm>
            <a:off x="8191507" y="525998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2" name="Google Shape;542;p40"/>
          <p:cNvSpPr txBox="1">
            <a:spLocks noGrp="1"/>
          </p:cNvSpPr>
          <p:nvPr>
            <p:ph type="body" idx="85"/>
          </p:nvPr>
        </p:nvSpPr>
        <p:spPr>
          <a:xfrm>
            <a:off x="8915401" y="5259983"/>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3" name="Google Shape;543;p40"/>
          <p:cNvSpPr txBox="1">
            <a:spLocks noGrp="1"/>
          </p:cNvSpPr>
          <p:nvPr>
            <p:ph type="body" idx="86"/>
          </p:nvPr>
        </p:nvSpPr>
        <p:spPr>
          <a:xfrm>
            <a:off x="9601208" y="5259983"/>
            <a:ext cx="723900"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4" name="Google Shape;544;p40"/>
          <p:cNvSpPr txBox="1">
            <a:spLocks noGrp="1"/>
          </p:cNvSpPr>
          <p:nvPr>
            <p:ph type="body" idx="87"/>
          </p:nvPr>
        </p:nvSpPr>
        <p:spPr>
          <a:xfrm>
            <a:off x="10325103" y="5263031"/>
            <a:ext cx="685801" cy="644398"/>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2000"/>
              <a:buFont typeface="Arial"/>
              <a:buNone/>
              <a:defRPr sz="2000" b="0">
                <a:solidFill>
                  <a:schemeClr val="dk1"/>
                </a:solidFill>
                <a:latin typeface="Arial"/>
                <a:ea typeface="Arial"/>
                <a:cs typeface="Arial"/>
                <a:sym typeface="Aria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5" name="Google Shape;545;p40"/>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ur Staff - EA">
  <p:cSld name="Our Staff - EA">
    <p:spTree>
      <p:nvGrpSpPr>
        <p:cNvPr id="1" name="Shape 546"/>
        <p:cNvGrpSpPr/>
        <p:nvPr/>
      </p:nvGrpSpPr>
      <p:grpSpPr>
        <a:xfrm>
          <a:off x="0" y="0"/>
          <a:ext cx="0" cy="0"/>
          <a:chOff x="0" y="0"/>
          <a:chExt cx="0" cy="0"/>
        </a:xfrm>
      </p:grpSpPr>
      <p:sp>
        <p:nvSpPr>
          <p:cNvPr id="547" name="Google Shape;547;p41"/>
          <p:cNvSpPr>
            <a:spLocks noGrp="1"/>
          </p:cNvSpPr>
          <p:nvPr>
            <p:ph type="pic" idx="2"/>
          </p:nvPr>
        </p:nvSpPr>
        <p:spPr>
          <a:xfrm>
            <a:off x="7601238" y="-4923880"/>
            <a:ext cx="6181181" cy="618118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48" name="Google Shape;548;p41"/>
          <p:cNvSpPr txBox="1">
            <a:spLocks noGrp="1"/>
          </p:cNvSpPr>
          <p:nvPr>
            <p:ph type="body" idx="1"/>
          </p:nvPr>
        </p:nvSpPr>
        <p:spPr>
          <a:xfrm>
            <a:off x="4849646" y="5084894"/>
            <a:ext cx="2486281"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49" name="Google Shape;549;p41"/>
          <p:cNvSpPr txBox="1">
            <a:spLocks noGrp="1"/>
          </p:cNvSpPr>
          <p:nvPr>
            <p:ph type="body" idx="3"/>
          </p:nvPr>
        </p:nvSpPr>
        <p:spPr>
          <a:xfrm>
            <a:off x="4849646" y="5296230"/>
            <a:ext cx="2486281"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0" name="Google Shape;550;p41"/>
          <p:cNvSpPr txBox="1">
            <a:spLocks noGrp="1"/>
          </p:cNvSpPr>
          <p:nvPr>
            <p:ph type="body" idx="4"/>
          </p:nvPr>
        </p:nvSpPr>
        <p:spPr>
          <a:xfrm>
            <a:off x="1866910" y="5084894"/>
            <a:ext cx="2455135"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1" name="Google Shape;551;p41"/>
          <p:cNvSpPr>
            <a:spLocks noGrp="1"/>
          </p:cNvSpPr>
          <p:nvPr>
            <p:ph type="pic" idx="5"/>
          </p:nvPr>
        </p:nvSpPr>
        <p:spPr>
          <a:xfrm>
            <a:off x="2310420"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52" name="Google Shape;552;p41"/>
          <p:cNvSpPr txBox="1">
            <a:spLocks noGrp="1"/>
          </p:cNvSpPr>
          <p:nvPr>
            <p:ph type="body" idx="6"/>
          </p:nvPr>
        </p:nvSpPr>
        <p:spPr>
          <a:xfrm>
            <a:off x="1866910" y="5296230"/>
            <a:ext cx="2455135"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3" name="Google Shape;553;p41"/>
          <p:cNvSpPr txBox="1">
            <a:spLocks noGrp="1"/>
          </p:cNvSpPr>
          <p:nvPr>
            <p:ph type="body" idx="7"/>
          </p:nvPr>
        </p:nvSpPr>
        <p:spPr>
          <a:xfrm>
            <a:off x="7849310" y="5084894"/>
            <a:ext cx="2461979"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4" name="Google Shape;554;p41"/>
          <p:cNvSpPr txBox="1">
            <a:spLocks noGrp="1"/>
          </p:cNvSpPr>
          <p:nvPr>
            <p:ph type="body" idx="8"/>
          </p:nvPr>
        </p:nvSpPr>
        <p:spPr>
          <a:xfrm>
            <a:off x="7849310" y="5296230"/>
            <a:ext cx="2461979"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5" name="Google Shape;555;p41"/>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p41"/>
          <p:cNvSpPr txBox="1">
            <a:spLocks noGrp="1"/>
          </p:cNvSpPr>
          <p:nvPr>
            <p:ph type="body" idx="9"/>
          </p:nvPr>
        </p:nvSpPr>
        <p:spPr>
          <a:xfrm>
            <a:off x="1714501" y="788424"/>
            <a:ext cx="3601691" cy="72310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7" name="Google Shape;557;p41"/>
          <p:cNvSpPr txBox="1">
            <a:spLocks noGrp="1"/>
          </p:cNvSpPr>
          <p:nvPr>
            <p:ph type="title"/>
          </p:nvPr>
        </p:nvSpPr>
        <p:spPr>
          <a:xfrm>
            <a:off x="1714501" y="1581546"/>
            <a:ext cx="3601691" cy="1188943"/>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8" name="Google Shape;558;p41"/>
          <p:cNvSpPr txBox="1">
            <a:spLocks noGrp="1"/>
          </p:cNvSpPr>
          <p:nvPr>
            <p:ph type="body" idx="13"/>
          </p:nvPr>
        </p:nvSpPr>
        <p:spPr>
          <a:xfrm>
            <a:off x="5373689" y="1581546"/>
            <a:ext cx="6056311" cy="1188943"/>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59" name="Google Shape;559;p41"/>
          <p:cNvSpPr>
            <a:spLocks noGrp="1"/>
          </p:cNvSpPr>
          <p:nvPr>
            <p:ph type="pic" idx="14"/>
          </p:nvPr>
        </p:nvSpPr>
        <p:spPr>
          <a:xfrm>
            <a:off x="5316192"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60" name="Google Shape;560;p41"/>
          <p:cNvSpPr>
            <a:spLocks noGrp="1"/>
          </p:cNvSpPr>
          <p:nvPr>
            <p:ph type="pic" idx="15"/>
          </p:nvPr>
        </p:nvSpPr>
        <p:spPr>
          <a:xfrm>
            <a:off x="8300491"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61" name="Google Shape;561;p41"/>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562" name="Google Shape;562;p41"/>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ogram Highlight - EA">
  <p:cSld name="Program Highlight - EA">
    <p:spTree>
      <p:nvGrpSpPr>
        <p:cNvPr id="1" name="Shape 563"/>
        <p:cNvGrpSpPr/>
        <p:nvPr/>
      </p:nvGrpSpPr>
      <p:grpSpPr>
        <a:xfrm>
          <a:off x="0" y="0"/>
          <a:ext cx="0" cy="0"/>
          <a:chOff x="0" y="0"/>
          <a:chExt cx="0" cy="0"/>
        </a:xfrm>
      </p:grpSpPr>
      <p:sp>
        <p:nvSpPr>
          <p:cNvPr id="564" name="Google Shape;564;p42"/>
          <p:cNvSpPr>
            <a:spLocks noGrp="1"/>
          </p:cNvSpPr>
          <p:nvPr>
            <p:ph type="pic" idx="2"/>
          </p:nvPr>
        </p:nvSpPr>
        <p:spPr>
          <a:xfrm>
            <a:off x="0" y="0"/>
            <a:ext cx="6096000" cy="6858000"/>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800"/>
              <a:buFont typeface="Arial"/>
              <a:buNone/>
              <a:defRPr sz="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65" name="Google Shape;565;p42"/>
          <p:cNvSpPr txBox="1">
            <a:spLocks noGrp="1"/>
          </p:cNvSpPr>
          <p:nvPr>
            <p:ph type="title"/>
          </p:nvPr>
        </p:nvSpPr>
        <p:spPr>
          <a:xfrm>
            <a:off x="1714500" y="1980404"/>
            <a:ext cx="3659188" cy="1448596"/>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6" name="Google Shape;566;p42"/>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567" name="Google Shape;567;p42"/>
          <p:cNvSpPr txBox="1">
            <a:spLocks noGrp="1"/>
          </p:cNvSpPr>
          <p:nvPr>
            <p:ph type="body" idx="1"/>
          </p:nvPr>
        </p:nvSpPr>
        <p:spPr>
          <a:xfrm>
            <a:off x="1714500" y="840332"/>
            <a:ext cx="3659188" cy="72310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68" name="Google Shape;568;p42"/>
          <p:cNvSpPr txBox="1">
            <a:spLocks noGrp="1"/>
          </p:cNvSpPr>
          <p:nvPr>
            <p:ph type="body" idx="3"/>
          </p:nvPr>
        </p:nvSpPr>
        <p:spPr>
          <a:xfrm>
            <a:off x="6781800" y="2247987"/>
            <a:ext cx="4648200" cy="18967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Clr>
                <a:schemeClr val="dk1"/>
              </a:buClr>
              <a:buSzPts val="1600"/>
              <a:buNone/>
              <a:defRPr sz="1600" b="1" i="0">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69" name="Google Shape;569;p42"/>
          <p:cNvSpPr txBox="1">
            <a:spLocks noGrp="1"/>
          </p:cNvSpPr>
          <p:nvPr>
            <p:ph type="body" idx="4"/>
          </p:nvPr>
        </p:nvSpPr>
        <p:spPr>
          <a:xfrm>
            <a:off x="7420484" y="5260069"/>
            <a:ext cx="4009516" cy="340631"/>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cxnSp>
        <p:nvCxnSpPr>
          <p:cNvPr id="570" name="Google Shape;570;p42"/>
          <p:cNvCxnSpPr/>
          <p:nvPr/>
        </p:nvCxnSpPr>
        <p:spPr>
          <a:xfrm>
            <a:off x="7420484" y="5260069"/>
            <a:ext cx="2110434" cy="0"/>
          </a:xfrm>
          <a:prstGeom prst="straightConnector1">
            <a:avLst/>
          </a:prstGeom>
          <a:noFill/>
          <a:ln w="9525" cap="flat" cmpd="sng">
            <a:solidFill>
              <a:schemeClr val="dk1">
                <a:alpha val="20000"/>
              </a:schemeClr>
            </a:solidFill>
            <a:prstDash val="solid"/>
            <a:miter lim="800000"/>
            <a:headEnd type="none" w="sm" len="sm"/>
            <a:tailEnd type="none" w="sm" len="sm"/>
          </a:ln>
        </p:spPr>
      </p:cxnSp>
      <p:sp>
        <p:nvSpPr>
          <p:cNvPr id="571" name="Google Shape;571;p42"/>
          <p:cNvSpPr txBox="1">
            <a:spLocks noGrp="1"/>
          </p:cNvSpPr>
          <p:nvPr>
            <p:ph type="body" idx="5"/>
          </p:nvPr>
        </p:nvSpPr>
        <p:spPr>
          <a:xfrm>
            <a:off x="7420484" y="4968847"/>
            <a:ext cx="4009516" cy="2849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900"/>
              <a:buNone/>
              <a:defRPr sz="9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72" name="Google Shape;572;p42"/>
          <p:cNvSpPr>
            <a:spLocks noGrp="1"/>
          </p:cNvSpPr>
          <p:nvPr>
            <p:ph type="pic" idx="6"/>
          </p:nvPr>
        </p:nvSpPr>
        <p:spPr>
          <a:xfrm>
            <a:off x="6766935" y="4975225"/>
            <a:ext cx="557212" cy="557213"/>
          </a:xfrm>
          <a:prstGeom prst="ellipse">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800"/>
              <a:buFont typeface="Arial"/>
              <a:buNone/>
              <a:defRPr sz="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73" name="Google Shape;573;p42"/>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574" name="Google Shape;574;p42"/>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rogram Details - EA">
  <p:cSld name="Program Details - EA">
    <p:spTree>
      <p:nvGrpSpPr>
        <p:cNvPr id="1" name="Shape 575"/>
        <p:cNvGrpSpPr/>
        <p:nvPr/>
      </p:nvGrpSpPr>
      <p:grpSpPr>
        <a:xfrm>
          <a:off x="0" y="0"/>
          <a:ext cx="0" cy="0"/>
          <a:chOff x="0" y="0"/>
          <a:chExt cx="0" cy="0"/>
        </a:xfrm>
      </p:grpSpPr>
      <p:sp>
        <p:nvSpPr>
          <p:cNvPr id="576" name="Google Shape;576;p43"/>
          <p:cNvSpPr>
            <a:spLocks noGrp="1"/>
          </p:cNvSpPr>
          <p:nvPr>
            <p:ph type="pic" idx="2"/>
          </p:nvPr>
        </p:nvSpPr>
        <p:spPr>
          <a:xfrm>
            <a:off x="-2993897" y="-754792"/>
            <a:ext cx="8367585" cy="8367584"/>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577" name="Google Shape;577;p43"/>
          <p:cNvSpPr txBox="1">
            <a:spLocks noGrp="1"/>
          </p:cNvSpPr>
          <p:nvPr>
            <p:ph type="body" idx="1"/>
          </p:nvPr>
        </p:nvSpPr>
        <p:spPr>
          <a:xfrm>
            <a:off x="6102099" y="1851097"/>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78" name="Google Shape;578;p43"/>
          <p:cNvSpPr txBox="1">
            <a:spLocks noGrp="1"/>
          </p:cNvSpPr>
          <p:nvPr>
            <p:ph type="body" idx="3"/>
          </p:nvPr>
        </p:nvSpPr>
        <p:spPr>
          <a:xfrm>
            <a:off x="769776" y="4114800"/>
            <a:ext cx="2971810" cy="14859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79" name="Google Shape;579;p43"/>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580" name="Google Shape;580;p43"/>
          <p:cNvSpPr txBox="1">
            <a:spLocks noGrp="1"/>
          </p:cNvSpPr>
          <p:nvPr>
            <p:ph type="body" idx="4"/>
          </p:nvPr>
        </p:nvSpPr>
        <p:spPr>
          <a:xfrm>
            <a:off x="6102099" y="1581172"/>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1" name="Google Shape;581;p43"/>
          <p:cNvSpPr txBox="1">
            <a:spLocks noGrp="1"/>
          </p:cNvSpPr>
          <p:nvPr>
            <p:ph type="body" idx="5"/>
          </p:nvPr>
        </p:nvSpPr>
        <p:spPr>
          <a:xfrm>
            <a:off x="769775" y="3429000"/>
            <a:ext cx="2971811" cy="685800"/>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2" name="Google Shape;582;p43"/>
          <p:cNvSpPr txBox="1">
            <a:spLocks noGrp="1"/>
          </p:cNvSpPr>
          <p:nvPr>
            <p:ph type="title"/>
          </p:nvPr>
        </p:nvSpPr>
        <p:spPr>
          <a:xfrm>
            <a:off x="769776" y="1257300"/>
            <a:ext cx="3653088" cy="2171701"/>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4400"/>
              <a:buFont typeface="Montserrat"/>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3" name="Google Shape;583;p43"/>
          <p:cNvSpPr/>
          <p:nvPr/>
        </p:nvSpPr>
        <p:spPr>
          <a:xfrm>
            <a:off x="5629275" y="1535978"/>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584" name="Google Shape;584;p43"/>
          <p:cNvSpPr txBox="1">
            <a:spLocks noGrp="1"/>
          </p:cNvSpPr>
          <p:nvPr>
            <p:ph type="body" idx="6"/>
          </p:nvPr>
        </p:nvSpPr>
        <p:spPr>
          <a:xfrm>
            <a:off x="9425892" y="1851097"/>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5" name="Google Shape;585;p43"/>
          <p:cNvSpPr txBox="1">
            <a:spLocks noGrp="1"/>
          </p:cNvSpPr>
          <p:nvPr>
            <p:ph type="body" idx="7"/>
          </p:nvPr>
        </p:nvSpPr>
        <p:spPr>
          <a:xfrm>
            <a:off x="9425892" y="1581172"/>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6" name="Google Shape;586;p43"/>
          <p:cNvSpPr/>
          <p:nvPr/>
        </p:nvSpPr>
        <p:spPr>
          <a:xfrm>
            <a:off x="8953068" y="1535978"/>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587" name="Google Shape;587;p43"/>
          <p:cNvSpPr txBox="1">
            <a:spLocks noGrp="1"/>
          </p:cNvSpPr>
          <p:nvPr>
            <p:ph type="body" idx="8"/>
          </p:nvPr>
        </p:nvSpPr>
        <p:spPr>
          <a:xfrm>
            <a:off x="6102099" y="3079534"/>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8" name="Google Shape;588;p43"/>
          <p:cNvSpPr txBox="1">
            <a:spLocks noGrp="1"/>
          </p:cNvSpPr>
          <p:nvPr>
            <p:ph type="body" idx="9"/>
          </p:nvPr>
        </p:nvSpPr>
        <p:spPr>
          <a:xfrm>
            <a:off x="6102099" y="2809609"/>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9" name="Google Shape;589;p43"/>
          <p:cNvSpPr/>
          <p:nvPr/>
        </p:nvSpPr>
        <p:spPr>
          <a:xfrm>
            <a:off x="5629275" y="2764415"/>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590" name="Google Shape;590;p43"/>
          <p:cNvSpPr txBox="1">
            <a:spLocks noGrp="1"/>
          </p:cNvSpPr>
          <p:nvPr>
            <p:ph type="body" idx="13"/>
          </p:nvPr>
        </p:nvSpPr>
        <p:spPr>
          <a:xfrm>
            <a:off x="9425892" y="3079534"/>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91" name="Google Shape;591;p43"/>
          <p:cNvSpPr txBox="1">
            <a:spLocks noGrp="1"/>
          </p:cNvSpPr>
          <p:nvPr>
            <p:ph type="body" idx="14"/>
          </p:nvPr>
        </p:nvSpPr>
        <p:spPr>
          <a:xfrm>
            <a:off x="9425892" y="2809609"/>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92" name="Google Shape;592;p43"/>
          <p:cNvSpPr/>
          <p:nvPr/>
        </p:nvSpPr>
        <p:spPr>
          <a:xfrm>
            <a:off x="8953068" y="2764415"/>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593" name="Google Shape;593;p43"/>
          <p:cNvSpPr txBox="1">
            <a:spLocks noGrp="1"/>
          </p:cNvSpPr>
          <p:nvPr>
            <p:ph type="body" idx="15"/>
          </p:nvPr>
        </p:nvSpPr>
        <p:spPr>
          <a:xfrm>
            <a:off x="6102099" y="4309559"/>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94" name="Google Shape;594;p43"/>
          <p:cNvSpPr txBox="1">
            <a:spLocks noGrp="1"/>
          </p:cNvSpPr>
          <p:nvPr>
            <p:ph type="body" idx="16"/>
          </p:nvPr>
        </p:nvSpPr>
        <p:spPr>
          <a:xfrm>
            <a:off x="6102099" y="4039634"/>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95" name="Google Shape;595;p43"/>
          <p:cNvSpPr/>
          <p:nvPr/>
        </p:nvSpPr>
        <p:spPr>
          <a:xfrm>
            <a:off x="5629275" y="3994440"/>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596" name="Google Shape;596;p43"/>
          <p:cNvSpPr txBox="1">
            <a:spLocks noGrp="1"/>
          </p:cNvSpPr>
          <p:nvPr>
            <p:ph type="body" idx="17"/>
          </p:nvPr>
        </p:nvSpPr>
        <p:spPr>
          <a:xfrm>
            <a:off x="9425892" y="4309559"/>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97" name="Google Shape;597;p43"/>
          <p:cNvSpPr txBox="1">
            <a:spLocks noGrp="1"/>
          </p:cNvSpPr>
          <p:nvPr>
            <p:ph type="body" idx="18"/>
          </p:nvPr>
        </p:nvSpPr>
        <p:spPr>
          <a:xfrm>
            <a:off x="9425892" y="4039634"/>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98" name="Google Shape;598;p43"/>
          <p:cNvSpPr/>
          <p:nvPr/>
        </p:nvSpPr>
        <p:spPr>
          <a:xfrm>
            <a:off x="8953068" y="3994440"/>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599" name="Google Shape;599;p43"/>
          <p:cNvSpPr txBox="1">
            <a:spLocks noGrp="1"/>
          </p:cNvSpPr>
          <p:nvPr>
            <p:ph type="body" idx="19"/>
          </p:nvPr>
        </p:nvSpPr>
        <p:spPr>
          <a:xfrm>
            <a:off x="6102099" y="5541172"/>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00" name="Google Shape;600;p43"/>
          <p:cNvSpPr txBox="1">
            <a:spLocks noGrp="1"/>
          </p:cNvSpPr>
          <p:nvPr>
            <p:ph type="body" idx="20"/>
          </p:nvPr>
        </p:nvSpPr>
        <p:spPr>
          <a:xfrm>
            <a:off x="6102099" y="5271247"/>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01" name="Google Shape;601;p43"/>
          <p:cNvSpPr/>
          <p:nvPr/>
        </p:nvSpPr>
        <p:spPr>
          <a:xfrm>
            <a:off x="5629275" y="5226053"/>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02" name="Google Shape;602;p43"/>
          <p:cNvSpPr txBox="1">
            <a:spLocks noGrp="1"/>
          </p:cNvSpPr>
          <p:nvPr>
            <p:ph type="body" idx="21"/>
          </p:nvPr>
        </p:nvSpPr>
        <p:spPr>
          <a:xfrm>
            <a:off x="9425892" y="5541172"/>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03" name="Google Shape;603;p43"/>
          <p:cNvSpPr txBox="1">
            <a:spLocks noGrp="1"/>
          </p:cNvSpPr>
          <p:nvPr>
            <p:ph type="body" idx="22"/>
          </p:nvPr>
        </p:nvSpPr>
        <p:spPr>
          <a:xfrm>
            <a:off x="9425892" y="5271247"/>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04" name="Google Shape;604;p43"/>
          <p:cNvSpPr/>
          <p:nvPr/>
        </p:nvSpPr>
        <p:spPr>
          <a:xfrm>
            <a:off x="8953068" y="5226053"/>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05" name="Google Shape;605;p43"/>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606" name="Google Shape;606;p43"/>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r Chart - EA">
  <p:cSld name="Bar Chart - EA">
    <p:spTree>
      <p:nvGrpSpPr>
        <p:cNvPr id="1" name="Shape 607"/>
        <p:cNvGrpSpPr/>
        <p:nvPr/>
      </p:nvGrpSpPr>
      <p:grpSpPr>
        <a:xfrm>
          <a:off x="0" y="0"/>
          <a:ext cx="0" cy="0"/>
          <a:chOff x="0" y="0"/>
          <a:chExt cx="0" cy="0"/>
        </a:xfrm>
      </p:grpSpPr>
      <p:pic>
        <p:nvPicPr>
          <p:cNvPr id="608" name="Google Shape;608;p44"/>
          <p:cNvPicPr preferRelativeResize="0"/>
          <p:nvPr/>
        </p:nvPicPr>
        <p:blipFill rotWithShape="1">
          <a:blip r:embed="rId2">
            <a:alphaModFix/>
          </a:blip>
          <a:srcRect/>
          <a:stretch/>
        </p:blipFill>
        <p:spPr>
          <a:xfrm>
            <a:off x="762000" y="1257301"/>
            <a:ext cx="6054585" cy="4722260"/>
          </a:xfrm>
          <a:prstGeom prst="rect">
            <a:avLst/>
          </a:prstGeom>
          <a:noFill/>
          <a:ln>
            <a:noFill/>
          </a:ln>
        </p:spPr>
      </p:pic>
      <p:sp>
        <p:nvSpPr>
          <p:cNvPr id="609" name="Google Shape;609;p44"/>
          <p:cNvSpPr txBox="1">
            <a:spLocks noGrp="1"/>
          </p:cNvSpPr>
          <p:nvPr>
            <p:ph type="body" idx="1"/>
          </p:nvPr>
        </p:nvSpPr>
        <p:spPr>
          <a:xfrm>
            <a:off x="7170701" y="1276348"/>
            <a:ext cx="4259299" cy="4308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800"/>
              <a:buNone/>
              <a:defRPr sz="2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0" name="Google Shape;610;p44"/>
          <p:cNvSpPr txBox="1">
            <a:spLocks noGrp="1"/>
          </p:cNvSpPr>
          <p:nvPr>
            <p:ph type="body" idx="2"/>
          </p:nvPr>
        </p:nvSpPr>
        <p:spPr>
          <a:xfrm>
            <a:off x="7171362" y="2611831"/>
            <a:ext cx="4258638"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1" name="Google Shape;611;p44"/>
          <p:cNvSpPr txBox="1">
            <a:spLocks noGrp="1"/>
          </p:cNvSpPr>
          <p:nvPr>
            <p:ph type="body" idx="3"/>
          </p:nvPr>
        </p:nvSpPr>
        <p:spPr>
          <a:xfrm>
            <a:off x="7171362" y="2874322"/>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2" name="Google Shape;612;p44"/>
          <p:cNvSpPr txBox="1">
            <a:spLocks noGrp="1"/>
          </p:cNvSpPr>
          <p:nvPr>
            <p:ph type="body" idx="4"/>
          </p:nvPr>
        </p:nvSpPr>
        <p:spPr>
          <a:xfrm>
            <a:off x="7170701" y="4026516"/>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3" name="Google Shape;613;p44"/>
          <p:cNvSpPr txBox="1">
            <a:spLocks noGrp="1"/>
          </p:cNvSpPr>
          <p:nvPr>
            <p:ph type="body" idx="5"/>
          </p:nvPr>
        </p:nvSpPr>
        <p:spPr>
          <a:xfrm>
            <a:off x="7171362" y="4298523"/>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4" name="Google Shape;614;p44"/>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15" name="Google Shape;615;p44"/>
          <p:cNvSpPr txBox="1">
            <a:spLocks noGrp="1"/>
          </p:cNvSpPr>
          <p:nvPr>
            <p:ph type="body" idx="6"/>
          </p:nvPr>
        </p:nvSpPr>
        <p:spPr>
          <a:xfrm>
            <a:off x="7170701" y="5372273"/>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6" name="Google Shape;616;p44"/>
          <p:cNvSpPr txBox="1">
            <a:spLocks noGrp="1"/>
          </p:cNvSpPr>
          <p:nvPr>
            <p:ph type="body" idx="7"/>
          </p:nvPr>
        </p:nvSpPr>
        <p:spPr>
          <a:xfrm>
            <a:off x="7171362" y="5644280"/>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17" name="Google Shape;617;p44"/>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618" name="Google Shape;618;p44"/>
          <p:cNvPicPr preferRelativeResize="0"/>
          <p:nvPr/>
        </p:nvPicPr>
        <p:blipFill rotWithShape="1">
          <a:blip r:embed="rId3">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 Donut Charts - EA">
  <p:cSld name="4 Donut Charts - EA">
    <p:spTree>
      <p:nvGrpSpPr>
        <p:cNvPr id="1" name="Shape 619"/>
        <p:cNvGrpSpPr/>
        <p:nvPr/>
      </p:nvGrpSpPr>
      <p:grpSpPr>
        <a:xfrm>
          <a:off x="0" y="0"/>
          <a:ext cx="0" cy="0"/>
          <a:chOff x="0" y="0"/>
          <a:chExt cx="0" cy="0"/>
        </a:xfrm>
      </p:grpSpPr>
      <p:sp>
        <p:nvSpPr>
          <p:cNvPr id="620" name="Google Shape;620;p45"/>
          <p:cNvSpPr txBox="1">
            <a:spLocks noGrp="1"/>
          </p:cNvSpPr>
          <p:nvPr>
            <p:ph type="body" idx="1"/>
          </p:nvPr>
        </p:nvSpPr>
        <p:spPr>
          <a:xfrm>
            <a:off x="5067299" y="1371600"/>
            <a:ext cx="5943603"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21" name="Google Shape;621;p45"/>
          <p:cNvSpPr txBox="1">
            <a:spLocks noGrp="1"/>
          </p:cNvSpPr>
          <p:nvPr>
            <p:ph type="body" idx="2"/>
          </p:nvPr>
        </p:nvSpPr>
        <p:spPr>
          <a:xfrm>
            <a:off x="646366" y="5122878"/>
            <a:ext cx="2089151"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22" name="Google Shape;622;p45"/>
          <p:cNvSpPr txBox="1">
            <a:spLocks noGrp="1"/>
          </p:cNvSpPr>
          <p:nvPr>
            <p:ph type="body" idx="3"/>
          </p:nvPr>
        </p:nvSpPr>
        <p:spPr>
          <a:xfrm>
            <a:off x="3519887" y="5122878"/>
            <a:ext cx="2142332"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23" name="Google Shape;623;p45"/>
          <p:cNvSpPr txBox="1">
            <a:spLocks noGrp="1"/>
          </p:cNvSpPr>
          <p:nvPr>
            <p:ph type="body" idx="4"/>
          </p:nvPr>
        </p:nvSpPr>
        <p:spPr>
          <a:xfrm>
            <a:off x="6574653" y="5122878"/>
            <a:ext cx="2095500"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24" name="Google Shape;624;p45"/>
          <p:cNvSpPr txBox="1">
            <a:spLocks noGrp="1"/>
          </p:cNvSpPr>
          <p:nvPr>
            <p:ph type="body" idx="5"/>
          </p:nvPr>
        </p:nvSpPr>
        <p:spPr>
          <a:xfrm>
            <a:off x="9422679" y="5122878"/>
            <a:ext cx="2095502"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25" name="Google Shape;625;p45"/>
          <p:cNvSpPr txBox="1">
            <a:spLocks noGrp="1"/>
          </p:cNvSpPr>
          <p:nvPr>
            <p:ph type="title"/>
          </p:nvPr>
        </p:nvSpPr>
        <p:spPr>
          <a:xfrm>
            <a:off x="762000" y="914400"/>
            <a:ext cx="4051300" cy="1379596"/>
          </a:xfrm>
          <a:prstGeom prst="rect">
            <a:avLst/>
          </a:prstGeom>
          <a:noFill/>
          <a:ln>
            <a:noFill/>
          </a:ln>
        </p:spPr>
        <p:txBody>
          <a:bodyPr spcFirstLastPara="1" wrap="square" lIns="0" tIns="128000" rIns="0" bIns="0"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6" name="Google Shape;626;p45"/>
          <p:cNvPicPr preferRelativeResize="0"/>
          <p:nvPr/>
        </p:nvPicPr>
        <p:blipFill rotWithShape="1">
          <a:blip r:embed="rId2">
            <a:alphaModFix/>
          </a:blip>
          <a:srcRect/>
          <a:stretch/>
        </p:blipFill>
        <p:spPr>
          <a:xfrm>
            <a:off x="283000" y="3173475"/>
            <a:ext cx="2638441" cy="2081164"/>
          </a:xfrm>
          <a:prstGeom prst="rect">
            <a:avLst/>
          </a:prstGeom>
          <a:noFill/>
          <a:ln>
            <a:noFill/>
          </a:ln>
        </p:spPr>
      </p:pic>
      <p:pic>
        <p:nvPicPr>
          <p:cNvPr id="627" name="Google Shape;627;p45"/>
          <p:cNvPicPr preferRelativeResize="0"/>
          <p:nvPr/>
        </p:nvPicPr>
        <p:blipFill rotWithShape="1">
          <a:blip r:embed="rId3">
            <a:alphaModFix/>
          </a:blip>
          <a:srcRect/>
          <a:stretch/>
        </p:blipFill>
        <p:spPr>
          <a:xfrm>
            <a:off x="353183" y="2800352"/>
            <a:ext cx="2722636" cy="2152650"/>
          </a:xfrm>
          <a:prstGeom prst="rect">
            <a:avLst/>
          </a:prstGeom>
          <a:noFill/>
          <a:ln>
            <a:noFill/>
          </a:ln>
        </p:spPr>
      </p:pic>
      <p:sp>
        <p:nvSpPr>
          <p:cNvPr id="628" name="Google Shape;628;p45"/>
          <p:cNvSpPr txBox="1">
            <a:spLocks noGrp="1"/>
          </p:cNvSpPr>
          <p:nvPr>
            <p:ph type="body" idx="6"/>
          </p:nvPr>
        </p:nvSpPr>
        <p:spPr>
          <a:xfrm>
            <a:off x="1283410"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629" name="Google Shape;629;p45"/>
          <p:cNvPicPr preferRelativeResize="0"/>
          <p:nvPr/>
        </p:nvPicPr>
        <p:blipFill rotWithShape="1">
          <a:blip r:embed="rId4">
            <a:alphaModFix/>
          </a:blip>
          <a:srcRect/>
          <a:stretch/>
        </p:blipFill>
        <p:spPr>
          <a:xfrm>
            <a:off x="3229735" y="2800352"/>
            <a:ext cx="2722636" cy="2152650"/>
          </a:xfrm>
          <a:prstGeom prst="rect">
            <a:avLst/>
          </a:prstGeom>
          <a:noFill/>
          <a:ln>
            <a:noFill/>
          </a:ln>
        </p:spPr>
      </p:pic>
      <p:sp>
        <p:nvSpPr>
          <p:cNvPr id="630" name="Google Shape;630;p45"/>
          <p:cNvSpPr txBox="1">
            <a:spLocks noGrp="1"/>
          </p:cNvSpPr>
          <p:nvPr>
            <p:ph type="body" idx="7"/>
          </p:nvPr>
        </p:nvSpPr>
        <p:spPr>
          <a:xfrm>
            <a:off x="4159969"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631" name="Google Shape;631;p45"/>
          <p:cNvPicPr preferRelativeResize="0"/>
          <p:nvPr/>
        </p:nvPicPr>
        <p:blipFill rotWithShape="1">
          <a:blip r:embed="rId5">
            <a:alphaModFix/>
          </a:blip>
          <a:srcRect/>
          <a:stretch/>
        </p:blipFill>
        <p:spPr>
          <a:xfrm>
            <a:off x="6277730" y="2800352"/>
            <a:ext cx="2722636" cy="2152650"/>
          </a:xfrm>
          <a:prstGeom prst="rect">
            <a:avLst/>
          </a:prstGeom>
          <a:noFill/>
          <a:ln>
            <a:noFill/>
          </a:ln>
        </p:spPr>
      </p:pic>
      <p:sp>
        <p:nvSpPr>
          <p:cNvPr id="632" name="Google Shape;632;p45"/>
          <p:cNvSpPr txBox="1">
            <a:spLocks noGrp="1"/>
          </p:cNvSpPr>
          <p:nvPr>
            <p:ph type="body" idx="8"/>
          </p:nvPr>
        </p:nvSpPr>
        <p:spPr>
          <a:xfrm>
            <a:off x="7207958"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633" name="Google Shape;633;p45"/>
          <p:cNvPicPr preferRelativeResize="0"/>
          <p:nvPr/>
        </p:nvPicPr>
        <p:blipFill rotWithShape="1">
          <a:blip r:embed="rId6">
            <a:alphaModFix/>
          </a:blip>
          <a:srcRect/>
          <a:stretch/>
        </p:blipFill>
        <p:spPr>
          <a:xfrm>
            <a:off x="9116182" y="2800352"/>
            <a:ext cx="2722636" cy="2152650"/>
          </a:xfrm>
          <a:prstGeom prst="rect">
            <a:avLst/>
          </a:prstGeom>
          <a:noFill/>
          <a:ln>
            <a:noFill/>
          </a:ln>
        </p:spPr>
      </p:pic>
      <p:sp>
        <p:nvSpPr>
          <p:cNvPr id="634" name="Google Shape;634;p45"/>
          <p:cNvSpPr txBox="1">
            <a:spLocks noGrp="1"/>
          </p:cNvSpPr>
          <p:nvPr>
            <p:ph type="body" idx="9"/>
          </p:nvPr>
        </p:nvSpPr>
        <p:spPr>
          <a:xfrm>
            <a:off x="10046410"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35" name="Google Shape;635;p45"/>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36" name="Google Shape;636;p45"/>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637" name="Google Shape;637;p45"/>
          <p:cNvSpPr txBox="1">
            <a:spLocks noGrp="1"/>
          </p:cNvSpPr>
          <p:nvPr>
            <p:ph type="body" idx="13"/>
          </p:nvPr>
        </p:nvSpPr>
        <p:spPr>
          <a:xfrm>
            <a:off x="640014"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38" name="Google Shape;638;p45"/>
          <p:cNvSpPr txBox="1">
            <a:spLocks noGrp="1"/>
          </p:cNvSpPr>
          <p:nvPr>
            <p:ph type="body" idx="14"/>
          </p:nvPr>
        </p:nvSpPr>
        <p:spPr>
          <a:xfrm>
            <a:off x="3543301"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39" name="Google Shape;639;p45"/>
          <p:cNvSpPr txBox="1">
            <a:spLocks noGrp="1"/>
          </p:cNvSpPr>
          <p:nvPr>
            <p:ph type="body" idx="15"/>
          </p:nvPr>
        </p:nvSpPr>
        <p:spPr>
          <a:xfrm>
            <a:off x="6591290"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40" name="Google Shape;640;p45"/>
          <p:cNvSpPr txBox="1">
            <a:spLocks noGrp="1"/>
          </p:cNvSpPr>
          <p:nvPr>
            <p:ph type="body" idx="16"/>
          </p:nvPr>
        </p:nvSpPr>
        <p:spPr>
          <a:xfrm>
            <a:off x="9429742"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41" name="Google Shape;641;p45"/>
          <p:cNvSpPr txBox="1">
            <a:spLocks noGrp="1"/>
          </p:cNvSpPr>
          <p:nvPr>
            <p:ph type="body" idx="17"/>
          </p:nvPr>
        </p:nvSpPr>
        <p:spPr>
          <a:xfrm>
            <a:off x="769775" y="486562"/>
            <a:ext cx="4043525" cy="427838"/>
          </a:xfrm>
          <a:prstGeom prst="rect">
            <a:avLst/>
          </a:prstGeom>
          <a:noFill/>
          <a:ln>
            <a:noFill/>
          </a:ln>
        </p:spPr>
        <p:txBody>
          <a:bodyPr spcFirstLastPara="1" wrap="square" lIns="0" tIns="0" rIns="0" bIns="0" anchor="t"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642" name="Google Shape;642;p45"/>
          <p:cNvPicPr preferRelativeResize="0"/>
          <p:nvPr/>
        </p:nvPicPr>
        <p:blipFill rotWithShape="1">
          <a:blip r:embed="rId7">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ingle Donut Chart - EA">
  <p:cSld name="Single Donut Chart - EA">
    <p:spTree>
      <p:nvGrpSpPr>
        <p:cNvPr id="1" name="Shape 643"/>
        <p:cNvGrpSpPr/>
        <p:nvPr/>
      </p:nvGrpSpPr>
      <p:grpSpPr>
        <a:xfrm>
          <a:off x="0" y="0"/>
          <a:ext cx="0" cy="0"/>
          <a:chOff x="0" y="0"/>
          <a:chExt cx="0" cy="0"/>
        </a:xfrm>
      </p:grpSpPr>
      <p:pic>
        <p:nvPicPr>
          <p:cNvPr id="644" name="Google Shape;644;p46"/>
          <p:cNvPicPr preferRelativeResize="0"/>
          <p:nvPr/>
        </p:nvPicPr>
        <p:blipFill rotWithShape="1">
          <a:blip r:embed="rId2">
            <a:alphaModFix/>
          </a:blip>
          <a:srcRect/>
          <a:stretch/>
        </p:blipFill>
        <p:spPr>
          <a:xfrm>
            <a:off x="5375832" y="901720"/>
            <a:ext cx="6481564" cy="5415090"/>
          </a:xfrm>
          <a:prstGeom prst="rect">
            <a:avLst/>
          </a:prstGeom>
          <a:noFill/>
          <a:ln>
            <a:noFill/>
          </a:ln>
        </p:spPr>
      </p:pic>
      <p:sp>
        <p:nvSpPr>
          <p:cNvPr id="645" name="Google Shape;645;p46"/>
          <p:cNvSpPr txBox="1">
            <a:spLocks noGrp="1"/>
          </p:cNvSpPr>
          <p:nvPr>
            <p:ph type="body" idx="1"/>
          </p:nvPr>
        </p:nvSpPr>
        <p:spPr>
          <a:xfrm>
            <a:off x="762716" y="3886200"/>
            <a:ext cx="4609384" cy="22860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46" name="Google Shape;646;p46"/>
          <p:cNvSpPr txBox="1">
            <a:spLocks noGrp="1"/>
          </p:cNvSpPr>
          <p:nvPr>
            <p:ph type="body" idx="2"/>
          </p:nvPr>
        </p:nvSpPr>
        <p:spPr>
          <a:xfrm>
            <a:off x="762000" y="1371600"/>
            <a:ext cx="4610100" cy="20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47" name="Google Shape;647;p46"/>
          <p:cNvSpPr txBox="1">
            <a:spLocks noGrp="1"/>
          </p:cNvSpPr>
          <p:nvPr>
            <p:ph type="body" idx="3"/>
          </p:nvPr>
        </p:nvSpPr>
        <p:spPr>
          <a:xfrm>
            <a:off x="762000" y="3432084"/>
            <a:ext cx="4610100" cy="457199"/>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48" name="Google Shape;648;p46"/>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49" name="Google Shape;649;p46"/>
          <p:cNvSpPr txBox="1">
            <a:spLocks noGrp="1"/>
          </p:cNvSpPr>
          <p:nvPr>
            <p:ph type="body" idx="4"/>
          </p:nvPr>
        </p:nvSpPr>
        <p:spPr>
          <a:xfrm>
            <a:off x="762000" y="486562"/>
            <a:ext cx="4610100" cy="427838"/>
          </a:xfrm>
          <a:prstGeom prst="rect">
            <a:avLst/>
          </a:prstGeom>
          <a:noFill/>
          <a:ln>
            <a:noFill/>
          </a:ln>
        </p:spPr>
        <p:txBody>
          <a:bodyPr spcFirstLastPara="1" wrap="square" lIns="0" tIns="0" rIns="0" bIns="0" anchor="t"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50" name="Google Shape;650;p46"/>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651" name="Google Shape;651;p46"/>
          <p:cNvPicPr preferRelativeResize="0"/>
          <p:nvPr/>
        </p:nvPicPr>
        <p:blipFill rotWithShape="1">
          <a:blip r:embed="rId3">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ctor Worldmap - EA">
  <p:cSld name="Vector Worldmap - EA">
    <p:spTree>
      <p:nvGrpSpPr>
        <p:cNvPr id="1" name="Shape 652"/>
        <p:cNvGrpSpPr/>
        <p:nvPr/>
      </p:nvGrpSpPr>
      <p:grpSpPr>
        <a:xfrm>
          <a:off x="0" y="0"/>
          <a:ext cx="0" cy="0"/>
          <a:chOff x="0" y="0"/>
          <a:chExt cx="0" cy="0"/>
        </a:xfrm>
      </p:grpSpPr>
      <p:sp>
        <p:nvSpPr>
          <p:cNvPr id="653" name="Google Shape;653;p47"/>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54" name="Google Shape;654;p47"/>
          <p:cNvSpPr txBox="1">
            <a:spLocks noGrp="1"/>
          </p:cNvSpPr>
          <p:nvPr>
            <p:ph type="body" idx="1"/>
          </p:nvPr>
        </p:nvSpPr>
        <p:spPr>
          <a:xfrm>
            <a:off x="7170701" y="1276348"/>
            <a:ext cx="4259299" cy="4308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800"/>
              <a:buNone/>
              <a:defRPr sz="2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55" name="Google Shape;655;p47"/>
          <p:cNvSpPr txBox="1">
            <a:spLocks noGrp="1"/>
          </p:cNvSpPr>
          <p:nvPr>
            <p:ph type="body" idx="2"/>
          </p:nvPr>
        </p:nvSpPr>
        <p:spPr>
          <a:xfrm>
            <a:off x="7171362" y="2680759"/>
            <a:ext cx="4258638"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56" name="Google Shape;656;p47"/>
          <p:cNvSpPr txBox="1">
            <a:spLocks noGrp="1"/>
          </p:cNvSpPr>
          <p:nvPr>
            <p:ph type="body" idx="3"/>
          </p:nvPr>
        </p:nvSpPr>
        <p:spPr>
          <a:xfrm>
            <a:off x="7171362" y="2874322"/>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57" name="Google Shape;657;p47"/>
          <p:cNvSpPr txBox="1">
            <a:spLocks noGrp="1"/>
          </p:cNvSpPr>
          <p:nvPr>
            <p:ph type="body" idx="4"/>
          </p:nvPr>
        </p:nvSpPr>
        <p:spPr>
          <a:xfrm>
            <a:off x="7170701" y="4110226"/>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58" name="Google Shape;658;p47"/>
          <p:cNvSpPr txBox="1">
            <a:spLocks noGrp="1"/>
          </p:cNvSpPr>
          <p:nvPr>
            <p:ph type="body" idx="5"/>
          </p:nvPr>
        </p:nvSpPr>
        <p:spPr>
          <a:xfrm>
            <a:off x="7171362" y="4298523"/>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59" name="Google Shape;659;p47"/>
          <p:cNvSpPr txBox="1">
            <a:spLocks noGrp="1"/>
          </p:cNvSpPr>
          <p:nvPr>
            <p:ph type="body" idx="6"/>
          </p:nvPr>
        </p:nvSpPr>
        <p:spPr>
          <a:xfrm>
            <a:off x="7170701" y="5453751"/>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60" name="Google Shape;660;p47"/>
          <p:cNvSpPr txBox="1">
            <a:spLocks noGrp="1"/>
          </p:cNvSpPr>
          <p:nvPr>
            <p:ph type="body" idx="7"/>
          </p:nvPr>
        </p:nvSpPr>
        <p:spPr>
          <a:xfrm>
            <a:off x="7171362" y="5644280"/>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61" name="Google Shape;661;p47"/>
          <p:cNvSpPr/>
          <p:nvPr/>
        </p:nvSpPr>
        <p:spPr>
          <a:xfrm>
            <a:off x="0" y="6177491"/>
            <a:ext cx="1714501" cy="415636"/>
          </a:xfrm>
          <a:prstGeom prst="rect">
            <a:avLst/>
          </a:prstGeom>
          <a:solidFill>
            <a:srgbClr val="3CA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662" name="Google Shape;662;p47"/>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 Paragraph Columns - EA">
  <p:cSld name="4 Paragraph Columns - EA">
    <p:spTree>
      <p:nvGrpSpPr>
        <p:cNvPr id="1" name="Shape 663"/>
        <p:cNvGrpSpPr/>
        <p:nvPr/>
      </p:nvGrpSpPr>
      <p:grpSpPr>
        <a:xfrm>
          <a:off x="0" y="0"/>
          <a:ext cx="0" cy="0"/>
          <a:chOff x="0" y="0"/>
          <a:chExt cx="0" cy="0"/>
        </a:xfrm>
      </p:grpSpPr>
      <p:sp>
        <p:nvSpPr>
          <p:cNvPr id="664" name="Google Shape;664;p48"/>
          <p:cNvSpPr>
            <a:spLocks noGrp="1"/>
          </p:cNvSpPr>
          <p:nvPr>
            <p:ph type="pic" idx="2"/>
          </p:nvPr>
        </p:nvSpPr>
        <p:spPr>
          <a:xfrm>
            <a:off x="4972050" y="4514850"/>
            <a:ext cx="2247900" cy="3076575"/>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665" name="Google Shape;665;p4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66" name="Google Shape;666;p48"/>
          <p:cNvSpPr txBox="1">
            <a:spLocks noGrp="1"/>
          </p:cNvSpPr>
          <p:nvPr>
            <p:ph type="title"/>
          </p:nvPr>
        </p:nvSpPr>
        <p:spPr>
          <a:xfrm>
            <a:off x="762001" y="1257300"/>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7" name="Google Shape;667;p48"/>
          <p:cNvSpPr txBox="1">
            <a:spLocks noGrp="1"/>
          </p:cNvSpPr>
          <p:nvPr>
            <p:ph type="body" idx="1"/>
          </p:nvPr>
        </p:nvSpPr>
        <p:spPr>
          <a:xfrm>
            <a:off x="762001"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68" name="Google Shape;668;p48"/>
          <p:cNvSpPr/>
          <p:nvPr/>
        </p:nvSpPr>
        <p:spPr>
          <a:xfrm>
            <a:off x="0" y="6177491"/>
            <a:ext cx="1714501" cy="415636"/>
          </a:xfrm>
          <a:prstGeom prst="rect">
            <a:avLst/>
          </a:prstGeom>
          <a:solidFill>
            <a:srgbClr val="3CAD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669" name="Google Shape;669;p48"/>
          <p:cNvSpPr txBox="1">
            <a:spLocks noGrp="1"/>
          </p:cNvSpPr>
          <p:nvPr>
            <p:ph type="body" idx="3"/>
          </p:nvPr>
        </p:nvSpPr>
        <p:spPr>
          <a:xfrm>
            <a:off x="3457576"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0" name="Google Shape;670;p48"/>
          <p:cNvSpPr txBox="1">
            <a:spLocks noGrp="1"/>
          </p:cNvSpPr>
          <p:nvPr>
            <p:ph type="body" idx="4"/>
          </p:nvPr>
        </p:nvSpPr>
        <p:spPr>
          <a:xfrm>
            <a:off x="6153151"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1" name="Google Shape;671;p48"/>
          <p:cNvSpPr txBox="1">
            <a:spLocks noGrp="1"/>
          </p:cNvSpPr>
          <p:nvPr>
            <p:ph type="body" idx="5"/>
          </p:nvPr>
        </p:nvSpPr>
        <p:spPr>
          <a:xfrm>
            <a:off x="8848726"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2" name="Google Shape;672;p48"/>
          <p:cNvSpPr txBox="1">
            <a:spLocks noGrp="1"/>
          </p:cNvSpPr>
          <p:nvPr>
            <p:ph type="body" idx="6"/>
          </p:nvPr>
        </p:nvSpPr>
        <p:spPr>
          <a:xfrm>
            <a:off x="762001"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3" name="Google Shape;673;p48"/>
          <p:cNvSpPr txBox="1">
            <a:spLocks noGrp="1"/>
          </p:cNvSpPr>
          <p:nvPr>
            <p:ph type="body" idx="7"/>
          </p:nvPr>
        </p:nvSpPr>
        <p:spPr>
          <a:xfrm>
            <a:off x="3457576"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4" name="Google Shape;674;p48"/>
          <p:cNvSpPr txBox="1">
            <a:spLocks noGrp="1"/>
          </p:cNvSpPr>
          <p:nvPr>
            <p:ph type="body" idx="8"/>
          </p:nvPr>
        </p:nvSpPr>
        <p:spPr>
          <a:xfrm>
            <a:off x="6153151"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5" name="Google Shape;675;p48"/>
          <p:cNvSpPr txBox="1">
            <a:spLocks noGrp="1"/>
          </p:cNvSpPr>
          <p:nvPr>
            <p:ph type="body" idx="9"/>
          </p:nvPr>
        </p:nvSpPr>
        <p:spPr>
          <a:xfrm>
            <a:off x="8848726"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676" name="Google Shape;676;p48"/>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Key Information w/ Para &amp; Images - EA">
  <p:cSld name="Key Information w/ Para &amp; Images - EA">
    <p:spTree>
      <p:nvGrpSpPr>
        <p:cNvPr id="1" name="Shape 677"/>
        <p:cNvGrpSpPr/>
        <p:nvPr/>
      </p:nvGrpSpPr>
      <p:grpSpPr>
        <a:xfrm>
          <a:off x="0" y="0"/>
          <a:ext cx="0" cy="0"/>
          <a:chOff x="0" y="0"/>
          <a:chExt cx="0" cy="0"/>
        </a:xfrm>
      </p:grpSpPr>
      <p:sp>
        <p:nvSpPr>
          <p:cNvPr id="678" name="Google Shape;678;p49"/>
          <p:cNvSpPr>
            <a:spLocks noGrp="1"/>
          </p:cNvSpPr>
          <p:nvPr>
            <p:ph type="pic" idx="2"/>
          </p:nvPr>
        </p:nvSpPr>
        <p:spPr>
          <a:xfrm>
            <a:off x="9822660" y="0"/>
            <a:ext cx="3487737" cy="6858000"/>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679" name="Google Shape;679;p49"/>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80" name="Google Shape;680;p49"/>
          <p:cNvSpPr txBox="1">
            <a:spLocks noGrp="1"/>
          </p:cNvSpPr>
          <p:nvPr>
            <p:ph type="title"/>
          </p:nvPr>
        </p:nvSpPr>
        <p:spPr>
          <a:xfrm>
            <a:off x="762001" y="458636"/>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1" name="Google Shape;681;p49"/>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682" name="Google Shape;682;p49"/>
          <p:cNvSpPr txBox="1">
            <a:spLocks noGrp="1"/>
          </p:cNvSpPr>
          <p:nvPr>
            <p:ph type="body" idx="1"/>
          </p:nvPr>
        </p:nvSpPr>
        <p:spPr>
          <a:xfrm>
            <a:off x="1074532" y="2400322"/>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83" name="Google Shape;683;p49"/>
          <p:cNvSpPr/>
          <p:nvPr/>
        </p:nvSpPr>
        <p:spPr>
          <a:xfrm>
            <a:off x="762001" y="2400322"/>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84" name="Google Shape;684;p49"/>
          <p:cNvSpPr txBox="1">
            <a:spLocks noGrp="1"/>
          </p:cNvSpPr>
          <p:nvPr>
            <p:ph type="body" idx="3"/>
          </p:nvPr>
        </p:nvSpPr>
        <p:spPr>
          <a:xfrm>
            <a:off x="1074532" y="2731126"/>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85" name="Google Shape;685;p49"/>
          <p:cNvSpPr/>
          <p:nvPr/>
        </p:nvSpPr>
        <p:spPr>
          <a:xfrm>
            <a:off x="762001" y="2731126"/>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86" name="Google Shape;686;p49"/>
          <p:cNvSpPr txBox="1">
            <a:spLocks noGrp="1"/>
          </p:cNvSpPr>
          <p:nvPr>
            <p:ph type="body" idx="4"/>
          </p:nvPr>
        </p:nvSpPr>
        <p:spPr>
          <a:xfrm>
            <a:off x="1074532" y="3061930"/>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87" name="Google Shape;687;p49"/>
          <p:cNvSpPr/>
          <p:nvPr/>
        </p:nvSpPr>
        <p:spPr>
          <a:xfrm>
            <a:off x="762001" y="3056365"/>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88" name="Google Shape;688;p49"/>
          <p:cNvSpPr txBox="1">
            <a:spLocks noGrp="1"/>
          </p:cNvSpPr>
          <p:nvPr>
            <p:ph type="body" idx="5"/>
          </p:nvPr>
        </p:nvSpPr>
        <p:spPr>
          <a:xfrm>
            <a:off x="1074532" y="3392734"/>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89" name="Google Shape;689;p49"/>
          <p:cNvSpPr/>
          <p:nvPr/>
        </p:nvSpPr>
        <p:spPr>
          <a:xfrm>
            <a:off x="762001" y="3381604"/>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90" name="Google Shape;690;p49"/>
          <p:cNvSpPr txBox="1">
            <a:spLocks noGrp="1"/>
          </p:cNvSpPr>
          <p:nvPr>
            <p:ph type="body" idx="6"/>
          </p:nvPr>
        </p:nvSpPr>
        <p:spPr>
          <a:xfrm>
            <a:off x="1074532" y="3723538"/>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91" name="Google Shape;691;p49"/>
          <p:cNvSpPr/>
          <p:nvPr/>
        </p:nvSpPr>
        <p:spPr>
          <a:xfrm>
            <a:off x="762001" y="3704439"/>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92" name="Google Shape;692;p49"/>
          <p:cNvSpPr txBox="1">
            <a:spLocks noGrp="1"/>
          </p:cNvSpPr>
          <p:nvPr>
            <p:ph type="body" idx="7"/>
          </p:nvPr>
        </p:nvSpPr>
        <p:spPr>
          <a:xfrm>
            <a:off x="1074532" y="4054342"/>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93" name="Google Shape;693;p49"/>
          <p:cNvSpPr/>
          <p:nvPr/>
        </p:nvSpPr>
        <p:spPr>
          <a:xfrm>
            <a:off x="762001" y="4048003"/>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94" name="Google Shape;694;p49"/>
          <p:cNvSpPr txBox="1">
            <a:spLocks noGrp="1"/>
          </p:cNvSpPr>
          <p:nvPr>
            <p:ph type="body" idx="8"/>
          </p:nvPr>
        </p:nvSpPr>
        <p:spPr>
          <a:xfrm>
            <a:off x="1074532" y="4385146"/>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95" name="Google Shape;695;p49"/>
          <p:cNvSpPr/>
          <p:nvPr/>
        </p:nvSpPr>
        <p:spPr>
          <a:xfrm>
            <a:off x="762001" y="4381244"/>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96" name="Google Shape;696;p49"/>
          <p:cNvSpPr txBox="1">
            <a:spLocks noGrp="1"/>
          </p:cNvSpPr>
          <p:nvPr>
            <p:ph type="body" idx="9"/>
          </p:nvPr>
        </p:nvSpPr>
        <p:spPr>
          <a:xfrm>
            <a:off x="1074532" y="4724493"/>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97" name="Google Shape;697;p49"/>
          <p:cNvSpPr/>
          <p:nvPr/>
        </p:nvSpPr>
        <p:spPr>
          <a:xfrm>
            <a:off x="762001" y="4724493"/>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698" name="Google Shape;698;p49"/>
          <p:cNvSpPr txBox="1">
            <a:spLocks noGrp="1"/>
          </p:cNvSpPr>
          <p:nvPr>
            <p:ph type="body" idx="13"/>
          </p:nvPr>
        </p:nvSpPr>
        <p:spPr>
          <a:xfrm>
            <a:off x="1074532" y="5056518"/>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99" name="Google Shape;699;p49"/>
          <p:cNvSpPr/>
          <p:nvPr/>
        </p:nvSpPr>
        <p:spPr>
          <a:xfrm>
            <a:off x="762001" y="5056518"/>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00" name="Google Shape;700;p49"/>
          <p:cNvSpPr txBox="1">
            <a:spLocks noGrp="1"/>
          </p:cNvSpPr>
          <p:nvPr>
            <p:ph type="body" idx="14"/>
          </p:nvPr>
        </p:nvSpPr>
        <p:spPr>
          <a:xfrm>
            <a:off x="1074532" y="5374816"/>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01" name="Google Shape;701;p49"/>
          <p:cNvSpPr/>
          <p:nvPr/>
        </p:nvSpPr>
        <p:spPr>
          <a:xfrm>
            <a:off x="762001" y="5374816"/>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02" name="Google Shape;702;p49"/>
          <p:cNvSpPr txBox="1">
            <a:spLocks noGrp="1"/>
          </p:cNvSpPr>
          <p:nvPr>
            <p:ph type="body" idx="15"/>
          </p:nvPr>
        </p:nvSpPr>
        <p:spPr>
          <a:xfrm>
            <a:off x="4106779" y="2408638"/>
            <a:ext cx="2962275"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03" name="Google Shape;703;p49"/>
          <p:cNvSpPr txBox="1">
            <a:spLocks noGrp="1"/>
          </p:cNvSpPr>
          <p:nvPr>
            <p:ph type="body" idx="16"/>
          </p:nvPr>
        </p:nvSpPr>
        <p:spPr>
          <a:xfrm>
            <a:off x="4106779" y="2569584"/>
            <a:ext cx="2962275"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04" name="Google Shape;704;p49"/>
          <p:cNvSpPr txBox="1">
            <a:spLocks noGrp="1"/>
          </p:cNvSpPr>
          <p:nvPr>
            <p:ph type="body" idx="17"/>
          </p:nvPr>
        </p:nvSpPr>
        <p:spPr>
          <a:xfrm>
            <a:off x="7451558" y="2384948"/>
            <a:ext cx="3659188" cy="184636"/>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05" name="Google Shape;705;p49"/>
          <p:cNvSpPr>
            <a:spLocks noGrp="1"/>
          </p:cNvSpPr>
          <p:nvPr>
            <p:ph type="pic" idx="18"/>
          </p:nvPr>
        </p:nvSpPr>
        <p:spPr>
          <a:xfrm>
            <a:off x="7450934" y="2730500"/>
            <a:ext cx="3487737" cy="2105025"/>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pic>
        <p:nvPicPr>
          <p:cNvPr id="706" name="Google Shape;706;p49"/>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 Paragraph Columns w/ circle - EA">
  <p:cSld name="2 Paragraph Columns w/ circle - EA">
    <p:spTree>
      <p:nvGrpSpPr>
        <p:cNvPr id="1" name="Shape 707"/>
        <p:cNvGrpSpPr/>
        <p:nvPr/>
      </p:nvGrpSpPr>
      <p:grpSpPr>
        <a:xfrm>
          <a:off x="0" y="0"/>
          <a:ext cx="0" cy="0"/>
          <a:chOff x="0" y="0"/>
          <a:chExt cx="0" cy="0"/>
        </a:xfrm>
      </p:grpSpPr>
      <p:sp>
        <p:nvSpPr>
          <p:cNvPr id="708" name="Google Shape;708;p50"/>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709" name="Google Shape;709;p50"/>
          <p:cNvSpPr txBox="1">
            <a:spLocks noGrp="1"/>
          </p:cNvSpPr>
          <p:nvPr>
            <p:ph type="title"/>
          </p:nvPr>
        </p:nvSpPr>
        <p:spPr>
          <a:xfrm>
            <a:off x="762001" y="1257300"/>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0" name="Google Shape;710;p50"/>
          <p:cNvSpPr txBox="1">
            <a:spLocks noGrp="1"/>
          </p:cNvSpPr>
          <p:nvPr>
            <p:ph type="body" idx="1"/>
          </p:nvPr>
        </p:nvSpPr>
        <p:spPr>
          <a:xfrm>
            <a:off x="762001" y="3429000"/>
            <a:ext cx="4904873"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11" name="Google Shape;711;p50"/>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712" name="Google Shape;712;p50"/>
          <p:cNvSpPr txBox="1">
            <a:spLocks noGrp="1"/>
          </p:cNvSpPr>
          <p:nvPr>
            <p:ph type="body" idx="2"/>
          </p:nvPr>
        </p:nvSpPr>
        <p:spPr>
          <a:xfrm>
            <a:off x="6524577" y="3429000"/>
            <a:ext cx="4904873"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13" name="Google Shape;713;p50"/>
          <p:cNvSpPr txBox="1">
            <a:spLocks noGrp="1"/>
          </p:cNvSpPr>
          <p:nvPr>
            <p:ph type="body" idx="3"/>
          </p:nvPr>
        </p:nvSpPr>
        <p:spPr>
          <a:xfrm>
            <a:off x="6514636" y="2689264"/>
            <a:ext cx="4915363" cy="196811"/>
          </a:xfrm>
          <a:prstGeom prst="rect">
            <a:avLst/>
          </a:prstGeom>
          <a:noFill/>
          <a:ln>
            <a:noFill/>
          </a:ln>
        </p:spPr>
        <p:txBody>
          <a:bodyPr spcFirstLastPara="1" wrap="square" lIns="0" tIns="0" rIns="0" bIns="0" anchor="b"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14" name="Google Shape;714;p50"/>
          <p:cNvSpPr txBox="1">
            <a:spLocks noGrp="1"/>
          </p:cNvSpPr>
          <p:nvPr>
            <p:ph type="body" idx="4"/>
          </p:nvPr>
        </p:nvSpPr>
        <p:spPr>
          <a:xfrm>
            <a:off x="762001" y="3275112"/>
            <a:ext cx="4904873"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15" name="Google Shape;715;p50"/>
          <p:cNvSpPr txBox="1">
            <a:spLocks noGrp="1"/>
          </p:cNvSpPr>
          <p:nvPr>
            <p:ph type="body" idx="5"/>
          </p:nvPr>
        </p:nvSpPr>
        <p:spPr>
          <a:xfrm>
            <a:off x="6514637" y="3275112"/>
            <a:ext cx="4915363"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16" name="Google Shape;716;p50"/>
          <p:cNvSpPr>
            <a:spLocks noGrp="1"/>
          </p:cNvSpPr>
          <p:nvPr>
            <p:ph type="pic" idx="6"/>
          </p:nvPr>
        </p:nvSpPr>
        <p:spPr>
          <a:xfrm>
            <a:off x="10220326" y="5105399"/>
            <a:ext cx="3221767" cy="3221767"/>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pic>
        <p:nvPicPr>
          <p:cNvPr id="717" name="Google Shape;717;p50"/>
          <p:cNvPicPr preferRelativeResize="0"/>
          <p:nvPr/>
        </p:nvPicPr>
        <p:blipFill rotWithShape="1">
          <a:blip r:embed="rId2">
            <a:alphaModFix/>
          </a:blip>
          <a:srcRect/>
          <a:stretch/>
        </p:blipFill>
        <p:spPr>
          <a:xfrm>
            <a:off x="159747" y="6248108"/>
            <a:ext cx="1194920" cy="28388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taff - ISS">
  <p:cSld name="Our Staff - ISS">
    <p:spTree>
      <p:nvGrpSpPr>
        <p:cNvPr id="1" name="Shape 718"/>
        <p:cNvGrpSpPr/>
        <p:nvPr/>
      </p:nvGrpSpPr>
      <p:grpSpPr>
        <a:xfrm>
          <a:off x="0" y="0"/>
          <a:ext cx="0" cy="0"/>
          <a:chOff x="0" y="0"/>
          <a:chExt cx="0" cy="0"/>
        </a:xfrm>
      </p:grpSpPr>
      <p:sp>
        <p:nvSpPr>
          <p:cNvPr id="719" name="Google Shape;719;p51"/>
          <p:cNvSpPr>
            <a:spLocks noGrp="1"/>
          </p:cNvSpPr>
          <p:nvPr>
            <p:ph type="pic" idx="2"/>
          </p:nvPr>
        </p:nvSpPr>
        <p:spPr>
          <a:xfrm>
            <a:off x="7601238" y="-4923880"/>
            <a:ext cx="6181181" cy="618118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720" name="Google Shape;720;p51"/>
          <p:cNvSpPr txBox="1">
            <a:spLocks noGrp="1"/>
          </p:cNvSpPr>
          <p:nvPr>
            <p:ph type="body" idx="1"/>
          </p:nvPr>
        </p:nvSpPr>
        <p:spPr>
          <a:xfrm>
            <a:off x="4849646" y="5084894"/>
            <a:ext cx="2486281"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1" name="Google Shape;721;p51"/>
          <p:cNvSpPr txBox="1">
            <a:spLocks noGrp="1"/>
          </p:cNvSpPr>
          <p:nvPr>
            <p:ph type="body" idx="3"/>
          </p:nvPr>
        </p:nvSpPr>
        <p:spPr>
          <a:xfrm>
            <a:off x="4849646" y="5296230"/>
            <a:ext cx="2486281"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2" name="Google Shape;722;p51"/>
          <p:cNvSpPr txBox="1">
            <a:spLocks noGrp="1"/>
          </p:cNvSpPr>
          <p:nvPr>
            <p:ph type="body" idx="4"/>
          </p:nvPr>
        </p:nvSpPr>
        <p:spPr>
          <a:xfrm>
            <a:off x="1866910" y="5084894"/>
            <a:ext cx="2455135"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3" name="Google Shape;723;p51"/>
          <p:cNvSpPr>
            <a:spLocks noGrp="1"/>
          </p:cNvSpPr>
          <p:nvPr>
            <p:ph type="pic" idx="5"/>
          </p:nvPr>
        </p:nvSpPr>
        <p:spPr>
          <a:xfrm>
            <a:off x="2310420"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724" name="Google Shape;724;p51"/>
          <p:cNvSpPr txBox="1">
            <a:spLocks noGrp="1"/>
          </p:cNvSpPr>
          <p:nvPr>
            <p:ph type="body" idx="6"/>
          </p:nvPr>
        </p:nvSpPr>
        <p:spPr>
          <a:xfrm>
            <a:off x="1866910" y="5296230"/>
            <a:ext cx="2455135"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5" name="Google Shape;725;p51"/>
          <p:cNvSpPr txBox="1">
            <a:spLocks noGrp="1"/>
          </p:cNvSpPr>
          <p:nvPr>
            <p:ph type="body" idx="7"/>
          </p:nvPr>
        </p:nvSpPr>
        <p:spPr>
          <a:xfrm>
            <a:off x="7849310" y="5084894"/>
            <a:ext cx="2461979" cy="230054"/>
          </a:xfrm>
          <a:prstGeom prst="rect">
            <a:avLst/>
          </a:prstGeom>
          <a:noFill/>
          <a:ln>
            <a:noFill/>
          </a:ln>
        </p:spPr>
        <p:txBody>
          <a:bodyPr spcFirstLastPara="1" wrap="square" lIns="0" tIns="0" rIns="0" bIns="0" anchor="t" anchorCtr="0">
            <a:noAutofit/>
          </a:bodyPr>
          <a:lstStyle>
            <a:lvl1pPr marL="457200" lvl="0" indent="-228600" algn="ctr">
              <a:lnSpc>
                <a:spcPct val="145000"/>
              </a:lnSpc>
              <a:spcBef>
                <a:spcPts val="0"/>
              </a:spcBef>
              <a:spcAft>
                <a:spcPts val="0"/>
              </a:spcAft>
              <a:buClr>
                <a:schemeClr val="dk1"/>
              </a:buClr>
              <a:buSzPts val="1200"/>
              <a:buNone/>
              <a:defRPr sz="12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6" name="Google Shape;726;p51"/>
          <p:cNvSpPr txBox="1">
            <a:spLocks noGrp="1"/>
          </p:cNvSpPr>
          <p:nvPr>
            <p:ph type="body" idx="8"/>
          </p:nvPr>
        </p:nvSpPr>
        <p:spPr>
          <a:xfrm>
            <a:off x="7849310" y="5296230"/>
            <a:ext cx="2461979" cy="304470"/>
          </a:xfrm>
          <a:prstGeom prst="rect">
            <a:avLst/>
          </a:prstGeom>
          <a:noFill/>
          <a:ln>
            <a:noFill/>
          </a:ln>
        </p:spPr>
        <p:txBody>
          <a:bodyPr spcFirstLastPara="1" wrap="square" lIns="0" tIns="91425" rIns="0" bIns="0" anchor="t" anchorCtr="0">
            <a:noAutofit/>
          </a:bodyPr>
          <a:lstStyle>
            <a:lvl1pPr marL="457200" lvl="0" indent="-228600" algn="ctr">
              <a:lnSpc>
                <a:spcPct val="145000"/>
              </a:lnSpc>
              <a:spcBef>
                <a:spcPts val="0"/>
              </a:spcBef>
              <a:spcAft>
                <a:spcPts val="0"/>
              </a:spcAft>
              <a:buClr>
                <a:schemeClr val="dk2"/>
              </a:buClr>
              <a:buSzPts val="1000"/>
              <a:buNone/>
              <a:defRPr sz="1000" b="0">
                <a:solidFill>
                  <a:schemeClr val="dk2"/>
                </a:solidFill>
                <a:latin typeface="Lato Light"/>
                <a:ea typeface="Lato Light"/>
                <a:cs typeface="Lato Light"/>
                <a:sym typeface="Lato Ligh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7" name="Google Shape;727;p51"/>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728" name="Google Shape;728;p51"/>
          <p:cNvSpPr txBox="1">
            <a:spLocks noGrp="1"/>
          </p:cNvSpPr>
          <p:nvPr>
            <p:ph type="body" idx="9"/>
          </p:nvPr>
        </p:nvSpPr>
        <p:spPr>
          <a:xfrm>
            <a:off x="1714501" y="788424"/>
            <a:ext cx="3601691" cy="72310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29" name="Google Shape;729;p51"/>
          <p:cNvSpPr txBox="1">
            <a:spLocks noGrp="1"/>
          </p:cNvSpPr>
          <p:nvPr>
            <p:ph type="title"/>
          </p:nvPr>
        </p:nvSpPr>
        <p:spPr>
          <a:xfrm>
            <a:off x="1714501" y="1581546"/>
            <a:ext cx="3601691" cy="1188943"/>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0" name="Google Shape;730;p51"/>
          <p:cNvSpPr txBox="1">
            <a:spLocks noGrp="1"/>
          </p:cNvSpPr>
          <p:nvPr>
            <p:ph type="body" idx="13"/>
          </p:nvPr>
        </p:nvSpPr>
        <p:spPr>
          <a:xfrm>
            <a:off x="5373689" y="1581546"/>
            <a:ext cx="6056311" cy="1188943"/>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31" name="Google Shape;731;p51"/>
          <p:cNvSpPr>
            <a:spLocks noGrp="1"/>
          </p:cNvSpPr>
          <p:nvPr>
            <p:ph type="pic" idx="14"/>
          </p:nvPr>
        </p:nvSpPr>
        <p:spPr>
          <a:xfrm>
            <a:off x="5316192"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732" name="Google Shape;732;p51"/>
          <p:cNvSpPr>
            <a:spLocks noGrp="1"/>
          </p:cNvSpPr>
          <p:nvPr>
            <p:ph type="pic" idx="15"/>
          </p:nvPr>
        </p:nvSpPr>
        <p:spPr>
          <a:xfrm>
            <a:off x="8300491" y="3239528"/>
            <a:ext cx="1559616" cy="1559616"/>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733" name="Google Shape;733;p51"/>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734" name="Google Shape;734;p51"/>
          <p:cNvGrpSpPr/>
          <p:nvPr/>
        </p:nvGrpSpPr>
        <p:grpSpPr>
          <a:xfrm>
            <a:off x="125267" y="6250614"/>
            <a:ext cx="1849198" cy="281373"/>
            <a:chOff x="4910138" y="4533900"/>
            <a:chExt cx="2316162" cy="352426"/>
          </a:xfrm>
        </p:grpSpPr>
        <p:sp>
          <p:nvSpPr>
            <p:cNvPr id="735" name="Google Shape;735;p51"/>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36" name="Google Shape;736;p51"/>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37" name="Google Shape;737;p51"/>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38" name="Google Shape;738;p51"/>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39" name="Google Shape;739;p51"/>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0" name="Google Shape;740;p51"/>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1" name="Google Shape;741;p51"/>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2" name="Google Shape;742;p51"/>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3" name="Google Shape;743;p51"/>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4" name="Google Shape;744;p51"/>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5" name="Google Shape;745;p51"/>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6" name="Google Shape;746;p51"/>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7" name="Google Shape;747;p51"/>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8" name="Google Shape;748;p51"/>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49" name="Google Shape;749;p51"/>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0" name="Google Shape;750;p51"/>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1" name="Google Shape;751;p51"/>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2" name="Google Shape;752;p51"/>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3" name="Google Shape;753;p51"/>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4" name="Google Shape;754;p51"/>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5" name="Google Shape;755;p51"/>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6" name="Google Shape;756;p51"/>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7" name="Google Shape;757;p51"/>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8" name="Google Shape;758;p51"/>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59" name="Google Shape;759;p51"/>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0" name="Google Shape;760;p51"/>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1" name="Google Shape;761;p51"/>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2" name="Google Shape;762;p51"/>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3" name="Google Shape;763;p51"/>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4" name="Google Shape;764;p51"/>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5" name="Google Shape;765;p51"/>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6" name="Google Shape;766;p51"/>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7" name="Google Shape;767;p51"/>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8" name="Google Shape;768;p51"/>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69" name="Google Shape;769;p51"/>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70" name="Google Shape;770;p51"/>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rogram Highlight - ISS">
  <p:cSld name="Program Highlight - ISS">
    <p:spTree>
      <p:nvGrpSpPr>
        <p:cNvPr id="1" name="Shape 771"/>
        <p:cNvGrpSpPr/>
        <p:nvPr/>
      </p:nvGrpSpPr>
      <p:grpSpPr>
        <a:xfrm>
          <a:off x="0" y="0"/>
          <a:ext cx="0" cy="0"/>
          <a:chOff x="0" y="0"/>
          <a:chExt cx="0" cy="0"/>
        </a:xfrm>
      </p:grpSpPr>
      <p:sp>
        <p:nvSpPr>
          <p:cNvPr id="772" name="Google Shape;772;p52"/>
          <p:cNvSpPr>
            <a:spLocks noGrp="1"/>
          </p:cNvSpPr>
          <p:nvPr>
            <p:ph type="pic" idx="2"/>
          </p:nvPr>
        </p:nvSpPr>
        <p:spPr>
          <a:xfrm>
            <a:off x="0" y="0"/>
            <a:ext cx="6096000" cy="6858000"/>
          </a:xfrm>
          <a:prstGeom prst="rect">
            <a:avLst/>
          </a:prstGeom>
          <a:solidFill>
            <a:schemeClr val="lt2"/>
          </a:soli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800"/>
              <a:buFont typeface="Arial"/>
              <a:buNone/>
              <a:defRPr sz="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773" name="Google Shape;773;p52"/>
          <p:cNvSpPr txBox="1">
            <a:spLocks noGrp="1"/>
          </p:cNvSpPr>
          <p:nvPr>
            <p:ph type="title"/>
          </p:nvPr>
        </p:nvSpPr>
        <p:spPr>
          <a:xfrm>
            <a:off x="1714500" y="1980404"/>
            <a:ext cx="3659188" cy="1448596"/>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4" name="Google Shape;774;p52"/>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775" name="Google Shape;775;p52"/>
          <p:cNvSpPr txBox="1">
            <a:spLocks noGrp="1"/>
          </p:cNvSpPr>
          <p:nvPr>
            <p:ph type="body" idx="1"/>
          </p:nvPr>
        </p:nvSpPr>
        <p:spPr>
          <a:xfrm>
            <a:off x="1714500" y="840332"/>
            <a:ext cx="3659188" cy="72310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76" name="Google Shape;776;p52"/>
          <p:cNvSpPr txBox="1">
            <a:spLocks noGrp="1"/>
          </p:cNvSpPr>
          <p:nvPr>
            <p:ph type="body" idx="3"/>
          </p:nvPr>
        </p:nvSpPr>
        <p:spPr>
          <a:xfrm>
            <a:off x="6781800" y="2247987"/>
            <a:ext cx="4648200" cy="18967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Clr>
                <a:schemeClr val="dk1"/>
              </a:buClr>
              <a:buSzPts val="1600"/>
              <a:buNone/>
              <a:defRPr sz="1600" b="1" i="0">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77" name="Google Shape;777;p52"/>
          <p:cNvSpPr txBox="1">
            <a:spLocks noGrp="1"/>
          </p:cNvSpPr>
          <p:nvPr>
            <p:ph type="body" idx="4"/>
          </p:nvPr>
        </p:nvSpPr>
        <p:spPr>
          <a:xfrm>
            <a:off x="7420484" y="5260069"/>
            <a:ext cx="4009516" cy="340631"/>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cxnSp>
        <p:nvCxnSpPr>
          <p:cNvPr id="778" name="Google Shape;778;p52"/>
          <p:cNvCxnSpPr/>
          <p:nvPr/>
        </p:nvCxnSpPr>
        <p:spPr>
          <a:xfrm>
            <a:off x="7420484" y="5260069"/>
            <a:ext cx="2110434" cy="0"/>
          </a:xfrm>
          <a:prstGeom prst="straightConnector1">
            <a:avLst/>
          </a:prstGeom>
          <a:noFill/>
          <a:ln w="9525" cap="flat" cmpd="sng">
            <a:solidFill>
              <a:schemeClr val="dk1">
                <a:alpha val="20000"/>
              </a:schemeClr>
            </a:solidFill>
            <a:prstDash val="solid"/>
            <a:miter lim="800000"/>
            <a:headEnd type="none" w="sm" len="sm"/>
            <a:tailEnd type="none" w="sm" len="sm"/>
          </a:ln>
        </p:spPr>
      </p:cxnSp>
      <p:sp>
        <p:nvSpPr>
          <p:cNvPr id="779" name="Google Shape;779;p52"/>
          <p:cNvSpPr txBox="1">
            <a:spLocks noGrp="1"/>
          </p:cNvSpPr>
          <p:nvPr>
            <p:ph type="body" idx="5"/>
          </p:nvPr>
        </p:nvSpPr>
        <p:spPr>
          <a:xfrm>
            <a:off x="7420484" y="4968847"/>
            <a:ext cx="4009516" cy="284984"/>
          </a:xfrm>
          <a:prstGeom prst="rect">
            <a:avLst/>
          </a:prstGeom>
          <a:noFill/>
          <a:ln>
            <a:noFill/>
          </a:ln>
        </p:spPr>
        <p:txBody>
          <a:bodyPr spcFirstLastPara="1" wrap="square" lIns="0" tIns="0" rIns="0" bIns="0" anchor="b" anchorCtr="0">
            <a:noAutofit/>
          </a:bodyPr>
          <a:lstStyle>
            <a:lvl1pPr marL="457200" lvl="0" indent="-228600" algn="l">
              <a:lnSpc>
                <a:spcPct val="150000"/>
              </a:lnSpc>
              <a:spcBef>
                <a:spcPts val="1000"/>
              </a:spcBef>
              <a:spcAft>
                <a:spcPts val="0"/>
              </a:spcAft>
              <a:buClr>
                <a:schemeClr val="dk1"/>
              </a:buClr>
              <a:buSzPts val="900"/>
              <a:buNone/>
              <a:defRPr sz="9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80" name="Google Shape;780;p52"/>
          <p:cNvSpPr>
            <a:spLocks noGrp="1"/>
          </p:cNvSpPr>
          <p:nvPr>
            <p:ph type="pic" idx="6"/>
          </p:nvPr>
        </p:nvSpPr>
        <p:spPr>
          <a:xfrm>
            <a:off x="6766935" y="4975225"/>
            <a:ext cx="557212" cy="557213"/>
          </a:xfrm>
          <a:prstGeom prst="ellipse">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800"/>
              <a:buFont typeface="Arial"/>
              <a:buNone/>
              <a:defRPr sz="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grpSp>
        <p:nvGrpSpPr>
          <p:cNvPr id="781" name="Google Shape;781;p52"/>
          <p:cNvGrpSpPr/>
          <p:nvPr/>
        </p:nvGrpSpPr>
        <p:grpSpPr>
          <a:xfrm>
            <a:off x="125267" y="6250614"/>
            <a:ext cx="1849198" cy="281373"/>
            <a:chOff x="4910138" y="4533900"/>
            <a:chExt cx="2316162" cy="352426"/>
          </a:xfrm>
        </p:grpSpPr>
        <p:sp>
          <p:nvSpPr>
            <p:cNvPr id="782" name="Google Shape;782;p52"/>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3" name="Google Shape;783;p52"/>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4" name="Google Shape;784;p52"/>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5" name="Google Shape;785;p52"/>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6" name="Google Shape;786;p52"/>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7" name="Google Shape;787;p52"/>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8" name="Google Shape;788;p52"/>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89" name="Google Shape;789;p52"/>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0" name="Google Shape;790;p52"/>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1" name="Google Shape;791;p52"/>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2" name="Google Shape;792;p52"/>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3" name="Google Shape;793;p52"/>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4" name="Google Shape;794;p52"/>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5" name="Google Shape;795;p52"/>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6" name="Google Shape;796;p52"/>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7" name="Google Shape;797;p52"/>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8" name="Google Shape;798;p52"/>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799" name="Google Shape;799;p52"/>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0" name="Google Shape;800;p52"/>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1" name="Google Shape;801;p52"/>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2" name="Google Shape;802;p52"/>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3" name="Google Shape;803;p52"/>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4" name="Google Shape;804;p52"/>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5" name="Google Shape;805;p52"/>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6" name="Google Shape;806;p52"/>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7" name="Google Shape;807;p52"/>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8" name="Google Shape;808;p52"/>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09" name="Google Shape;809;p52"/>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0" name="Google Shape;810;p52"/>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1" name="Google Shape;811;p52"/>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2" name="Google Shape;812;p52"/>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3" name="Google Shape;813;p52"/>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4" name="Google Shape;814;p52"/>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5" name="Google Shape;815;p52"/>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6" name="Google Shape;816;p52"/>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17" name="Google Shape;817;p52"/>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
        <p:cNvGrpSpPr/>
        <p:nvPr/>
      </p:nvGrpSpPr>
      <p:grpSpPr>
        <a:xfrm>
          <a:off x="0" y="0"/>
          <a:ext cx="0" cy="0"/>
          <a:chOff x="0" y="0"/>
          <a:chExt cx="0" cy="0"/>
        </a:xfrm>
      </p:grpSpPr>
      <p:sp>
        <p:nvSpPr>
          <p:cNvPr id="83" name="Google Shape;83;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rogram Details - ISS">
  <p:cSld name="Program Details - ISS">
    <p:spTree>
      <p:nvGrpSpPr>
        <p:cNvPr id="1" name="Shape 818"/>
        <p:cNvGrpSpPr/>
        <p:nvPr/>
      </p:nvGrpSpPr>
      <p:grpSpPr>
        <a:xfrm>
          <a:off x="0" y="0"/>
          <a:ext cx="0" cy="0"/>
          <a:chOff x="0" y="0"/>
          <a:chExt cx="0" cy="0"/>
        </a:xfrm>
      </p:grpSpPr>
      <p:sp>
        <p:nvSpPr>
          <p:cNvPr id="819" name="Google Shape;819;p53"/>
          <p:cNvSpPr>
            <a:spLocks noGrp="1"/>
          </p:cNvSpPr>
          <p:nvPr>
            <p:ph type="pic" idx="2"/>
          </p:nvPr>
        </p:nvSpPr>
        <p:spPr>
          <a:xfrm>
            <a:off x="-2993897" y="-754792"/>
            <a:ext cx="8367585" cy="8367584"/>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820" name="Google Shape;820;p53"/>
          <p:cNvSpPr txBox="1">
            <a:spLocks noGrp="1"/>
          </p:cNvSpPr>
          <p:nvPr>
            <p:ph type="body" idx="1"/>
          </p:nvPr>
        </p:nvSpPr>
        <p:spPr>
          <a:xfrm>
            <a:off x="6102099" y="1851097"/>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21" name="Google Shape;821;p53"/>
          <p:cNvSpPr txBox="1">
            <a:spLocks noGrp="1"/>
          </p:cNvSpPr>
          <p:nvPr>
            <p:ph type="body" idx="3"/>
          </p:nvPr>
        </p:nvSpPr>
        <p:spPr>
          <a:xfrm>
            <a:off x="769776" y="4114800"/>
            <a:ext cx="2971810" cy="14859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22" name="Google Shape;822;p53"/>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823" name="Google Shape;823;p53"/>
          <p:cNvSpPr txBox="1">
            <a:spLocks noGrp="1"/>
          </p:cNvSpPr>
          <p:nvPr>
            <p:ph type="body" idx="4"/>
          </p:nvPr>
        </p:nvSpPr>
        <p:spPr>
          <a:xfrm>
            <a:off x="6102099" y="1581172"/>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24" name="Google Shape;824;p53"/>
          <p:cNvSpPr txBox="1">
            <a:spLocks noGrp="1"/>
          </p:cNvSpPr>
          <p:nvPr>
            <p:ph type="body" idx="5"/>
          </p:nvPr>
        </p:nvSpPr>
        <p:spPr>
          <a:xfrm>
            <a:off x="769775" y="3429000"/>
            <a:ext cx="2971811" cy="685800"/>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25" name="Google Shape;825;p53"/>
          <p:cNvSpPr txBox="1">
            <a:spLocks noGrp="1"/>
          </p:cNvSpPr>
          <p:nvPr>
            <p:ph type="title"/>
          </p:nvPr>
        </p:nvSpPr>
        <p:spPr>
          <a:xfrm>
            <a:off x="769776" y="1257300"/>
            <a:ext cx="3653088" cy="2171701"/>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4400"/>
              <a:buFont typeface="Montserrat"/>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6" name="Google Shape;826;p53"/>
          <p:cNvSpPr/>
          <p:nvPr/>
        </p:nvSpPr>
        <p:spPr>
          <a:xfrm>
            <a:off x="5629275" y="1535978"/>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27" name="Google Shape;827;p53"/>
          <p:cNvSpPr txBox="1">
            <a:spLocks noGrp="1"/>
          </p:cNvSpPr>
          <p:nvPr>
            <p:ph type="body" idx="6"/>
          </p:nvPr>
        </p:nvSpPr>
        <p:spPr>
          <a:xfrm>
            <a:off x="9425892" y="1851097"/>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28" name="Google Shape;828;p53"/>
          <p:cNvSpPr txBox="1">
            <a:spLocks noGrp="1"/>
          </p:cNvSpPr>
          <p:nvPr>
            <p:ph type="body" idx="7"/>
          </p:nvPr>
        </p:nvSpPr>
        <p:spPr>
          <a:xfrm>
            <a:off x="9425892" y="1581172"/>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29" name="Google Shape;829;p53"/>
          <p:cNvSpPr/>
          <p:nvPr/>
        </p:nvSpPr>
        <p:spPr>
          <a:xfrm>
            <a:off x="8953068" y="1535978"/>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30" name="Google Shape;830;p53"/>
          <p:cNvSpPr txBox="1">
            <a:spLocks noGrp="1"/>
          </p:cNvSpPr>
          <p:nvPr>
            <p:ph type="body" idx="8"/>
          </p:nvPr>
        </p:nvSpPr>
        <p:spPr>
          <a:xfrm>
            <a:off x="6102099" y="3079534"/>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31" name="Google Shape;831;p53"/>
          <p:cNvSpPr txBox="1">
            <a:spLocks noGrp="1"/>
          </p:cNvSpPr>
          <p:nvPr>
            <p:ph type="body" idx="9"/>
          </p:nvPr>
        </p:nvSpPr>
        <p:spPr>
          <a:xfrm>
            <a:off x="6102099" y="2809609"/>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32" name="Google Shape;832;p53"/>
          <p:cNvSpPr/>
          <p:nvPr/>
        </p:nvSpPr>
        <p:spPr>
          <a:xfrm>
            <a:off x="5629275" y="2764415"/>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33" name="Google Shape;833;p53"/>
          <p:cNvSpPr txBox="1">
            <a:spLocks noGrp="1"/>
          </p:cNvSpPr>
          <p:nvPr>
            <p:ph type="body" idx="13"/>
          </p:nvPr>
        </p:nvSpPr>
        <p:spPr>
          <a:xfrm>
            <a:off x="9425892" y="3079534"/>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34" name="Google Shape;834;p53"/>
          <p:cNvSpPr txBox="1">
            <a:spLocks noGrp="1"/>
          </p:cNvSpPr>
          <p:nvPr>
            <p:ph type="body" idx="14"/>
          </p:nvPr>
        </p:nvSpPr>
        <p:spPr>
          <a:xfrm>
            <a:off x="9425892" y="2809609"/>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35" name="Google Shape;835;p53"/>
          <p:cNvSpPr/>
          <p:nvPr/>
        </p:nvSpPr>
        <p:spPr>
          <a:xfrm>
            <a:off x="8953068" y="2764415"/>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36" name="Google Shape;836;p53"/>
          <p:cNvSpPr txBox="1">
            <a:spLocks noGrp="1"/>
          </p:cNvSpPr>
          <p:nvPr>
            <p:ph type="body" idx="15"/>
          </p:nvPr>
        </p:nvSpPr>
        <p:spPr>
          <a:xfrm>
            <a:off x="6102099" y="4309559"/>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37" name="Google Shape;837;p53"/>
          <p:cNvSpPr txBox="1">
            <a:spLocks noGrp="1"/>
          </p:cNvSpPr>
          <p:nvPr>
            <p:ph type="body" idx="16"/>
          </p:nvPr>
        </p:nvSpPr>
        <p:spPr>
          <a:xfrm>
            <a:off x="6102099" y="4039634"/>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38" name="Google Shape;838;p53"/>
          <p:cNvSpPr/>
          <p:nvPr/>
        </p:nvSpPr>
        <p:spPr>
          <a:xfrm>
            <a:off x="5629275" y="3994440"/>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39" name="Google Shape;839;p53"/>
          <p:cNvSpPr txBox="1">
            <a:spLocks noGrp="1"/>
          </p:cNvSpPr>
          <p:nvPr>
            <p:ph type="body" idx="17"/>
          </p:nvPr>
        </p:nvSpPr>
        <p:spPr>
          <a:xfrm>
            <a:off x="9425892" y="4309559"/>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40" name="Google Shape;840;p53"/>
          <p:cNvSpPr txBox="1">
            <a:spLocks noGrp="1"/>
          </p:cNvSpPr>
          <p:nvPr>
            <p:ph type="body" idx="18"/>
          </p:nvPr>
        </p:nvSpPr>
        <p:spPr>
          <a:xfrm>
            <a:off x="9425892" y="4039634"/>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41" name="Google Shape;841;p53"/>
          <p:cNvSpPr/>
          <p:nvPr/>
        </p:nvSpPr>
        <p:spPr>
          <a:xfrm>
            <a:off x="8953068" y="3994440"/>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42" name="Google Shape;842;p53"/>
          <p:cNvSpPr txBox="1">
            <a:spLocks noGrp="1"/>
          </p:cNvSpPr>
          <p:nvPr>
            <p:ph type="body" idx="19"/>
          </p:nvPr>
        </p:nvSpPr>
        <p:spPr>
          <a:xfrm>
            <a:off x="6102099" y="5541172"/>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43" name="Google Shape;843;p53"/>
          <p:cNvSpPr txBox="1">
            <a:spLocks noGrp="1"/>
          </p:cNvSpPr>
          <p:nvPr>
            <p:ph type="body" idx="20"/>
          </p:nvPr>
        </p:nvSpPr>
        <p:spPr>
          <a:xfrm>
            <a:off x="6102099" y="5271247"/>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44" name="Google Shape;844;p53"/>
          <p:cNvSpPr/>
          <p:nvPr/>
        </p:nvSpPr>
        <p:spPr>
          <a:xfrm>
            <a:off x="5629275" y="5226053"/>
            <a:ext cx="412750" cy="412750"/>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45" name="Google Shape;845;p53"/>
          <p:cNvSpPr txBox="1">
            <a:spLocks noGrp="1"/>
          </p:cNvSpPr>
          <p:nvPr>
            <p:ph type="body" idx="21"/>
          </p:nvPr>
        </p:nvSpPr>
        <p:spPr>
          <a:xfrm>
            <a:off x="9425892" y="5541172"/>
            <a:ext cx="1998191" cy="25237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800"/>
              <a:buNone/>
              <a:defRPr sz="8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46" name="Google Shape;846;p53"/>
          <p:cNvSpPr txBox="1">
            <a:spLocks noGrp="1"/>
          </p:cNvSpPr>
          <p:nvPr>
            <p:ph type="body" idx="22"/>
          </p:nvPr>
        </p:nvSpPr>
        <p:spPr>
          <a:xfrm>
            <a:off x="9425892" y="5271247"/>
            <a:ext cx="1998191"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47" name="Google Shape;847;p53"/>
          <p:cNvSpPr/>
          <p:nvPr/>
        </p:nvSpPr>
        <p:spPr>
          <a:xfrm>
            <a:off x="8953068" y="5226053"/>
            <a:ext cx="412750" cy="369332"/>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48" name="Google Shape;848;p53"/>
          <p:cNvSpPr/>
          <p:nvPr/>
        </p:nvSpPr>
        <p:spPr>
          <a:xfrm>
            <a:off x="12673" y="6183482"/>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849" name="Google Shape;849;p53"/>
          <p:cNvGrpSpPr/>
          <p:nvPr/>
        </p:nvGrpSpPr>
        <p:grpSpPr>
          <a:xfrm>
            <a:off x="125267" y="6250614"/>
            <a:ext cx="1849198" cy="281373"/>
            <a:chOff x="4910138" y="4533900"/>
            <a:chExt cx="2316162" cy="352426"/>
          </a:xfrm>
        </p:grpSpPr>
        <p:sp>
          <p:nvSpPr>
            <p:cNvPr id="850" name="Google Shape;850;p53"/>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1" name="Google Shape;851;p53"/>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2" name="Google Shape;852;p53"/>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3" name="Google Shape;853;p53"/>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4" name="Google Shape;854;p53"/>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5" name="Google Shape;855;p53"/>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6" name="Google Shape;856;p53"/>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7" name="Google Shape;857;p53"/>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8" name="Google Shape;858;p53"/>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59" name="Google Shape;859;p53"/>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0" name="Google Shape;860;p53"/>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1" name="Google Shape;861;p53"/>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2" name="Google Shape;862;p53"/>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3" name="Google Shape;863;p53"/>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4" name="Google Shape;864;p53"/>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5" name="Google Shape;865;p53"/>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6" name="Google Shape;866;p53"/>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7" name="Google Shape;867;p53"/>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8" name="Google Shape;868;p53"/>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69" name="Google Shape;869;p53"/>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0" name="Google Shape;870;p53"/>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1" name="Google Shape;871;p53"/>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2" name="Google Shape;872;p53"/>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3" name="Google Shape;873;p53"/>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4" name="Google Shape;874;p53"/>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5" name="Google Shape;875;p53"/>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6" name="Google Shape;876;p53"/>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7" name="Google Shape;877;p53"/>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8" name="Google Shape;878;p53"/>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79" name="Google Shape;879;p53"/>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80" name="Google Shape;880;p53"/>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81" name="Google Shape;881;p53"/>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82" name="Google Shape;882;p53"/>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83" name="Google Shape;883;p53"/>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84" name="Google Shape;884;p53"/>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85" name="Google Shape;885;p53"/>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r Chart - ISS">
  <p:cSld name="Bar Chart - ISS">
    <p:spTree>
      <p:nvGrpSpPr>
        <p:cNvPr id="1" name="Shape 886"/>
        <p:cNvGrpSpPr/>
        <p:nvPr/>
      </p:nvGrpSpPr>
      <p:grpSpPr>
        <a:xfrm>
          <a:off x="0" y="0"/>
          <a:ext cx="0" cy="0"/>
          <a:chOff x="0" y="0"/>
          <a:chExt cx="0" cy="0"/>
        </a:xfrm>
      </p:grpSpPr>
      <p:pic>
        <p:nvPicPr>
          <p:cNvPr id="887" name="Google Shape;887;p54"/>
          <p:cNvPicPr preferRelativeResize="0"/>
          <p:nvPr/>
        </p:nvPicPr>
        <p:blipFill rotWithShape="1">
          <a:blip r:embed="rId2">
            <a:alphaModFix/>
          </a:blip>
          <a:srcRect/>
          <a:stretch/>
        </p:blipFill>
        <p:spPr>
          <a:xfrm>
            <a:off x="762000" y="1257301"/>
            <a:ext cx="6054585" cy="4722260"/>
          </a:xfrm>
          <a:prstGeom prst="rect">
            <a:avLst/>
          </a:prstGeom>
          <a:noFill/>
          <a:ln>
            <a:noFill/>
          </a:ln>
        </p:spPr>
      </p:pic>
      <p:sp>
        <p:nvSpPr>
          <p:cNvPr id="888" name="Google Shape;888;p54"/>
          <p:cNvSpPr txBox="1">
            <a:spLocks noGrp="1"/>
          </p:cNvSpPr>
          <p:nvPr>
            <p:ph type="body" idx="1"/>
          </p:nvPr>
        </p:nvSpPr>
        <p:spPr>
          <a:xfrm>
            <a:off x="7170701" y="1276348"/>
            <a:ext cx="4259299" cy="4308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800"/>
              <a:buNone/>
              <a:defRPr sz="2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89" name="Google Shape;889;p54"/>
          <p:cNvSpPr txBox="1">
            <a:spLocks noGrp="1"/>
          </p:cNvSpPr>
          <p:nvPr>
            <p:ph type="body" idx="2"/>
          </p:nvPr>
        </p:nvSpPr>
        <p:spPr>
          <a:xfrm>
            <a:off x="7171362" y="2611831"/>
            <a:ext cx="4258638"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90" name="Google Shape;890;p54"/>
          <p:cNvSpPr txBox="1">
            <a:spLocks noGrp="1"/>
          </p:cNvSpPr>
          <p:nvPr>
            <p:ph type="body" idx="3"/>
          </p:nvPr>
        </p:nvSpPr>
        <p:spPr>
          <a:xfrm>
            <a:off x="7171362" y="2874322"/>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91" name="Google Shape;891;p54"/>
          <p:cNvSpPr txBox="1">
            <a:spLocks noGrp="1"/>
          </p:cNvSpPr>
          <p:nvPr>
            <p:ph type="body" idx="4"/>
          </p:nvPr>
        </p:nvSpPr>
        <p:spPr>
          <a:xfrm>
            <a:off x="7170701" y="4026516"/>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92" name="Google Shape;892;p54"/>
          <p:cNvSpPr txBox="1">
            <a:spLocks noGrp="1"/>
          </p:cNvSpPr>
          <p:nvPr>
            <p:ph type="body" idx="5"/>
          </p:nvPr>
        </p:nvSpPr>
        <p:spPr>
          <a:xfrm>
            <a:off x="7171362" y="4298523"/>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93" name="Google Shape;893;p54"/>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894" name="Google Shape;894;p54"/>
          <p:cNvSpPr txBox="1">
            <a:spLocks noGrp="1"/>
          </p:cNvSpPr>
          <p:nvPr>
            <p:ph type="body" idx="6"/>
          </p:nvPr>
        </p:nvSpPr>
        <p:spPr>
          <a:xfrm>
            <a:off x="7170701" y="5372273"/>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95" name="Google Shape;895;p54"/>
          <p:cNvSpPr txBox="1">
            <a:spLocks noGrp="1"/>
          </p:cNvSpPr>
          <p:nvPr>
            <p:ph type="body" idx="7"/>
          </p:nvPr>
        </p:nvSpPr>
        <p:spPr>
          <a:xfrm>
            <a:off x="7171362" y="5644280"/>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96" name="Google Shape;896;p54"/>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897" name="Google Shape;897;p54"/>
          <p:cNvGrpSpPr/>
          <p:nvPr/>
        </p:nvGrpSpPr>
        <p:grpSpPr>
          <a:xfrm>
            <a:off x="125267" y="6250614"/>
            <a:ext cx="1849198" cy="281373"/>
            <a:chOff x="4910138" y="4533900"/>
            <a:chExt cx="2316162" cy="352426"/>
          </a:xfrm>
        </p:grpSpPr>
        <p:sp>
          <p:nvSpPr>
            <p:cNvPr id="898" name="Google Shape;898;p54"/>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899" name="Google Shape;899;p54"/>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0" name="Google Shape;900;p54"/>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1" name="Google Shape;901;p54"/>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2" name="Google Shape;902;p54"/>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3" name="Google Shape;903;p54"/>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4" name="Google Shape;904;p54"/>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5" name="Google Shape;905;p54"/>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6" name="Google Shape;906;p54"/>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7" name="Google Shape;907;p54"/>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8" name="Google Shape;908;p54"/>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09" name="Google Shape;909;p54"/>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0" name="Google Shape;910;p54"/>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1" name="Google Shape;911;p54"/>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2" name="Google Shape;912;p54"/>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3" name="Google Shape;913;p54"/>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4" name="Google Shape;914;p54"/>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5" name="Google Shape;915;p54"/>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6" name="Google Shape;916;p54"/>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7" name="Google Shape;917;p54"/>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8" name="Google Shape;918;p54"/>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19" name="Google Shape;919;p54"/>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0" name="Google Shape;920;p54"/>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1" name="Google Shape;921;p54"/>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2" name="Google Shape;922;p54"/>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3" name="Google Shape;923;p54"/>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4" name="Google Shape;924;p54"/>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5" name="Google Shape;925;p54"/>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6" name="Google Shape;926;p54"/>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7" name="Google Shape;927;p54"/>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8" name="Google Shape;928;p54"/>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29" name="Google Shape;929;p54"/>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30" name="Google Shape;930;p54"/>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31" name="Google Shape;931;p54"/>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32" name="Google Shape;932;p54"/>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33" name="Google Shape;933;p54"/>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 Donut Charts - ISS">
  <p:cSld name="4 Donut Charts - ISS">
    <p:spTree>
      <p:nvGrpSpPr>
        <p:cNvPr id="1" name="Shape 934"/>
        <p:cNvGrpSpPr/>
        <p:nvPr/>
      </p:nvGrpSpPr>
      <p:grpSpPr>
        <a:xfrm>
          <a:off x="0" y="0"/>
          <a:ext cx="0" cy="0"/>
          <a:chOff x="0" y="0"/>
          <a:chExt cx="0" cy="0"/>
        </a:xfrm>
      </p:grpSpPr>
      <p:sp>
        <p:nvSpPr>
          <p:cNvPr id="935" name="Google Shape;935;p55"/>
          <p:cNvSpPr txBox="1">
            <a:spLocks noGrp="1"/>
          </p:cNvSpPr>
          <p:nvPr>
            <p:ph type="body" idx="1"/>
          </p:nvPr>
        </p:nvSpPr>
        <p:spPr>
          <a:xfrm>
            <a:off x="5067299" y="1371600"/>
            <a:ext cx="5943603"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36" name="Google Shape;936;p55"/>
          <p:cNvSpPr txBox="1">
            <a:spLocks noGrp="1"/>
          </p:cNvSpPr>
          <p:nvPr>
            <p:ph type="body" idx="2"/>
          </p:nvPr>
        </p:nvSpPr>
        <p:spPr>
          <a:xfrm>
            <a:off x="646366" y="5122878"/>
            <a:ext cx="2089151"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37" name="Google Shape;937;p55"/>
          <p:cNvSpPr txBox="1">
            <a:spLocks noGrp="1"/>
          </p:cNvSpPr>
          <p:nvPr>
            <p:ph type="body" idx="3"/>
          </p:nvPr>
        </p:nvSpPr>
        <p:spPr>
          <a:xfrm>
            <a:off x="3519887" y="5122878"/>
            <a:ext cx="2142332"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38" name="Google Shape;938;p55"/>
          <p:cNvSpPr txBox="1">
            <a:spLocks noGrp="1"/>
          </p:cNvSpPr>
          <p:nvPr>
            <p:ph type="body" idx="4"/>
          </p:nvPr>
        </p:nvSpPr>
        <p:spPr>
          <a:xfrm>
            <a:off x="6574653" y="5122878"/>
            <a:ext cx="2095500"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39" name="Google Shape;939;p55"/>
          <p:cNvSpPr txBox="1">
            <a:spLocks noGrp="1"/>
          </p:cNvSpPr>
          <p:nvPr>
            <p:ph type="body" idx="5"/>
          </p:nvPr>
        </p:nvSpPr>
        <p:spPr>
          <a:xfrm>
            <a:off x="9422679" y="5122878"/>
            <a:ext cx="2095502" cy="246221"/>
          </a:xfrm>
          <a:prstGeom prst="rect">
            <a:avLst/>
          </a:prstGeom>
          <a:noFill/>
          <a:ln>
            <a:noFill/>
          </a:ln>
        </p:spPr>
        <p:txBody>
          <a:bodyPr spcFirstLastPara="1" wrap="square" lIns="0" tIns="91425" rIns="0" bIns="0" anchor="t" anchorCtr="0">
            <a:noAutofit/>
          </a:bodyPr>
          <a:lstStyle>
            <a:lvl1pPr marL="457200" lvl="0" indent="-228600" algn="ctr">
              <a:lnSpc>
                <a:spcPct val="100000"/>
              </a:lnSpc>
              <a:spcBef>
                <a:spcPts val="2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40" name="Google Shape;940;p55"/>
          <p:cNvSpPr txBox="1">
            <a:spLocks noGrp="1"/>
          </p:cNvSpPr>
          <p:nvPr>
            <p:ph type="title"/>
          </p:nvPr>
        </p:nvSpPr>
        <p:spPr>
          <a:xfrm>
            <a:off x="762000" y="914400"/>
            <a:ext cx="4051300" cy="1379596"/>
          </a:xfrm>
          <a:prstGeom prst="rect">
            <a:avLst/>
          </a:prstGeom>
          <a:noFill/>
          <a:ln>
            <a:noFill/>
          </a:ln>
        </p:spPr>
        <p:txBody>
          <a:bodyPr spcFirstLastPara="1" wrap="square" lIns="0" tIns="128000" rIns="0" bIns="0"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41" name="Google Shape;941;p55"/>
          <p:cNvPicPr preferRelativeResize="0"/>
          <p:nvPr/>
        </p:nvPicPr>
        <p:blipFill rotWithShape="1">
          <a:blip r:embed="rId2">
            <a:alphaModFix/>
          </a:blip>
          <a:srcRect/>
          <a:stretch/>
        </p:blipFill>
        <p:spPr>
          <a:xfrm>
            <a:off x="283000" y="3173475"/>
            <a:ext cx="2638441" cy="2081164"/>
          </a:xfrm>
          <a:prstGeom prst="rect">
            <a:avLst/>
          </a:prstGeom>
          <a:noFill/>
          <a:ln>
            <a:noFill/>
          </a:ln>
        </p:spPr>
      </p:pic>
      <p:pic>
        <p:nvPicPr>
          <p:cNvPr id="942" name="Google Shape;942;p55"/>
          <p:cNvPicPr preferRelativeResize="0"/>
          <p:nvPr/>
        </p:nvPicPr>
        <p:blipFill rotWithShape="1">
          <a:blip r:embed="rId3">
            <a:alphaModFix/>
          </a:blip>
          <a:srcRect/>
          <a:stretch/>
        </p:blipFill>
        <p:spPr>
          <a:xfrm>
            <a:off x="353183" y="2800352"/>
            <a:ext cx="2722636" cy="2152650"/>
          </a:xfrm>
          <a:prstGeom prst="rect">
            <a:avLst/>
          </a:prstGeom>
          <a:noFill/>
          <a:ln>
            <a:noFill/>
          </a:ln>
        </p:spPr>
      </p:pic>
      <p:sp>
        <p:nvSpPr>
          <p:cNvPr id="943" name="Google Shape;943;p55"/>
          <p:cNvSpPr txBox="1">
            <a:spLocks noGrp="1"/>
          </p:cNvSpPr>
          <p:nvPr>
            <p:ph type="body" idx="6"/>
          </p:nvPr>
        </p:nvSpPr>
        <p:spPr>
          <a:xfrm>
            <a:off x="1283410"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944" name="Google Shape;944;p55"/>
          <p:cNvPicPr preferRelativeResize="0"/>
          <p:nvPr/>
        </p:nvPicPr>
        <p:blipFill rotWithShape="1">
          <a:blip r:embed="rId4">
            <a:alphaModFix/>
          </a:blip>
          <a:srcRect/>
          <a:stretch/>
        </p:blipFill>
        <p:spPr>
          <a:xfrm>
            <a:off x="3229735" y="2800352"/>
            <a:ext cx="2722636" cy="2152650"/>
          </a:xfrm>
          <a:prstGeom prst="rect">
            <a:avLst/>
          </a:prstGeom>
          <a:noFill/>
          <a:ln>
            <a:noFill/>
          </a:ln>
        </p:spPr>
      </p:pic>
      <p:sp>
        <p:nvSpPr>
          <p:cNvPr id="945" name="Google Shape;945;p55"/>
          <p:cNvSpPr txBox="1">
            <a:spLocks noGrp="1"/>
          </p:cNvSpPr>
          <p:nvPr>
            <p:ph type="body" idx="7"/>
          </p:nvPr>
        </p:nvSpPr>
        <p:spPr>
          <a:xfrm>
            <a:off x="4159969"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946" name="Google Shape;946;p55"/>
          <p:cNvPicPr preferRelativeResize="0"/>
          <p:nvPr/>
        </p:nvPicPr>
        <p:blipFill rotWithShape="1">
          <a:blip r:embed="rId5">
            <a:alphaModFix/>
          </a:blip>
          <a:srcRect/>
          <a:stretch/>
        </p:blipFill>
        <p:spPr>
          <a:xfrm>
            <a:off x="6277730" y="2800352"/>
            <a:ext cx="2722636" cy="2152650"/>
          </a:xfrm>
          <a:prstGeom prst="rect">
            <a:avLst/>
          </a:prstGeom>
          <a:noFill/>
          <a:ln>
            <a:noFill/>
          </a:ln>
        </p:spPr>
      </p:pic>
      <p:sp>
        <p:nvSpPr>
          <p:cNvPr id="947" name="Google Shape;947;p55"/>
          <p:cNvSpPr txBox="1">
            <a:spLocks noGrp="1"/>
          </p:cNvSpPr>
          <p:nvPr>
            <p:ph type="body" idx="8"/>
          </p:nvPr>
        </p:nvSpPr>
        <p:spPr>
          <a:xfrm>
            <a:off x="7207958"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948" name="Google Shape;948;p55"/>
          <p:cNvPicPr preferRelativeResize="0"/>
          <p:nvPr/>
        </p:nvPicPr>
        <p:blipFill rotWithShape="1">
          <a:blip r:embed="rId6">
            <a:alphaModFix/>
          </a:blip>
          <a:srcRect/>
          <a:stretch/>
        </p:blipFill>
        <p:spPr>
          <a:xfrm>
            <a:off x="9116182" y="2800352"/>
            <a:ext cx="2722636" cy="2152650"/>
          </a:xfrm>
          <a:prstGeom prst="rect">
            <a:avLst/>
          </a:prstGeom>
          <a:noFill/>
          <a:ln>
            <a:noFill/>
          </a:ln>
        </p:spPr>
      </p:pic>
      <p:sp>
        <p:nvSpPr>
          <p:cNvPr id="949" name="Google Shape;949;p55"/>
          <p:cNvSpPr txBox="1">
            <a:spLocks noGrp="1"/>
          </p:cNvSpPr>
          <p:nvPr>
            <p:ph type="body" idx="9"/>
          </p:nvPr>
        </p:nvSpPr>
        <p:spPr>
          <a:xfrm>
            <a:off x="10046410" y="3606799"/>
            <a:ext cx="862169" cy="523874"/>
          </a:xfrm>
          <a:prstGeom prst="rect">
            <a:avLst/>
          </a:prstGeom>
          <a:noFill/>
          <a:ln>
            <a:noFill/>
          </a:ln>
        </p:spPr>
        <p:txBody>
          <a:bodyPr spcFirstLastPara="1" wrap="square" lIns="0" tIns="0" rIns="0" bIns="0" anchor="ctr" anchorCtr="0">
            <a:noAutofit/>
          </a:bodyPr>
          <a:lstStyle>
            <a:lvl1pPr marL="457200" marR="0" lvl="0" indent="-228600" algn="ctr">
              <a:lnSpc>
                <a:spcPct val="145000"/>
              </a:lnSpc>
              <a:spcBef>
                <a:spcPts val="0"/>
              </a:spcBef>
              <a:spcAft>
                <a:spcPts val="0"/>
              </a:spcAft>
              <a:buClr>
                <a:schemeClr val="dk1"/>
              </a:buClr>
              <a:buSzPts val="1800"/>
              <a:buFont typeface="Arial"/>
              <a:buNone/>
              <a:defRPr sz="1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50" name="Google Shape;950;p55"/>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951" name="Google Shape;951;p55"/>
          <p:cNvSpPr txBox="1">
            <a:spLocks noGrp="1"/>
          </p:cNvSpPr>
          <p:nvPr>
            <p:ph type="body" idx="13"/>
          </p:nvPr>
        </p:nvSpPr>
        <p:spPr>
          <a:xfrm>
            <a:off x="640014"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52" name="Google Shape;952;p55"/>
          <p:cNvSpPr txBox="1">
            <a:spLocks noGrp="1"/>
          </p:cNvSpPr>
          <p:nvPr>
            <p:ph type="body" idx="14"/>
          </p:nvPr>
        </p:nvSpPr>
        <p:spPr>
          <a:xfrm>
            <a:off x="3543301"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53" name="Google Shape;953;p55"/>
          <p:cNvSpPr txBox="1">
            <a:spLocks noGrp="1"/>
          </p:cNvSpPr>
          <p:nvPr>
            <p:ph type="body" idx="15"/>
          </p:nvPr>
        </p:nvSpPr>
        <p:spPr>
          <a:xfrm>
            <a:off x="6591290"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54" name="Google Shape;954;p55"/>
          <p:cNvSpPr txBox="1">
            <a:spLocks noGrp="1"/>
          </p:cNvSpPr>
          <p:nvPr>
            <p:ph type="body" idx="16"/>
          </p:nvPr>
        </p:nvSpPr>
        <p:spPr>
          <a:xfrm>
            <a:off x="9429742" y="5471343"/>
            <a:ext cx="2095503" cy="184666"/>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1000"/>
              </a:spcBef>
              <a:spcAft>
                <a:spcPts val="0"/>
              </a:spcAft>
              <a:buClr>
                <a:schemeClr val="dk1"/>
              </a:buClr>
              <a:buSzPts val="800"/>
              <a:buNone/>
              <a:defRPr sz="8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55" name="Google Shape;955;p55"/>
          <p:cNvSpPr txBox="1">
            <a:spLocks noGrp="1"/>
          </p:cNvSpPr>
          <p:nvPr>
            <p:ph type="body" idx="17"/>
          </p:nvPr>
        </p:nvSpPr>
        <p:spPr>
          <a:xfrm>
            <a:off x="769775" y="486562"/>
            <a:ext cx="4043525" cy="427838"/>
          </a:xfrm>
          <a:prstGeom prst="rect">
            <a:avLst/>
          </a:prstGeom>
          <a:noFill/>
          <a:ln>
            <a:noFill/>
          </a:ln>
        </p:spPr>
        <p:txBody>
          <a:bodyPr spcFirstLastPara="1" wrap="square" lIns="0" tIns="0" rIns="0" bIns="0" anchor="t"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56" name="Google Shape;956;p55"/>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957" name="Google Shape;957;p55"/>
          <p:cNvGrpSpPr/>
          <p:nvPr/>
        </p:nvGrpSpPr>
        <p:grpSpPr>
          <a:xfrm>
            <a:off x="125267" y="6250614"/>
            <a:ext cx="1849198" cy="281373"/>
            <a:chOff x="4910138" y="4533900"/>
            <a:chExt cx="2316162" cy="352426"/>
          </a:xfrm>
        </p:grpSpPr>
        <p:sp>
          <p:nvSpPr>
            <p:cNvPr id="958" name="Google Shape;958;p55"/>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59" name="Google Shape;959;p55"/>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0" name="Google Shape;960;p55"/>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1" name="Google Shape;961;p55"/>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2" name="Google Shape;962;p55"/>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3" name="Google Shape;963;p55"/>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4" name="Google Shape;964;p55"/>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5" name="Google Shape;965;p55"/>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6" name="Google Shape;966;p55"/>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7" name="Google Shape;967;p55"/>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8" name="Google Shape;968;p55"/>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69" name="Google Shape;969;p55"/>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0" name="Google Shape;970;p55"/>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1" name="Google Shape;971;p55"/>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2" name="Google Shape;972;p55"/>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3" name="Google Shape;973;p55"/>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4" name="Google Shape;974;p55"/>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5" name="Google Shape;975;p55"/>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6" name="Google Shape;976;p55"/>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7" name="Google Shape;977;p55"/>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8" name="Google Shape;978;p55"/>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79" name="Google Shape;979;p55"/>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0" name="Google Shape;980;p55"/>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1" name="Google Shape;981;p55"/>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2" name="Google Shape;982;p55"/>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3" name="Google Shape;983;p55"/>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4" name="Google Shape;984;p55"/>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5" name="Google Shape;985;p55"/>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6" name="Google Shape;986;p55"/>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7" name="Google Shape;987;p55"/>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8" name="Google Shape;988;p55"/>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89" name="Google Shape;989;p55"/>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90" name="Google Shape;990;p55"/>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91" name="Google Shape;991;p55"/>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92" name="Google Shape;992;p55"/>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993" name="Google Shape;993;p55"/>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ingle Donut Chart - ISS">
  <p:cSld name="Single Donut Chart - ISS">
    <p:spTree>
      <p:nvGrpSpPr>
        <p:cNvPr id="1" name="Shape 994"/>
        <p:cNvGrpSpPr/>
        <p:nvPr/>
      </p:nvGrpSpPr>
      <p:grpSpPr>
        <a:xfrm>
          <a:off x="0" y="0"/>
          <a:ext cx="0" cy="0"/>
          <a:chOff x="0" y="0"/>
          <a:chExt cx="0" cy="0"/>
        </a:xfrm>
      </p:grpSpPr>
      <p:pic>
        <p:nvPicPr>
          <p:cNvPr id="995" name="Google Shape;995;p56"/>
          <p:cNvPicPr preferRelativeResize="0"/>
          <p:nvPr/>
        </p:nvPicPr>
        <p:blipFill rotWithShape="1">
          <a:blip r:embed="rId2">
            <a:alphaModFix/>
          </a:blip>
          <a:srcRect/>
          <a:stretch/>
        </p:blipFill>
        <p:spPr>
          <a:xfrm>
            <a:off x="5375832" y="901720"/>
            <a:ext cx="6481564" cy="5415090"/>
          </a:xfrm>
          <a:prstGeom prst="rect">
            <a:avLst/>
          </a:prstGeom>
          <a:noFill/>
          <a:ln>
            <a:noFill/>
          </a:ln>
        </p:spPr>
      </p:pic>
      <p:sp>
        <p:nvSpPr>
          <p:cNvPr id="996" name="Google Shape;996;p56"/>
          <p:cNvSpPr txBox="1">
            <a:spLocks noGrp="1"/>
          </p:cNvSpPr>
          <p:nvPr>
            <p:ph type="body" idx="1"/>
          </p:nvPr>
        </p:nvSpPr>
        <p:spPr>
          <a:xfrm>
            <a:off x="762716" y="3886200"/>
            <a:ext cx="4609384" cy="22860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97" name="Google Shape;997;p56"/>
          <p:cNvSpPr txBox="1">
            <a:spLocks noGrp="1"/>
          </p:cNvSpPr>
          <p:nvPr>
            <p:ph type="body" idx="2"/>
          </p:nvPr>
        </p:nvSpPr>
        <p:spPr>
          <a:xfrm>
            <a:off x="762000" y="1371600"/>
            <a:ext cx="4610100" cy="20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3600"/>
              <a:buNone/>
              <a:defRPr sz="36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98" name="Google Shape;998;p56"/>
          <p:cNvSpPr txBox="1">
            <a:spLocks noGrp="1"/>
          </p:cNvSpPr>
          <p:nvPr>
            <p:ph type="body" idx="3"/>
          </p:nvPr>
        </p:nvSpPr>
        <p:spPr>
          <a:xfrm>
            <a:off x="762000" y="3432084"/>
            <a:ext cx="4610100" cy="457199"/>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99" name="Google Shape;999;p56"/>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1000" name="Google Shape;1000;p56"/>
          <p:cNvSpPr txBox="1">
            <a:spLocks noGrp="1"/>
          </p:cNvSpPr>
          <p:nvPr>
            <p:ph type="body" idx="4"/>
          </p:nvPr>
        </p:nvSpPr>
        <p:spPr>
          <a:xfrm>
            <a:off x="762000" y="486562"/>
            <a:ext cx="4610100" cy="427838"/>
          </a:xfrm>
          <a:prstGeom prst="rect">
            <a:avLst/>
          </a:prstGeom>
          <a:noFill/>
          <a:ln>
            <a:noFill/>
          </a:ln>
        </p:spPr>
        <p:txBody>
          <a:bodyPr spcFirstLastPara="1" wrap="square" lIns="0" tIns="0" rIns="0" bIns="0" anchor="t"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01" name="Google Shape;1001;p56"/>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1002" name="Google Shape;1002;p56"/>
          <p:cNvGrpSpPr/>
          <p:nvPr/>
        </p:nvGrpSpPr>
        <p:grpSpPr>
          <a:xfrm>
            <a:off x="125267" y="6250614"/>
            <a:ext cx="1849198" cy="281373"/>
            <a:chOff x="4910138" y="4533900"/>
            <a:chExt cx="2316162" cy="352426"/>
          </a:xfrm>
        </p:grpSpPr>
        <p:sp>
          <p:nvSpPr>
            <p:cNvPr id="1003" name="Google Shape;1003;p56"/>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04" name="Google Shape;1004;p56"/>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05" name="Google Shape;1005;p56"/>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06" name="Google Shape;1006;p56"/>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07" name="Google Shape;1007;p56"/>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08" name="Google Shape;1008;p56"/>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09" name="Google Shape;1009;p56"/>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0" name="Google Shape;1010;p56"/>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1" name="Google Shape;1011;p56"/>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2" name="Google Shape;1012;p56"/>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3" name="Google Shape;1013;p56"/>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4" name="Google Shape;1014;p56"/>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5" name="Google Shape;1015;p56"/>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6" name="Google Shape;1016;p56"/>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7" name="Google Shape;1017;p56"/>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8" name="Google Shape;1018;p56"/>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19" name="Google Shape;1019;p56"/>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0" name="Google Shape;1020;p56"/>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1" name="Google Shape;1021;p56"/>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2" name="Google Shape;1022;p56"/>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3" name="Google Shape;1023;p56"/>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4" name="Google Shape;1024;p56"/>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5" name="Google Shape;1025;p56"/>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6" name="Google Shape;1026;p56"/>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7" name="Google Shape;1027;p56"/>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8" name="Google Shape;1028;p56"/>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29" name="Google Shape;1029;p56"/>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0" name="Google Shape;1030;p56"/>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1" name="Google Shape;1031;p56"/>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2" name="Google Shape;1032;p56"/>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3" name="Google Shape;1033;p56"/>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4" name="Google Shape;1034;p56"/>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5" name="Google Shape;1035;p56"/>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6" name="Google Shape;1036;p56"/>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7" name="Google Shape;1037;p56"/>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38" name="Google Shape;1038;p56"/>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ctor Worldmap - ISS">
  <p:cSld name="Vector Worldmap - ISS">
    <p:spTree>
      <p:nvGrpSpPr>
        <p:cNvPr id="1" name="Shape 1039"/>
        <p:cNvGrpSpPr/>
        <p:nvPr/>
      </p:nvGrpSpPr>
      <p:grpSpPr>
        <a:xfrm>
          <a:off x="0" y="0"/>
          <a:ext cx="0" cy="0"/>
          <a:chOff x="0" y="0"/>
          <a:chExt cx="0" cy="0"/>
        </a:xfrm>
      </p:grpSpPr>
      <p:sp>
        <p:nvSpPr>
          <p:cNvPr id="1040" name="Google Shape;1040;p57"/>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1041" name="Google Shape;1041;p57"/>
          <p:cNvSpPr txBox="1">
            <a:spLocks noGrp="1"/>
          </p:cNvSpPr>
          <p:nvPr>
            <p:ph type="body" idx="1"/>
          </p:nvPr>
        </p:nvSpPr>
        <p:spPr>
          <a:xfrm>
            <a:off x="7170701" y="1276348"/>
            <a:ext cx="4259299" cy="4308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dk1"/>
              </a:buClr>
              <a:buSzPts val="2800"/>
              <a:buNone/>
              <a:defRPr sz="2800" b="1">
                <a:solidFill>
                  <a:schemeClr val="dk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2" name="Google Shape;1042;p57"/>
          <p:cNvSpPr txBox="1">
            <a:spLocks noGrp="1"/>
          </p:cNvSpPr>
          <p:nvPr>
            <p:ph type="body" idx="2"/>
          </p:nvPr>
        </p:nvSpPr>
        <p:spPr>
          <a:xfrm>
            <a:off x="7171362" y="2680759"/>
            <a:ext cx="4258638"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3" name="Google Shape;1043;p57"/>
          <p:cNvSpPr txBox="1">
            <a:spLocks noGrp="1"/>
          </p:cNvSpPr>
          <p:nvPr>
            <p:ph type="body" idx="3"/>
          </p:nvPr>
        </p:nvSpPr>
        <p:spPr>
          <a:xfrm>
            <a:off x="7171362" y="2874322"/>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4" name="Google Shape;1044;p57"/>
          <p:cNvSpPr txBox="1">
            <a:spLocks noGrp="1"/>
          </p:cNvSpPr>
          <p:nvPr>
            <p:ph type="body" idx="4"/>
          </p:nvPr>
        </p:nvSpPr>
        <p:spPr>
          <a:xfrm>
            <a:off x="7170701" y="4110226"/>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5" name="Google Shape;1045;p57"/>
          <p:cNvSpPr txBox="1">
            <a:spLocks noGrp="1"/>
          </p:cNvSpPr>
          <p:nvPr>
            <p:ph type="body" idx="5"/>
          </p:nvPr>
        </p:nvSpPr>
        <p:spPr>
          <a:xfrm>
            <a:off x="7171362" y="4298523"/>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6" name="Google Shape;1046;p57"/>
          <p:cNvSpPr txBox="1">
            <a:spLocks noGrp="1"/>
          </p:cNvSpPr>
          <p:nvPr>
            <p:ph type="body" idx="6"/>
          </p:nvPr>
        </p:nvSpPr>
        <p:spPr>
          <a:xfrm>
            <a:off x="7170701" y="5453751"/>
            <a:ext cx="4259299"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7" name="Google Shape;1047;p57"/>
          <p:cNvSpPr txBox="1">
            <a:spLocks noGrp="1"/>
          </p:cNvSpPr>
          <p:nvPr>
            <p:ph type="body" idx="7"/>
          </p:nvPr>
        </p:nvSpPr>
        <p:spPr>
          <a:xfrm>
            <a:off x="7171362" y="5644280"/>
            <a:ext cx="4258638"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48" name="Google Shape;1048;p57"/>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1049" name="Google Shape;1049;p57"/>
          <p:cNvGrpSpPr/>
          <p:nvPr/>
        </p:nvGrpSpPr>
        <p:grpSpPr>
          <a:xfrm>
            <a:off x="125267" y="6250614"/>
            <a:ext cx="1849198" cy="281373"/>
            <a:chOff x="4910138" y="4533900"/>
            <a:chExt cx="2316162" cy="352426"/>
          </a:xfrm>
        </p:grpSpPr>
        <p:sp>
          <p:nvSpPr>
            <p:cNvPr id="1050" name="Google Shape;1050;p57"/>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1" name="Google Shape;1051;p57"/>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2" name="Google Shape;1052;p57"/>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3" name="Google Shape;1053;p57"/>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4" name="Google Shape;1054;p57"/>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5" name="Google Shape;1055;p57"/>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6" name="Google Shape;1056;p57"/>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7" name="Google Shape;1057;p57"/>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8" name="Google Shape;1058;p57"/>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59" name="Google Shape;1059;p57"/>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0" name="Google Shape;1060;p57"/>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1" name="Google Shape;1061;p57"/>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2" name="Google Shape;1062;p57"/>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3" name="Google Shape;1063;p57"/>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4" name="Google Shape;1064;p57"/>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5" name="Google Shape;1065;p57"/>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6" name="Google Shape;1066;p57"/>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7" name="Google Shape;1067;p57"/>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8" name="Google Shape;1068;p57"/>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69" name="Google Shape;1069;p57"/>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0" name="Google Shape;1070;p57"/>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1" name="Google Shape;1071;p57"/>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2" name="Google Shape;1072;p57"/>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3" name="Google Shape;1073;p57"/>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4" name="Google Shape;1074;p57"/>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5" name="Google Shape;1075;p57"/>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6" name="Google Shape;1076;p57"/>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7" name="Google Shape;1077;p57"/>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8" name="Google Shape;1078;p57"/>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79" name="Google Shape;1079;p57"/>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80" name="Google Shape;1080;p57"/>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81" name="Google Shape;1081;p57"/>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82" name="Google Shape;1082;p57"/>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83" name="Google Shape;1083;p57"/>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84" name="Google Shape;1084;p57"/>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085" name="Google Shape;1085;p57"/>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 Paragraph Columns - ISS">
  <p:cSld name="4 Paragraph Columns - ISS">
    <p:spTree>
      <p:nvGrpSpPr>
        <p:cNvPr id="1" name="Shape 1086"/>
        <p:cNvGrpSpPr/>
        <p:nvPr/>
      </p:nvGrpSpPr>
      <p:grpSpPr>
        <a:xfrm>
          <a:off x="0" y="0"/>
          <a:ext cx="0" cy="0"/>
          <a:chOff x="0" y="0"/>
          <a:chExt cx="0" cy="0"/>
        </a:xfrm>
      </p:grpSpPr>
      <p:sp>
        <p:nvSpPr>
          <p:cNvPr id="1087" name="Google Shape;1087;p58"/>
          <p:cNvSpPr>
            <a:spLocks noGrp="1"/>
          </p:cNvSpPr>
          <p:nvPr>
            <p:ph type="pic" idx="2"/>
          </p:nvPr>
        </p:nvSpPr>
        <p:spPr>
          <a:xfrm>
            <a:off x="4972050" y="4514850"/>
            <a:ext cx="2247900" cy="3076575"/>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088" name="Google Shape;1088;p5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1089" name="Google Shape;1089;p58"/>
          <p:cNvSpPr txBox="1">
            <a:spLocks noGrp="1"/>
          </p:cNvSpPr>
          <p:nvPr>
            <p:ph type="title"/>
          </p:nvPr>
        </p:nvSpPr>
        <p:spPr>
          <a:xfrm>
            <a:off x="762001" y="1257300"/>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58"/>
          <p:cNvSpPr txBox="1">
            <a:spLocks noGrp="1"/>
          </p:cNvSpPr>
          <p:nvPr>
            <p:ph type="body" idx="1"/>
          </p:nvPr>
        </p:nvSpPr>
        <p:spPr>
          <a:xfrm>
            <a:off x="762001"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1" name="Google Shape;1091;p58"/>
          <p:cNvSpPr txBox="1">
            <a:spLocks noGrp="1"/>
          </p:cNvSpPr>
          <p:nvPr>
            <p:ph type="body" idx="3"/>
          </p:nvPr>
        </p:nvSpPr>
        <p:spPr>
          <a:xfrm>
            <a:off x="3457576"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2" name="Google Shape;1092;p58"/>
          <p:cNvSpPr txBox="1">
            <a:spLocks noGrp="1"/>
          </p:cNvSpPr>
          <p:nvPr>
            <p:ph type="body" idx="4"/>
          </p:nvPr>
        </p:nvSpPr>
        <p:spPr>
          <a:xfrm>
            <a:off x="6153151"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3" name="Google Shape;1093;p58"/>
          <p:cNvSpPr txBox="1">
            <a:spLocks noGrp="1"/>
          </p:cNvSpPr>
          <p:nvPr>
            <p:ph type="body" idx="5"/>
          </p:nvPr>
        </p:nvSpPr>
        <p:spPr>
          <a:xfrm>
            <a:off x="8848726" y="3429000"/>
            <a:ext cx="2571750"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4" name="Google Shape;1094;p58"/>
          <p:cNvSpPr txBox="1">
            <a:spLocks noGrp="1"/>
          </p:cNvSpPr>
          <p:nvPr>
            <p:ph type="body" idx="6"/>
          </p:nvPr>
        </p:nvSpPr>
        <p:spPr>
          <a:xfrm>
            <a:off x="762001"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5" name="Google Shape;1095;p58"/>
          <p:cNvSpPr txBox="1">
            <a:spLocks noGrp="1"/>
          </p:cNvSpPr>
          <p:nvPr>
            <p:ph type="body" idx="7"/>
          </p:nvPr>
        </p:nvSpPr>
        <p:spPr>
          <a:xfrm>
            <a:off x="3457576"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6" name="Google Shape;1096;p58"/>
          <p:cNvSpPr txBox="1">
            <a:spLocks noGrp="1"/>
          </p:cNvSpPr>
          <p:nvPr>
            <p:ph type="body" idx="8"/>
          </p:nvPr>
        </p:nvSpPr>
        <p:spPr>
          <a:xfrm>
            <a:off x="6153151"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7" name="Google Shape;1097;p58"/>
          <p:cNvSpPr txBox="1">
            <a:spLocks noGrp="1"/>
          </p:cNvSpPr>
          <p:nvPr>
            <p:ph type="body" idx="9"/>
          </p:nvPr>
        </p:nvSpPr>
        <p:spPr>
          <a:xfrm>
            <a:off x="8848726" y="3275112"/>
            <a:ext cx="2571750"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098" name="Google Shape;1098;p58"/>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1099" name="Google Shape;1099;p58"/>
          <p:cNvGrpSpPr/>
          <p:nvPr/>
        </p:nvGrpSpPr>
        <p:grpSpPr>
          <a:xfrm>
            <a:off x="125267" y="6250614"/>
            <a:ext cx="1849198" cy="281373"/>
            <a:chOff x="4910138" y="4533900"/>
            <a:chExt cx="2316162" cy="352426"/>
          </a:xfrm>
        </p:grpSpPr>
        <p:sp>
          <p:nvSpPr>
            <p:cNvPr id="1100" name="Google Shape;1100;p58"/>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1" name="Google Shape;1101;p58"/>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2" name="Google Shape;1102;p58"/>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3" name="Google Shape;1103;p58"/>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4" name="Google Shape;1104;p58"/>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5" name="Google Shape;1105;p58"/>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6" name="Google Shape;1106;p58"/>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7" name="Google Shape;1107;p58"/>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8" name="Google Shape;1108;p58"/>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09" name="Google Shape;1109;p58"/>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0" name="Google Shape;1110;p58"/>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1" name="Google Shape;1111;p58"/>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2" name="Google Shape;1112;p58"/>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3" name="Google Shape;1113;p58"/>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4" name="Google Shape;1114;p58"/>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5" name="Google Shape;1115;p58"/>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6" name="Google Shape;1116;p58"/>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7" name="Google Shape;1117;p58"/>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8" name="Google Shape;1118;p58"/>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19" name="Google Shape;1119;p58"/>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0" name="Google Shape;1120;p58"/>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1" name="Google Shape;1121;p58"/>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2" name="Google Shape;1122;p58"/>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3" name="Google Shape;1123;p58"/>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4" name="Google Shape;1124;p58"/>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5" name="Google Shape;1125;p58"/>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6" name="Google Shape;1126;p58"/>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7" name="Google Shape;1127;p58"/>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8" name="Google Shape;1128;p58"/>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29" name="Google Shape;1129;p58"/>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30" name="Google Shape;1130;p58"/>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31" name="Google Shape;1131;p58"/>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32" name="Google Shape;1132;p58"/>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33" name="Google Shape;1133;p58"/>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34" name="Google Shape;1134;p58"/>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35" name="Google Shape;1135;p58"/>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Key Information w/ Para &amp; Images - ISS">
  <p:cSld name="Key Information w/ Para &amp; Images - ISS">
    <p:spTree>
      <p:nvGrpSpPr>
        <p:cNvPr id="1" name="Shape 1136"/>
        <p:cNvGrpSpPr/>
        <p:nvPr/>
      </p:nvGrpSpPr>
      <p:grpSpPr>
        <a:xfrm>
          <a:off x="0" y="0"/>
          <a:ext cx="0" cy="0"/>
          <a:chOff x="0" y="0"/>
          <a:chExt cx="0" cy="0"/>
        </a:xfrm>
      </p:grpSpPr>
      <p:sp>
        <p:nvSpPr>
          <p:cNvPr id="1137" name="Google Shape;1137;p59"/>
          <p:cNvSpPr>
            <a:spLocks noGrp="1"/>
          </p:cNvSpPr>
          <p:nvPr>
            <p:ph type="pic" idx="2"/>
          </p:nvPr>
        </p:nvSpPr>
        <p:spPr>
          <a:xfrm>
            <a:off x="9822660" y="0"/>
            <a:ext cx="3487737" cy="6858000"/>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138" name="Google Shape;1138;p59"/>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1139" name="Google Shape;1139;p59"/>
          <p:cNvSpPr txBox="1">
            <a:spLocks noGrp="1"/>
          </p:cNvSpPr>
          <p:nvPr>
            <p:ph type="title"/>
          </p:nvPr>
        </p:nvSpPr>
        <p:spPr>
          <a:xfrm>
            <a:off x="762001" y="458636"/>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0" name="Google Shape;1140;p59"/>
          <p:cNvSpPr txBox="1">
            <a:spLocks noGrp="1"/>
          </p:cNvSpPr>
          <p:nvPr>
            <p:ph type="body" idx="1"/>
          </p:nvPr>
        </p:nvSpPr>
        <p:spPr>
          <a:xfrm>
            <a:off x="1074532" y="2400322"/>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41" name="Google Shape;1141;p59"/>
          <p:cNvSpPr/>
          <p:nvPr/>
        </p:nvSpPr>
        <p:spPr>
          <a:xfrm>
            <a:off x="762001" y="2400322"/>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42" name="Google Shape;1142;p59"/>
          <p:cNvSpPr txBox="1">
            <a:spLocks noGrp="1"/>
          </p:cNvSpPr>
          <p:nvPr>
            <p:ph type="body" idx="3"/>
          </p:nvPr>
        </p:nvSpPr>
        <p:spPr>
          <a:xfrm>
            <a:off x="1074532" y="2731126"/>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43" name="Google Shape;1143;p59"/>
          <p:cNvSpPr/>
          <p:nvPr/>
        </p:nvSpPr>
        <p:spPr>
          <a:xfrm>
            <a:off x="762001" y="2731126"/>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44" name="Google Shape;1144;p59"/>
          <p:cNvSpPr txBox="1">
            <a:spLocks noGrp="1"/>
          </p:cNvSpPr>
          <p:nvPr>
            <p:ph type="body" idx="4"/>
          </p:nvPr>
        </p:nvSpPr>
        <p:spPr>
          <a:xfrm>
            <a:off x="1074532" y="3061930"/>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45" name="Google Shape;1145;p59"/>
          <p:cNvSpPr/>
          <p:nvPr/>
        </p:nvSpPr>
        <p:spPr>
          <a:xfrm>
            <a:off x="762001" y="3056365"/>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46" name="Google Shape;1146;p59"/>
          <p:cNvSpPr txBox="1">
            <a:spLocks noGrp="1"/>
          </p:cNvSpPr>
          <p:nvPr>
            <p:ph type="body" idx="5"/>
          </p:nvPr>
        </p:nvSpPr>
        <p:spPr>
          <a:xfrm>
            <a:off x="1074532" y="3392734"/>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47" name="Google Shape;1147;p59"/>
          <p:cNvSpPr/>
          <p:nvPr/>
        </p:nvSpPr>
        <p:spPr>
          <a:xfrm>
            <a:off x="762001" y="3381604"/>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48" name="Google Shape;1148;p59"/>
          <p:cNvSpPr txBox="1">
            <a:spLocks noGrp="1"/>
          </p:cNvSpPr>
          <p:nvPr>
            <p:ph type="body" idx="6"/>
          </p:nvPr>
        </p:nvSpPr>
        <p:spPr>
          <a:xfrm>
            <a:off x="1074532" y="3723538"/>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49" name="Google Shape;1149;p59"/>
          <p:cNvSpPr/>
          <p:nvPr/>
        </p:nvSpPr>
        <p:spPr>
          <a:xfrm>
            <a:off x="762001" y="3704439"/>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50" name="Google Shape;1150;p59"/>
          <p:cNvSpPr txBox="1">
            <a:spLocks noGrp="1"/>
          </p:cNvSpPr>
          <p:nvPr>
            <p:ph type="body" idx="7"/>
          </p:nvPr>
        </p:nvSpPr>
        <p:spPr>
          <a:xfrm>
            <a:off x="1074532" y="4054342"/>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51" name="Google Shape;1151;p59"/>
          <p:cNvSpPr/>
          <p:nvPr/>
        </p:nvSpPr>
        <p:spPr>
          <a:xfrm>
            <a:off x="762001" y="4048003"/>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52" name="Google Shape;1152;p59"/>
          <p:cNvSpPr txBox="1">
            <a:spLocks noGrp="1"/>
          </p:cNvSpPr>
          <p:nvPr>
            <p:ph type="body" idx="8"/>
          </p:nvPr>
        </p:nvSpPr>
        <p:spPr>
          <a:xfrm>
            <a:off x="1074532" y="4385146"/>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53" name="Google Shape;1153;p59"/>
          <p:cNvSpPr/>
          <p:nvPr/>
        </p:nvSpPr>
        <p:spPr>
          <a:xfrm>
            <a:off x="762001" y="4381244"/>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54" name="Google Shape;1154;p59"/>
          <p:cNvSpPr txBox="1">
            <a:spLocks noGrp="1"/>
          </p:cNvSpPr>
          <p:nvPr>
            <p:ph type="body" idx="9"/>
          </p:nvPr>
        </p:nvSpPr>
        <p:spPr>
          <a:xfrm>
            <a:off x="1074532" y="4724493"/>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55" name="Google Shape;1155;p59"/>
          <p:cNvSpPr/>
          <p:nvPr/>
        </p:nvSpPr>
        <p:spPr>
          <a:xfrm>
            <a:off x="762001" y="4724493"/>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56" name="Google Shape;1156;p59"/>
          <p:cNvSpPr txBox="1">
            <a:spLocks noGrp="1"/>
          </p:cNvSpPr>
          <p:nvPr>
            <p:ph type="body" idx="13"/>
          </p:nvPr>
        </p:nvSpPr>
        <p:spPr>
          <a:xfrm>
            <a:off x="1074532" y="5056518"/>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57" name="Google Shape;1157;p59"/>
          <p:cNvSpPr/>
          <p:nvPr/>
        </p:nvSpPr>
        <p:spPr>
          <a:xfrm>
            <a:off x="762001" y="5056518"/>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58" name="Google Shape;1158;p59"/>
          <p:cNvSpPr txBox="1">
            <a:spLocks noGrp="1"/>
          </p:cNvSpPr>
          <p:nvPr>
            <p:ph type="body" idx="14"/>
          </p:nvPr>
        </p:nvSpPr>
        <p:spPr>
          <a:xfrm>
            <a:off x="1074532" y="5374816"/>
            <a:ext cx="2649743" cy="223138"/>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59" name="Google Shape;1159;p59"/>
          <p:cNvSpPr/>
          <p:nvPr/>
        </p:nvSpPr>
        <p:spPr>
          <a:xfrm>
            <a:off x="762001" y="5374816"/>
            <a:ext cx="223138" cy="223138"/>
          </a:xfrm>
          <a:custGeom>
            <a:avLst/>
            <a:gdLst/>
            <a:ahLst/>
            <a:cxnLst/>
            <a:rect l="l" t="t" r="r" b="b"/>
            <a:pathLst>
              <a:path w="603" h="603" extrusionOk="0">
                <a:moveTo>
                  <a:pt x="302" y="603"/>
                </a:moveTo>
                <a:cubicBezTo>
                  <a:pt x="136" y="603"/>
                  <a:pt x="0" y="468"/>
                  <a:pt x="0" y="302"/>
                </a:cubicBezTo>
                <a:cubicBezTo>
                  <a:pt x="0" y="135"/>
                  <a:pt x="136" y="0"/>
                  <a:pt x="302" y="0"/>
                </a:cubicBezTo>
                <a:cubicBezTo>
                  <a:pt x="468" y="0"/>
                  <a:pt x="603" y="135"/>
                  <a:pt x="603" y="302"/>
                </a:cubicBezTo>
                <a:cubicBezTo>
                  <a:pt x="603" y="468"/>
                  <a:pt x="468" y="603"/>
                  <a:pt x="302" y="603"/>
                </a:cubicBezTo>
                <a:close/>
                <a:moveTo>
                  <a:pt x="302" y="163"/>
                </a:moveTo>
                <a:cubicBezTo>
                  <a:pt x="225" y="163"/>
                  <a:pt x="163" y="225"/>
                  <a:pt x="163" y="302"/>
                </a:cubicBezTo>
                <a:cubicBezTo>
                  <a:pt x="163" y="379"/>
                  <a:pt x="225" y="441"/>
                  <a:pt x="302" y="441"/>
                </a:cubicBezTo>
                <a:cubicBezTo>
                  <a:pt x="379" y="441"/>
                  <a:pt x="441" y="379"/>
                  <a:pt x="441" y="302"/>
                </a:cubicBezTo>
                <a:cubicBezTo>
                  <a:pt x="441" y="225"/>
                  <a:pt x="379" y="163"/>
                  <a:pt x="302" y="16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60" name="Google Shape;1160;p59"/>
          <p:cNvSpPr txBox="1">
            <a:spLocks noGrp="1"/>
          </p:cNvSpPr>
          <p:nvPr>
            <p:ph type="body" idx="15"/>
          </p:nvPr>
        </p:nvSpPr>
        <p:spPr>
          <a:xfrm>
            <a:off x="4106779" y="2408638"/>
            <a:ext cx="2962275"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61" name="Google Shape;1161;p59"/>
          <p:cNvSpPr txBox="1">
            <a:spLocks noGrp="1"/>
          </p:cNvSpPr>
          <p:nvPr>
            <p:ph type="body" idx="16"/>
          </p:nvPr>
        </p:nvSpPr>
        <p:spPr>
          <a:xfrm>
            <a:off x="4106779" y="2569584"/>
            <a:ext cx="2962275" cy="23083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000"/>
              <a:buNone/>
              <a:defRPr sz="100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62" name="Google Shape;1162;p59"/>
          <p:cNvSpPr txBox="1">
            <a:spLocks noGrp="1"/>
          </p:cNvSpPr>
          <p:nvPr>
            <p:ph type="body" idx="17"/>
          </p:nvPr>
        </p:nvSpPr>
        <p:spPr>
          <a:xfrm>
            <a:off x="7451558" y="2384948"/>
            <a:ext cx="3659188" cy="184636"/>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163" name="Google Shape;1163;p59"/>
          <p:cNvSpPr>
            <a:spLocks noGrp="1"/>
          </p:cNvSpPr>
          <p:nvPr>
            <p:ph type="pic" idx="18"/>
          </p:nvPr>
        </p:nvSpPr>
        <p:spPr>
          <a:xfrm>
            <a:off x="7450934" y="2730500"/>
            <a:ext cx="3487737" cy="2105025"/>
          </a:xfrm>
          <a:prstGeom prst="rect">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164" name="Google Shape;1164;p59"/>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1165" name="Google Shape;1165;p59"/>
          <p:cNvGrpSpPr/>
          <p:nvPr/>
        </p:nvGrpSpPr>
        <p:grpSpPr>
          <a:xfrm>
            <a:off x="125267" y="6250614"/>
            <a:ext cx="1849198" cy="281373"/>
            <a:chOff x="4910138" y="4533900"/>
            <a:chExt cx="2316162" cy="352426"/>
          </a:xfrm>
        </p:grpSpPr>
        <p:sp>
          <p:nvSpPr>
            <p:cNvPr id="1166" name="Google Shape;1166;p59"/>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67" name="Google Shape;1167;p59"/>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68" name="Google Shape;1168;p59"/>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69" name="Google Shape;1169;p59"/>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0" name="Google Shape;1170;p59"/>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1" name="Google Shape;1171;p59"/>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2" name="Google Shape;1172;p59"/>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3" name="Google Shape;1173;p59"/>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4" name="Google Shape;1174;p59"/>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5" name="Google Shape;1175;p59"/>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6" name="Google Shape;1176;p59"/>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7" name="Google Shape;1177;p59"/>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8" name="Google Shape;1178;p59"/>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79" name="Google Shape;1179;p59"/>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0" name="Google Shape;1180;p59"/>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1" name="Google Shape;1181;p59"/>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2" name="Google Shape;1182;p59"/>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3" name="Google Shape;1183;p59"/>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4" name="Google Shape;1184;p59"/>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5" name="Google Shape;1185;p59"/>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6" name="Google Shape;1186;p59"/>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7" name="Google Shape;1187;p59"/>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8" name="Google Shape;1188;p59"/>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89" name="Google Shape;1189;p59"/>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0" name="Google Shape;1190;p59"/>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1" name="Google Shape;1191;p59"/>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2" name="Google Shape;1192;p59"/>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3" name="Google Shape;1193;p59"/>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4" name="Google Shape;1194;p59"/>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5" name="Google Shape;1195;p59"/>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6" name="Google Shape;1196;p59"/>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7" name="Google Shape;1197;p59"/>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8" name="Google Shape;1198;p59"/>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199" name="Google Shape;1199;p59"/>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00" name="Google Shape;1200;p59"/>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01" name="Google Shape;1201;p59"/>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 Paragraph Columns w/ circle - ISS">
  <p:cSld name="2 Paragraph Columns w/ circle - ISS">
    <p:spTree>
      <p:nvGrpSpPr>
        <p:cNvPr id="1" name="Shape 1202"/>
        <p:cNvGrpSpPr/>
        <p:nvPr/>
      </p:nvGrpSpPr>
      <p:grpSpPr>
        <a:xfrm>
          <a:off x="0" y="0"/>
          <a:ext cx="0" cy="0"/>
          <a:chOff x="0" y="0"/>
          <a:chExt cx="0" cy="0"/>
        </a:xfrm>
      </p:grpSpPr>
      <p:sp>
        <p:nvSpPr>
          <p:cNvPr id="1203" name="Google Shape;1203;p60"/>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3"/>
              <a:buFont typeface="Arial"/>
              <a:buNone/>
              <a:defRPr sz="803" b="1" i="0" u="none" strike="noStrike" cap="none">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1204" name="Google Shape;1204;p60"/>
          <p:cNvSpPr txBox="1">
            <a:spLocks noGrp="1"/>
          </p:cNvSpPr>
          <p:nvPr>
            <p:ph type="title"/>
          </p:nvPr>
        </p:nvSpPr>
        <p:spPr>
          <a:xfrm>
            <a:off x="762001" y="1257300"/>
            <a:ext cx="5334000" cy="1628775"/>
          </a:xfrm>
          <a:prstGeom prst="rect">
            <a:avLst/>
          </a:prstGeom>
          <a:noFill/>
          <a:ln>
            <a:noFill/>
          </a:ln>
        </p:spPr>
        <p:txBody>
          <a:bodyPr spcFirstLastPara="1" wrap="square" lIns="0" tIns="0" rIns="0" bIns="91425" anchor="t" anchorCtr="0">
            <a:noAutofit/>
          </a:bodyPr>
          <a:lstStyle>
            <a:lvl1pPr lvl="0" algn="l">
              <a:lnSpc>
                <a:spcPct val="100000"/>
              </a:lnSpc>
              <a:spcBef>
                <a:spcPts val="0"/>
              </a:spcBef>
              <a:spcAft>
                <a:spcPts val="0"/>
              </a:spcAft>
              <a:buClr>
                <a:schemeClr val="dk1"/>
              </a:buClr>
              <a:buSzPts val="3600"/>
              <a:buFont typeface="Montserrat"/>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5" name="Google Shape;1205;p60"/>
          <p:cNvSpPr txBox="1">
            <a:spLocks noGrp="1"/>
          </p:cNvSpPr>
          <p:nvPr>
            <p:ph type="body" idx="1"/>
          </p:nvPr>
        </p:nvSpPr>
        <p:spPr>
          <a:xfrm>
            <a:off x="762001" y="3429000"/>
            <a:ext cx="4904873"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06" name="Google Shape;1206;p60"/>
          <p:cNvSpPr/>
          <p:nvPr/>
        </p:nvSpPr>
        <p:spPr>
          <a:xfrm>
            <a:off x="0" y="6177491"/>
            <a:ext cx="1714501"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207" name="Google Shape;1207;p60"/>
          <p:cNvSpPr txBox="1">
            <a:spLocks noGrp="1"/>
          </p:cNvSpPr>
          <p:nvPr>
            <p:ph type="body" idx="2"/>
          </p:nvPr>
        </p:nvSpPr>
        <p:spPr>
          <a:xfrm>
            <a:off x="6524577" y="3429000"/>
            <a:ext cx="4904873" cy="2400300"/>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000"/>
              <a:buNone/>
              <a:defRPr sz="10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08" name="Google Shape;1208;p60"/>
          <p:cNvSpPr txBox="1">
            <a:spLocks noGrp="1"/>
          </p:cNvSpPr>
          <p:nvPr>
            <p:ph type="body" idx="3"/>
          </p:nvPr>
        </p:nvSpPr>
        <p:spPr>
          <a:xfrm>
            <a:off x="6514636" y="2689264"/>
            <a:ext cx="4915363" cy="196811"/>
          </a:xfrm>
          <a:prstGeom prst="rect">
            <a:avLst/>
          </a:prstGeom>
          <a:noFill/>
          <a:ln>
            <a:noFill/>
          </a:ln>
        </p:spPr>
        <p:txBody>
          <a:bodyPr spcFirstLastPara="1" wrap="square" lIns="0" tIns="0" rIns="0" bIns="0" anchor="b"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09" name="Google Shape;1209;p60"/>
          <p:cNvSpPr txBox="1">
            <a:spLocks noGrp="1"/>
          </p:cNvSpPr>
          <p:nvPr>
            <p:ph type="body" idx="4"/>
          </p:nvPr>
        </p:nvSpPr>
        <p:spPr>
          <a:xfrm>
            <a:off x="762001" y="3275112"/>
            <a:ext cx="4904873"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10" name="Google Shape;1210;p60"/>
          <p:cNvSpPr txBox="1">
            <a:spLocks noGrp="1"/>
          </p:cNvSpPr>
          <p:nvPr>
            <p:ph type="body" idx="5"/>
          </p:nvPr>
        </p:nvSpPr>
        <p:spPr>
          <a:xfrm>
            <a:off x="6514637" y="3275112"/>
            <a:ext cx="4915363" cy="153888"/>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000"/>
              </a:spcBef>
              <a:spcAft>
                <a:spcPts val="0"/>
              </a:spcAft>
              <a:buClr>
                <a:schemeClr val="dk1"/>
              </a:buClr>
              <a:buSzPts val="1000"/>
              <a:buNone/>
              <a:defRPr sz="1000" b="1">
                <a:solidFill>
                  <a:schemeClr val="dk1"/>
                </a:solidFill>
                <a:latin typeface="Montserrat"/>
                <a:ea typeface="Montserrat"/>
                <a:cs typeface="Montserrat"/>
                <a:sym typeface="Montserrat"/>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11" name="Google Shape;1211;p60"/>
          <p:cNvSpPr>
            <a:spLocks noGrp="1"/>
          </p:cNvSpPr>
          <p:nvPr>
            <p:ph type="pic" idx="6"/>
          </p:nvPr>
        </p:nvSpPr>
        <p:spPr>
          <a:xfrm>
            <a:off x="10220326" y="5105399"/>
            <a:ext cx="3221767" cy="3221767"/>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pic>
        <p:nvPicPr>
          <p:cNvPr id="1212" name="Google Shape;1212;p60"/>
          <p:cNvPicPr preferRelativeResize="0"/>
          <p:nvPr/>
        </p:nvPicPr>
        <p:blipFill rotWithShape="1">
          <a:blip r:embed="rId2">
            <a:alphaModFix/>
          </a:blip>
          <a:srcRect/>
          <a:stretch/>
        </p:blipFill>
        <p:spPr>
          <a:xfrm>
            <a:off x="159747" y="6248108"/>
            <a:ext cx="1194920" cy="283880"/>
          </a:xfrm>
          <a:prstGeom prst="rect">
            <a:avLst/>
          </a:prstGeom>
          <a:noFill/>
          <a:ln>
            <a:noFill/>
          </a:ln>
        </p:spPr>
      </p:pic>
      <p:sp>
        <p:nvSpPr>
          <p:cNvPr id="1213" name="Google Shape;1213;p60"/>
          <p:cNvSpPr/>
          <p:nvPr/>
        </p:nvSpPr>
        <p:spPr>
          <a:xfrm>
            <a:off x="0" y="6177491"/>
            <a:ext cx="2099733" cy="415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grpSp>
        <p:nvGrpSpPr>
          <p:cNvPr id="1214" name="Google Shape;1214;p60"/>
          <p:cNvGrpSpPr/>
          <p:nvPr/>
        </p:nvGrpSpPr>
        <p:grpSpPr>
          <a:xfrm>
            <a:off x="125267" y="6250614"/>
            <a:ext cx="1849198" cy="281373"/>
            <a:chOff x="4910138" y="4533900"/>
            <a:chExt cx="2316162" cy="352426"/>
          </a:xfrm>
        </p:grpSpPr>
        <p:sp>
          <p:nvSpPr>
            <p:cNvPr id="1215" name="Google Shape;1215;p60"/>
            <p:cNvSpPr/>
            <p:nvPr/>
          </p:nvSpPr>
          <p:spPr>
            <a:xfrm>
              <a:off x="5645150" y="4537075"/>
              <a:ext cx="14287" cy="34925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16" name="Google Shape;1216;p60"/>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17" name="Google Shape;1217;p60"/>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18" name="Google Shape;1218;p60"/>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19" name="Google Shape;1219;p60"/>
            <p:cNvSpPr/>
            <p:nvPr/>
          </p:nvSpPr>
          <p:spPr>
            <a:xfrm>
              <a:off x="5756275" y="4540250"/>
              <a:ext cx="12700"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0" name="Google Shape;1220;p60"/>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1" name="Google Shape;1221;p60"/>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2" name="Google Shape;1222;p60"/>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3" name="Google Shape;1223;p60"/>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4" name="Google Shape;1224;p60"/>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5" name="Google Shape;1225;p60"/>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6" name="Google Shape;1226;p60"/>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7" name="Google Shape;1227;p60"/>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8" name="Google Shape;1228;p60"/>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29" name="Google Shape;1229;p60"/>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0" name="Google Shape;1230;p60"/>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1" name="Google Shape;1231;p60"/>
            <p:cNvSpPr/>
            <p:nvPr/>
          </p:nvSpPr>
          <p:spPr>
            <a:xfrm>
              <a:off x="6570663" y="4540250"/>
              <a:ext cx="14287" cy="1412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2" name="Google Shape;1232;p60"/>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3" name="Google Shape;1233;p60"/>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4" name="Google Shape;1234;p60"/>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5" name="Google Shape;1235;p60"/>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6" name="Google Shape;1236;p60"/>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7" name="Google Shape;1237;p60"/>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8" name="Google Shape;1238;p60"/>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39" name="Google Shape;1239;p60"/>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0" name="Google Shape;1240;p60"/>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1" name="Google Shape;1241;p60"/>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2" name="Google Shape;1242;p60"/>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3" name="Google Shape;1243;p60"/>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4" name="Google Shape;1244;p60"/>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5" name="Google Shape;1245;p60"/>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6" name="Google Shape;1246;p60"/>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7" name="Google Shape;1247;p60"/>
            <p:cNvSpPr/>
            <p:nvPr/>
          </p:nvSpPr>
          <p:spPr>
            <a:xfrm>
              <a:off x="6375400" y="4745038"/>
              <a:ext cx="12700" cy="139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8" name="Google Shape;1248;p60"/>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49" name="Google Shape;1249;p60"/>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250" name="Google Shape;1250;p60"/>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A - Title Slide">
  <p:cSld name="IA - Title Slide">
    <p:spTree>
      <p:nvGrpSpPr>
        <p:cNvPr id="1" name="Shape 1251"/>
        <p:cNvGrpSpPr/>
        <p:nvPr/>
      </p:nvGrpSpPr>
      <p:grpSpPr>
        <a:xfrm>
          <a:off x="0" y="0"/>
          <a:ext cx="0" cy="0"/>
          <a:chOff x="0" y="0"/>
          <a:chExt cx="0" cy="0"/>
        </a:xfrm>
      </p:grpSpPr>
      <p:sp>
        <p:nvSpPr>
          <p:cNvPr id="1252" name="Google Shape;1252;p61"/>
          <p:cNvSpPr txBox="1">
            <a:spLocks noGrp="1"/>
          </p:cNvSpPr>
          <p:nvPr>
            <p:ph type="title"/>
          </p:nvPr>
        </p:nvSpPr>
        <p:spPr>
          <a:xfrm>
            <a:off x="762000" y="1919112"/>
            <a:ext cx="4611688" cy="2124364"/>
          </a:xfrm>
          <a:prstGeom prst="rect">
            <a:avLst/>
          </a:prstGeom>
          <a:noFill/>
          <a:ln>
            <a:noFill/>
          </a:ln>
        </p:spPr>
        <p:txBody>
          <a:bodyPr spcFirstLastPara="1" wrap="square" lIns="0" tIns="0" rIns="0" bIns="91425" anchor="t" anchorCtr="0">
            <a:noAutofit/>
          </a:bodyPr>
          <a:lstStyle>
            <a:lvl1pPr lvl="0" algn="l">
              <a:lnSpc>
                <a:spcPct val="80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3" name="Google Shape;1253;p61"/>
          <p:cNvSpPr txBox="1">
            <a:spLocks noGrp="1"/>
          </p:cNvSpPr>
          <p:nvPr>
            <p:ph type="body" idx="1"/>
          </p:nvPr>
        </p:nvSpPr>
        <p:spPr>
          <a:xfrm>
            <a:off x="781051" y="1265436"/>
            <a:ext cx="4587802" cy="586969"/>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54" name="Google Shape;1254;p61"/>
          <p:cNvSpPr txBox="1">
            <a:spLocks noGrp="1"/>
          </p:cNvSpPr>
          <p:nvPr>
            <p:ph type="body" idx="2"/>
          </p:nvPr>
        </p:nvSpPr>
        <p:spPr>
          <a:xfrm>
            <a:off x="781051" y="4110183"/>
            <a:ext cx="4587801" cy="1490517"/>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1200"/>
              <a:buNone/>
              <a:defRPr sz="1200"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55" name="Google Shape;1255;p61"/>
          <p:cNvSpPr>
            <a:spLocks noGrp="1"/>
          </p:cNvSpPr>
          <p:nvPr>
            <p:ph type="pic" idx="3"/>
          </p:nvPr>
        </p:nvSpPr>
        <p:spPr>
          <a:xfrm>
            <a:off x="7601239" y="1919112"/>
            <a:ext cx="6181181" cy="618118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256" name="Google Shape;1256;p61"/>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A - Contact Slide">
  <p:cSld name="IA - Contact Slide">
    <p:spTree>
      <p:nvGrpSpPr>
        <p:cNvPr id="1" name="Shape 1257"/>
        <p:cNvGrpSpPr/>
        <p:nvPr/>
      </p:nvGrpSpPr>
      <p:grpSpPr>
        <a:xfrm>
          <a:off x="0" y="0"/>
          <a:ext cx="0" cy="0"/>
          <a:chOff x="0" y="0"/>
          <a:chExt cx="0" cy="0"/>
        </a:xfrm>
      </p:grpSpPr>
      <p:pic>
        <p:nvPicPr>
          <p:cNvPr id="1258" name="Google Shape;1258;p62"/>
          <p:cNvPicPr preferRelativeResize="0"/>
          <p:nvPr/>
        </p:nvPicPr>
        <p:blipFill rotWithShape="1">
          <a:blip r:embed="rId2">
            <a:alphaModFix/>
          </a:blip>
          <a:srcRect/>
          <a:stretch/>
        </p:blipFill>
        <p:spPr>
          <a:xfrm>
            <a:off x="772585" y="1257301"/>
            <a:ext cx="4601633" cy="582613"/>
          </a:xfrm>
          <a:prstGeom prst="rect">
            <a:avLst/>
          </a:prstGeom>
          <a:noFill/>
          <a:ln>
            <a:noFill/>
          </a:ln>
        </p:spPr>
      </p:pic>
      <p:sp>
        <p:nvSpPr>
          <p:cNvPr id="1259" name="Google Shape;1259;p62"/>
          <p:cNvSpPr>
            <a:spLocks noGrp="1"/>
          </p:cNvSpPr>
          <p:nvPr>
            <p:ph type="pic" idx="2"/>
          </p:nvPr>
        </p:nvSpPr>
        <p:spPr>
          <a:xfrm>
            <a:off x="7575011" y="1548697"/>
            <a:ext cx="6670675" cy="6670674"/>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900"/>
              <a:buFont typeface="Arial"/>
              <a:buNone/>
              <a:defRPr sz="9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260" name="Google Shape;1260;p62"/>
          <p:cNvSpPr txBox="1">
            <a:spLocks noGrp="1"/>
          </p:cNvSpPr>
          <p:nvPr>
            <p:ph type="body" idx="1"/>
          </p:nvPr>
        </p:nvSpPr>
        <p:spPr>
          <a:xfrm>
            <a:off x="772431" y="5262429"/>
            <a:ext cx="2006600" cy="249684"/>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788"/>
              <a:buNone/>
              <a:defRPr sz="788"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61" name="Google Shape;1261;p62"/>
          <p:cNvSpPr txBox="1">
            <a:spLocks noGrp="1"/>
          </p:cNvSpPr>
          <p:nvPr>
            <p:ph type="body" idx="3"/>
          </p:nvPr>
        </p:nvSpPr>
        <p:spPr>
          <a:xfrm>
            <a:off x="772431" y="4817198"/>
            <a:ext cx="2006600" cy="16735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750"/>
              <a:buNone/>
              <a:defRPr sz="75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62" name="Google Shape;1262;p62"/>
          <p:cNvSpPr txBox="1">
            <a:spLocks noGrp="1"/>
          </p:cNvSpPr>
          <p:nvPr>
            <p:ph type="body" idx="4"/>
          </p:nvPr>
        </p:nvSpPr>
        <p:spPr>
          <a:xfrm>
            <a:off x="2932565" y="5262429"/>
            <a:ext cx="2006600" cy="249684"/>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788"/>
              <a:buNone/>
              <a:defRPr sz="788"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63" name="Google Shape;1263;p62"/>
          <p:cNvSpPr txBox="1">
            <a:spLocks noGrp="1"/>
          </p:cNvSpPr>
          <p:nvPr>
            <p:ph type="body" idx="5"/>
          </p:nvPr>
        </p:nvSpPr>
        <p:spPr>
          <a:xfrm>
            <a:off x="2932565" y="4817198"/>
            <a:ext cx="2006600" cy="16735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750"/>
              <a:buNone/>
              <a:defRPr sz="75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64" name="Google Shape;1264;p62"/>
          <p:cNvSpPr txBox="1">
            <a:spLocks noGrp="1"/>
          </p:cNvSpPr>
          <p:nvPr>
            <p:ph type="body" idx="6"/>
          </p:nvPr>
        </p:nvSpPr>
        <p:spPr>
          <a:xfrm>
            <a:off x="5092700" y="5262429"/>
            <a:ext cx="2006600" cy="249684"/>
          </a:xfrm>
          <a:prstGeom prst="rect">
            <a:avLst/>
          </a:prstGeom>
          <a:noFill/>
          <a:ln>
            <a:noFill/>
          </a:ln>
        </p:spPr>
        <p:txBody>
          <a:bodyPr spcFirstLastPara="1" wrap="square" lIns="0" tIns="73150" rIns="0" bIns="0" anchor="t" anchorCtr="0">
            <a:noAutofit/>
          </a:bodyPr>
          <a:lstStyle>
            <a:lvl1pPr marL="457200" lvl="0" indent="-228600" algn="l">
              <a:lnSpc>
                <a:spcPct val="145000"/>
              </a:lnSpc>
              <a:spcBef>
                <a:spcPts val="0"/>
              </a:spcBef>
              <a:spcAft>
                <a:spcPts val="0"/>
              </a:spcAft>
              <a:buClr>
                <a:schemeClr val="dk1"/>
              </a:buClr>
              <a:buSzPts val="788"/>
              <a:buNone/>
              <a:defRPr sz="788" b="0">
                <a:solidFill>
                  <a:schemeClr val="dk1"/>
                </a:solidFill>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65" name="Google Shape;1265;p62"/>
          <p:cNvSpPr txBox="1">
            <a:spLocks noGrp="1"/>
          </p:cNvSpPr>
          <p:nvPr>
            <p:ph type="body" idx="7"/>
          </p:nvPr>
        </p:nvSpPr>
        <p:spPr>
          <a:xfrm>
            <a:off x="5092700" y="4817198"/>
            <a:ext cx="2006600" cy="167354"/>
          </a:xfrm>
          <a:prstGeom prst="rect">
            <a:avLst/>
          </a:prstGeom>
          <a:noFill/>
          <a:ln>
            <a:noFill/>
          </a:ln>
        </p:spPr>
        <p:txBody>
          <a:bodyPr spcFirstLastPara="1" wrap="square" lIns="0" tIns="0" rIns="0" bIns="0" anchor="ctr" anchorCtr="0">
            <a:noAutofit/>
          </a:bodyPr>
          <a:lstStyle>
            <a:lvl1pPr marL="457200" lvl="0" indent="-228600" algn="l">
              <a:lnSpc>
                <a:spcPct val="145000"/>
              </a:lnSpc>
              <a:spcBef>
                <a:spcPts val="0"/>
              </a:spcBef>
              <a:spcAft>
                <a:spcPts val="0"/>
              </a:spcAft>
              <a:buClr>
                <a:schemeClr val="accent1"/>
              </a:buClr>
              <a:buSzPts val="750"/>
              <a:buNone/>
              <a:defRPr sz="750" b="1">
                <a:solidFill>
                  <a:schemeClr val="accent1"/>
                </a:solidFill>
                <a:latin typeface="Montserrat"/>
                <a:ea typeface="Montserrat"/>
                <a:cs typeface="Montserrat"/>
                <a:sym typeface="Montserrat"/>
              </a:defRPr>
            </a:lvl1pPr>
            <a:lvl2pPr marL="914400" lvl="1" indent="-228600" algn="ctr">
              <a:lnSpc>
                <a:spcPct val="150000"/>
              </a:lnSpc>
              <a:spcBef>
                <a:spcPts val="499"/>
              </a:spcBef>
              <a:spcAft>
                <a:spcPts val="0"/>
              </a:spcAft>
              <a:buClr>
                <a:schemeClr val="dk1"/>
              </a:buClr>
              <a:buSzPts val="1800"/>
              <a:buNone/>
              <a:defRPr/>
            </a:lvl2pPr>
            <a:lvl3pPr marL="1371600" lvl="2" indent="-228600" algn="ctr">
              <a:lnSpc>
                <a:spcPct val="150000"/>
              </a:lnSpc>
              <a:spcBef>
                <a:spcPts val="499"/>
              </a:spcBef>
              <a:spcAft>
                <a:spcPts val="0"/>
              </a:spcAft>
              <a:buClr>
                <a:schemeClr val="dk1"/>
              </a:buClr>
              <a:buSzPts val="1200"/>
              <a:buNone/>
              <a:defRPr/>
            </a:lvl3pPr>
            <a:lvl4pPr marL="1828800" lvl="3" indent="-228600" algn="ctr">
              <a:lnSpc>
                <a:spcPct val="150000"/>
              </a:lnSpc>
              <a:spcBef>
                <a:spcPts val="499"/>
              </a:spcBef>
              <a:spcAft>
                <a:spcPts val="0"/>
              </a:spcAft>
              <a:buClr>
                <a:schemeClr val="dk1"/>
              </a:buClr>
              <a:buSzPts val="1000"/>
              <a:buNone/>
              <a:defRPr/>
            </a:lvl4pPr>
            <a:lvl5pPr marL="2286000" lvl="4" indent="-228600" algn="ctr">
              <a:lnSpc>
                <a:spcPct val="150000"/>
              </a:lnSpc>
              <a:spcBef>
                <a:spcPts val="499"/>
              </a:spcBef>
              <a:spcAft>
                <a:spcPts val="0"/>
              </a:spcAft>
              <a:buClr>
                <a:schemeClr val="dk1"/>
              </a:buClr>
              <a:buSzPts val="10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266" name="Google Shape;1266;p62"/>
          <p:cNvSpPr txBox="1">
            <a:spLocks noGrp="1"/>
          </p:cNvSpPr>
          <p:nvPr>
            <p:ph type="title"/>
          </p:nvPr>
        </p:nvSpPr>
        <p:spPr>
          <a:xfrm>
            <a:off x="772430" y="3043261"/>
            <a:ext cx="4601257" cy="1016000"/>
          </a:xfrm>
          <a:prstGeom prst="rect">
            <a:avLst/>
          </a:prstGeom>
          <a:noFill/>
          <a:ln>
            <a:noFill/>
          </a:ln>
        </p:spPr>
        <p:txBody>
          <a:bodyPr spcFirstLastPara="1" wrap="square" lIns="0" tIns="0" rIns="0" bIns="91425" anchor="b" anchorCtr="0">
            <a:noAutofit/>
          </a:bodyPr>
          <a:lstStyle>
            <a:lvl1pPr lvl="0" algn="l">
              <a:lnSpc>
                <a:spcPct val="80000"/>
              </a:lnSpc>
              <a:spcBef>
                <a:spcPts val="0"/>
              </a:spcBef>
              <a:spcAft>
                <a:spcPts val="0"/>
              </a:spcAft>
              <a:buClr>
                <a:schemeClr val="dk1"/>
              </a:buClr>
              <a:buSzPts val="3300"/>
              <a:buFont typeface="Montserrat"/>
              <a:buNone/>
              <a:defRPr sz="33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7" name="Google Shape;1267;p62"/>
          <p:cNvSpPr txBox="1">
            <a:spLocks noGrp="1"/>
          </p:cNvSpPr>
          <p:nvPr>
            <p:ph type="sldNum" idx="12"/>
          </p:nvPr>
        </p:nvSpPr>
        <p:spPr>
          <a:xfrm>
            <a:off x="10909301" y="458788"/>
            <a:ext cx="514351" cy="227012"/>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Google Shape;89;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1" name="Google Shape;9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SS - Program Details - 4 Bullets 1">
  <p:cSld name="ISS - Program Details - 4 Bullets_1">
    <p:spTree>
      <p:nvGrpSpPr>
        <p:cNvPr id="1" name="Shape 1268"/>
        <p:cNvGrpSpPr/>
        <p:nvPr/>
      </p:nvGrpSpPr>
      <p:grpSpPr>
        <a:xfrm>
          <a:off x="0" y="0"/>
          <a:ext cx="0" cy="0"/>
          <a:chOff x="0" y="0"/>
          <a:chExt cx="0" cy="0"/>
        </a:xfrm>
      </p:grpSpPr>
      <p:sp>
        <p:nvSpPr>
          <p:cNvPr id="1269" name="Google Shape;1269;p63"/>
          <p:cNvSpPr>
            <a:spLocks noGrp="1"/>
          </p:cNvSpPr>
          <p:nvPr>
            <p:ph type="pic" idx="2"/>
          </p:nvPr>
        </p:nvSpPr>
        <p:spPr>
          <a:xfrm>
            <a:off x="-2993897" y="-754792"/>
            <a:ext cx="8367600" cy="836760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270" name="Google Shape;1270;p63"/>
          <p:cNvSpPr/>
          <p:nvPr/>
        </p:nvSpPr>
        <p:spPr>
          <a:xfrm>
            <a:off x="0" y="6177491"/>
            <a:ext cx="2099700" cy="415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1271" name="Google Shape;1271;p63"/>
          <p:cNvGrpSpPr/>
          <p:nvPr/>
        </p:nvGrpSpPr>
        <p:grpSpPr>
          <a:xfrm>
            <a:off x="125322" y="6250664"/>
            <a:ext cx="1849224" cy="281377"/>
            <a:chOff x="4910138" y="4533900"/>
            <a:chExt cx="2316162" cy="352426"/>
          </a:xfrm>
        </p:grpSpPr>
        <p:sp>
          <p:nvSpPr>
            <p:cNvPr id="1272" name="Google Shape;1272;p63"/>
            <p:cNvSpPr/>
            <p:nvPr/>
          </p:nvSpPr>
          <p:spPr>
            <a:xfrm>
              <a:off x="5645150" y="4537075"/>
              <a:ext cx="14400" cy="349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3" name="Google Shape;1273;p63"/>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4" name="Google Shape;1274;p63"/>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5" name="Google Shape;1275;p63"/>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6" name="Google Shape;1276;p63"/>
            <p:cNvSpPr/>
            <p:nvPr/>
          </p:nvSpPr>
          <p:spPr>
            <a:xfrm>
              <a:off x="5756275" y="4540250"/>
              <a:ext cx="126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7" name="Google Shape;1277;p63"/>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8" name="Google Shape;1278;p63"/>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79" name="Google Shape;1279;p63"/>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0" name="Google Shape;1280;p63"/>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1" name="Google Shape;1281;p63"/>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2" name="Google Shape;1282;p63"/>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3" name="Google Shape;1283;p63"/>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4" name="Google Shape;1284;p63"/>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5" name="Google Shape;1285;p63"/>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6" name="Google Shape;1286;p63"/>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7" name="Google Shape;1287;p63"/>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8" name="Google Shape;1288;p63"/>
            <p:cNvSpPr/>
            <p:nvPr/>
          </p:nvSpPr>
          <p:spPr>
            <a:xfrm>
              <a:off x="6570663" y="4540250"/>
              <a:ext cx="144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89" name="Google Shape;1289;p63"/>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0" name="Google Shape;1290;p63"/>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1" name="Google Shape;1291;p63"/>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2" name="Google Shape;1292;p63"/>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3" name="Google Shape;1293;p63"/>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4" name="Google Shape;1294;p63"/>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5" name="Google Shape;1295;p63"/>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6" name="Google Shape;1296;p63"/>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7" name="Google Shape;1297;p63"/>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8" name="Google Shape;1298;p63"/>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99" name="Google Shape;1299;p63"/>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0" name="Google Shape;1300;p63"/>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1" name="Google Shape;1301;p63"/>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2" name="Google Shape;1302;p63"/>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3" name="Google Shape;1303;p63"/>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4" name="Google Shape;1304;p63"/>
            <p:cNvSpPr/>
            <p:nvPr/>
          </p:nvSpPr>
          <p:spPr>
            <a:xfrm>
              <a:off x="6375400" y="4745038"/>
              <a:ext cx="12600" cy="139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5" name="Google Shape;1305;p63"/>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6" name="Google Shape;1306;p63"/>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07" name="Google Shape;1307;p63"/>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08" name="Google Shape;1308;p63"/>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00" b="0">
                <a:solidFill>
                  <a:schemeClr val="dk2"/>
                </a:solidFill>
                <a:latin typeface="Lato"/>
                <a:ea typeface="Lato"/>
                <a:cs typeface="Lato"/>
                <a:sym typeface="Lato"/>
              </a:defRPr>
            </a:lvl1pPr>
            <a:lvl2pPr marL="0" lvl="1" indent="0" algn="r" rtl="0">
              <a:spcBef>
                <a:spcPts val="0"/>
              </a:spcBef>
              <a:buNone/>
              <a:defRPr sz="1000" b="0">
                <a:solidFill>
                  <a:schemeClr val="dk2"/>
                </a:solidFill>
                <a:latin typeface="Lato"/>
                <a:ea typeface="Lato"/>
                <a:cs typeface="Lato"/>
                <a:sym typeface="Lato"/>
              </a:defRPr>
            </a:lvl2pPr>
            <a:lvl3pPr marL="0" lvl="2" indent="0" algn="r" rtl="0">
              <a:spcBef>
                <a:spcPts val="0"/>
              </a:spcBef>
              <a:buNone/>
              <a:defRPr sz="1000" b="0">
                <a:solidFill>
                  <a:schemeClr val="dk2"/>
                </a:solidFill>
                <a:latin typeface="Lato"/>
                <a:ea typeface="Lato"/>
                <a:cs typeface="Lato"/>
                <a:sym typeface="Lato"/>
              </a:defRPr>
            </a:lvl3pPr>
            <a:lvl4pPr marL="0" lvl="3" indent="0" algn="r" rtl="0">
              <a:spcBef>
                <a:spcPts val="0"/>
              </a:spcBef>
              <a:buNone/>
              <a:defRPr sz="1000" b="0">
                <a:solidFill>
                  <a:schemeClr val="dk2"/>
                </a:solidFill>
                <a:latin typeface="Lato"/>
                <a:ea typeface="Lato"/>
                <a:cs typeface="Lato"/>
                <a:sym typeface="Lato"/>
              </a:defRPr>
            </a:lvl4pPr>
            <a:lvl5pPr marL="0" lvl="4" indent="0" algn="r" rtl="0">
              <a:spcBef>
                <a:spcPts val="0"/>
              </a:spcBef>
              <a:buNone/>
              <a:defRPr sz="1000" b="0">
                <a:solidFill>
                  <a:schemeClr val="dk2"/>
                </a:solidFill>
                <a:latin typeface="Lato"/>
                <a:ea typeface="Lato"/>
                <a:cs typeface="Lato"/>
                <a:sym typeface="Lato"/>
              </a:defRPr>
            </a:lvl5pPr>
            <a:lvl6pPr marL="0" lvl="5" indent="0" algn="r" rtl="0">
              <a:spcBef>
                <a:spcPts val="0"/>
              </a:spcBef>
              <a:buNone/>
              <a:defRPr sz="1000" b="0">
                <a:solidFill>
                  <a:schemeClr val="dk2"/>
                </a:solidFill>
                <a:latin typeface="Lato"/>
                <a:ea typeface="Lato"/>
                <a:cs typeface="Lato"/>
                <a:sym typeface="Lato"/>
              </a:defRPr>
            </a:lvl6pPr>
            <a:lvl7pPr marL="0" lvl="6" indent="0" algn="r" rtl="0">
              <a:spcBef>
                <a:spcPts val="0"/>
              </a:spcBef>
              <a:buNone/>
              <a:defRPr sz="1000" b="0">
                <a:solidFill>
                  <a:schemeClr val="dk2"/>
                </a:solidFill>
                <a:latin typeface="Lato"/>
                <a:ea typeface="Lato"/>
                <a:cs typeface="Lato"/>
                <a:sym typeface="Lato"/>
              </a:defRPr>
            </a:lvl7pPr>
            <a:lvl8pPr marL="0" lvl="7" indent="0" algn="r" rtl="0">
              <a:spcBef>
                <a:spcPts val="0"/>
              </a:spcBef>
              <a:buNone/>
              <a:defRPr sz="1000" b="0">
                <a:solidFill>
                  <a:schemeClr val="dk2"/>
                </a:solidFill>
                <a:latin typeface="Lato"/>
                <a:ea typeface="Lato"/>
                <a:cs typeface="Lato"/>
                <a:sym typeface="Lato"/>
              </a:defRPr>
            </a:lvl8pPr>
            <a:lvl9pPr marL="0" lvl="8" indent="0" algn="r" rtl="0">
              <a:spcBef>
                <a:spcPts val="0"/>
              </a:spcBef>
              <a:buNone/>
              <a:defRPr sz="1000" b="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09" name="Google Shape;1309;p63"/>
          <p:cNvSpPr txBox="1">
            <a:spLocks noGrp="1"/>
          </p:cNvSpPr>
          <p:nvPr>
            <p:ph type="body" idx="1"/>
          </p:nvPr>
        </p:nvSpPr>
        <p:spPr>
          <a:xfrm>
            <a:off x="6283074"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0" name="Google Shape;1310;p63"/>
          <p:cNvSpPr txBox="1">
            <a:spLocks noGrp="1"/>
          </p:cNvSpPr>
          <p:nvPr>
            <p:ph type="body" idx="3"/>
          </p:nvPr>
        </p:nvSpPr>
        <p:spPr>
          <a:xfrm>
            <a:off x="769776" y="4114800"/>
            <a:ext cx="2971800" cy="14859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1000"/>
              </a:spcBef>
              <a:spcAft>
                <a:spcPts val="0"/>
              </a:spcAft>
              <a:buClr>
                <a:schemeClr val="dk1"/>
              </a:buClr>
              <a:buSzPts val="1200"/>
              <a:buNone/>
              <a:defRPr sz="120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1" name="Google Shape;1311;p63"/>
          <p:cNvSpPr txBox="1">
            <a:spLocks noGrp="1"/>
          </p:cNvSpPr>
          <p:nvPr>
            <p:ph type="body" idx="4"/>
          </p:nvPr>
        </p:nvSpPr>
        <p:spPr>
          <a:xfrm>
            <a:off x="6102099"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2" name="Google Shape;1312;p63"/>
          <p:cNvSpPr txBox="1">
            <a:spLocks noGrp="1"/>
          </p:cNvSpPr>
          <p:nvPr>
            <p:ph type="body" idx="5"/>
          </p:nvPr>
        </p:nvSpPr>
        <p:spPr>
          <a:xfrm>
            <a:off x="769775" y="3429000"/>
            <a:ext cx="2971800" cy="685800"/>
          </a:xfrm>
          <a:prstGeom prst="rect">
            <a:avLst/>
          </a:prstGeom>
          <a:noFill/>
          <a:ln>
            <a:noFill/>
          </a:ln>
        </p:spPr>
        <p:txBody>
          <a:bodyPr spcFirstLastPara="1" wrap="square" lIns="0" tIns="0" rIns="0" bIns="0" anchor="ctr" anchorCtr="0">
            <a:noAutofit/>
          </a:bodyPr>
          <a:lstStyle>
            <a:lvl1pPr marL="457200" lvl="0" indent="-228600" algn="l" rtl="0">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3" name="Google Shape;1313;p63"/>
          <p:cNvSpPr txBox="1">
            <a:spLocks noGrp="1"/>
          </p:cNvSpPr>
          <p:nvPr>
            <p:ph type="title"/>
          </p:nvPr>
        </p:nvSpPr>
        <p:spPr>
          <a:xfrm>
            <a:off x="769776" y="1257300"/>
            <a:ext cx="3653100" cy="2171700"/>
          </a:xfrm>
          <a:prstGeom prst="rect">
            <a:avLst/>
          </a:prstGeom>
          <a:noFill/>
          <a:ln>
            <a:noFill/>
          </a:ln>
        </p:spPr>
        <p:txBody>
          <a:bodyPr spcFirstLastPara="1" wrap="square" lIns="0" tIns="0" rIns="0" bIns="91425" anchor="t" anchorCtr="0">
            <a:noAutofit/>
          </a:bodyPr>
          <a:lstStyle>
            <a:lvl1pPr lvl="0" algn="l" rtl="0">
              <a:lnSpc>
                <a:spcPct val="80000"/>
              </a:lnSpc>
              <a:spcBef>
                <a:spcPts val="0"/>
              </a:spcBef>
              <a:spcAft>
                <a:spcPts val="0"/>
              </a:spcAft>
              <a:buClr>
                <a:schemeClr val="dk1"/>
              </a:buClr>
              <a:buSzPts val="4400"/>
              <a:buFont typeface="Montserrat"/>
              <a:buNone/>
              <a:defRPr sz="4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4" name="Google Shape;1314;p63"/>
          <p:cNvSpPr txBox="1">
            <a:spLocks noGrp="1"/>
          </p:cNvSpPr>
          <p:nvPr>
            <p:ph type="body" idx="6"/>
          </p:nvPr>
        </p:nvSpPr>
        <p:spPr>
          <a:xfrm>
            <a:off x="6283074"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5" name="Google Shape;1315;p63"/>
          <p:cNvSpPr txBox="1">
            <a:spLocks noGrp="1"/>
          </p:cNvSpPr>
          <p:nvPr>
            <p:ph type="body" idx="7"/>
          </p:nvPr>
        </p:nvSpPr>
        <p:spPr>
          <a:xfrm>
            <a:off x="6102099"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6" name="Google Shape;1316;p63"/>
          <p:cNvSpPr txBox="1">
            <a:spLocks noGrp="1"/>
          </p:cNvSpPr>
          <p:nvPr>
            <p:ph type="body" idx="8"/>
          </p:nvPr>
        </p:nvSpPr>
        <p:spPr>
          <a:xfrm>
            <a:off x="9606867"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7" name="Google Shape;1317;p63"/>
          <p:cNvSpPr txBox="1">
            <a:spLocks noGrp="1"/>
          </p:cNvSpPr>
          <p:nvPr>
            <p:ph type="body" idx="9"/>
          </p:nvPr>
        </p:nvSpPr>
        <p:spPr>
          <a:xfrm>
            <a:off x="9425892"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8" name="Google Shape;1318;p63"/>
          <p:cNvSpPr txBox="1">
            <a:spLocks noGrp="1"/>
          </p:cNvSpPr>
          <p:nvPr>
            <p:ph type="body" idx="13"/>
          </p:nvPr>
        </p:nvSpPr>
        <p:spPr>
          <a:xfrm>
            <a:off x="9606867"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19" name="Google Shape;1319;p63"/>
          <p:cNvSpPr txBox="1">
            <a:spLocks noGrp="1"/>
          </p:cNvSpPr>
          <p:nvPr>
            <p:ph type="body" idx="14"/>
          </p:nvPr>
        </p:nvSpPr>
        <p:spPr>
          <a:xfrm>
            <a:off x="9425892"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SS - Program Details - 4 Bullets 2">
  <p:cSld name="ISS - Program Details - 4 Bullets_2">
    <p:spTree>
      <p:nvGrpSpPr>
        <p:cNvPr id="1" name="Shape 1320"/>
        <p:cNvGrpSpPr/>
        <p:nvPr/>
      </p:nvGrpSpPr>
      <p:grpSpPr>
        <a:xfrm>
          <a:off x="0" y="0"/>
          <a:ext cx="0" cy="0"/>
          <a:chOff x="0" y="0"/>
          <a:chExt cx="0" cy="0"/>
        </a:xfrm>
      </p:grpSpPr>
      <p:sp>
        <p:nvSpPr>
          <p:cNvPr id="1321" name="Google Shape;1321;p64"/>
          <p:cNvSpPr>
            <a:spLocks noGrp="1"/>
          </p:cNvSpPr>
          <p:nvPr>
            <p:ph type="pic" idx="2"/>
          </p:nvPr>
        </p:nvSpPr>
        <p:spPr>
          <a:xfrm>
            <a:off x="-2993897" y="-754792"/>
            <a:ext cx="8367600" cy="836760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322" name="Google Shape;1322;p64"/>
          <p:cNvSpPr/>
          <p:nvPr/>
        </p:nvSpPr>
        <p:spPr>
          <a:xfrm>
            <a:off x="0" y="6177491"/>
            <a:ext cx="2099700" cy="415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1323" name="Google Shape;1323;p64"/>
          <p:cNvGrpSpPr/>
          <p:nvPr/>
        </p:nvGrpSpPr>
        <p:grpSpPr>
          <a:xfrm>
            <a:off x="125322" y="6250664"/>
            <a:ext cx="1849224" cy="281377"/>
            <a:chOff x="4910138" y="4533900"/>
            <a:chExt cx="2316162" cy="352426"/>
          </a:xfrm>
        </p:grpSpPr>
        <p:sp>
          <p:nvSpPr>
            <p:cNvPr id="1324" name="Google Shape;1324;p64"/>
            <p:cNvSpPr/>
            <p:nvPr/>
          </p:nvSpPr>
          <p:spPr>
            <a:xfrm>
              <a:off x="5645150" y="4537075"/>
              <a:ext cx="14400" cy="349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5" name="Google Shape;1325;p64"/>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6" name="Google Shape;1326;p64"/>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7" name="Google Shape;1327;p64"/>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8" name="Google Shape;1328;p64"/>
            <p:cNvSpPr/>
            <p:nvPr/>
          </p:nvSpPr>
          <p:spPr>
            <a:xfrm>
              <a:off x="5756275" y="4540250"/>
              <a:ext cx="126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9" name="Google Shape;1329;p64"/>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0" name="Google Shape;1330;p64"/>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1" name="Google Shape;1331;p64"/>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2" name="Google Shape;1332;p64"/>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3" name="Google Shape;1333;p64"/>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4" name="Google Shape;1334;p64"/>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5" name="Google Shape;1335;p64"/>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6" name="Google Shape;1336;p64"/>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7" name="Google Shape;1337;p64"/>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8" name="Google Shape;1338;p64"/>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9" name="Google Shape;1339;p64"/>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0" name="Google Shape;1340;p64"/>
            <p:cNvSpPr/>
            <p:nvPr/>
          </p:nvSpPr>
          <p:spPr>
            <a:xfrm>
              <a:off x="6570663" y="4540250"/>
              <a:ext cx="144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1" name="Google Shape;1341;p64"/>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2" name="Google Shape;1342;p64"/>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3" name="Google Shape;1343;p64"/>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4" name="Google Shape;1344;p64"/>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5" name="Google Shape;1345;p64"/>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6" name="Google Shape;1346;p64"/>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7" name="Google Shape;1347;p64"/>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8" name="Google Shape;1348;p64"/>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49" name="Google Shape;1349;p64"/>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0" name="Google Shape;1350;p64"/>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1" name="Google Shape;1351;p64"/>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2" name="Google Shape;1352;p64"/>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3" name="Google Shape;1353;p64"/>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4" name="Google Shape;1354;p64"/>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5" name="Google Shape;1355;p64"/>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6" name="Google Shape;1356;p64"/>
            <p:cNvSpPr/>
            <p:nvPr/>
          </p:nvSpPr>
          <p:spPr>
            <a:xfrm>
              <a:off x="6375400" y="4745038"/>
              <a:ext cx="12600" cy="139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7" name="Google Shape;1357;p64"/>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8" name="Google Shape;1358;p64"/>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59" name="Google Shape;1359;p64"/>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60" name="Google Shape;1360;p64"/>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00" b="0">
                <a:solidFill>
                  <a:schemeClr val="dk2"/>
                </a:solidFill>
                <a:latin typeface="Lato"/>
                <a:ea typeface="Lato"/>
                <a:cs typeface="Lato"/>
                <a:sym typeface="Lato"/>
              </a:defRPr>
            </a:lvl1pPr>
            <a:lvl2pPr marL="0" lvl="1" indent="0" algn="r" rtl="0">
              <a:spcBef>
                <a:spcPts val="0"/>
              </a:spcBef>
              <a:buNone/>
              <a:defRPr sz="1000" b="0">
                <a:solidFill>
                  <a:schemeClr val="dk2"/>
                </a:solidFill>
                <a:latin typeface="Lato"/>
                <a:ea typeface="Lato"/>
                <a:cs typeface="Lato"/>
                <a:sym typeface="Lato"/>
              </a:defRPr>
            </a:lvl2pPr>
            <a:lvl3pPr marL="0" lvl="2" indent="0" algn="r" rtl="0">
              <a:spcBef>
                <a:spcPts val="0"/>
              </a:spcBef>
              <a:buNone/>
              <a:defRPr sz="1000" b="0">
                <a:solidFill>
                  <a:schemeClr val="dk2"/>
                </a:solidFill>
                <a:latin typeface="Lato"/>
                <a:ea typeface="Lato"/>
                <a:cs typeface="Lato"/>
                <a:sym typeface="Lato"/>
              </a:defRPr>
            </a:lvl3pPr>
            <a:lvl4pPr marL="0" lvl="3" indent="0" algn="r" rtl="0">
              <a:spcBef>
                <a:spcPts val="0"/>
              </a:spcBef>
              <a:buNone/>
              <a:defRPr sz="1000" b="0">
                <a:solidFill>
                  <a:schemeClr val="dk2"/>
                </a:solidFill>
                <a:latin typeface="Lato"/>
                <a:ea typeface="Lato"/>
                <a:cs typeface="Lato"/>
                <a:sym typeface="Lato"/>
              </a:defRPr>
            </a:lvl4pPr>
            <a:lvl5pPr marL="0" lvl="4" indent="0" algn="r" rtl="0">
              <a:spcBef>
                <a:spcPts val="0"/>
              </a:spcBef>
              <a:buNone/>
              <a:defRPr sz="1000" b="0">
                <a:solidFill>
                  <a:schemeClr val="dk2"/>
                </a:solidFill>
                <a:latin typeface="Lato"/>
                <a:ea typeface="Lato"/>
                <a:cs typeface="Lato"/>
                <a:sym typeface="Lato"/>
              </a:defRPr>
            </a:lvl5pPr>
            <a:lvl6pPr marL="0" lvl="5" indent="0" algn="r" rtl="0">
              <a:spcBef>
                <a:spcPts val="0"/>
              </a:spcBef>
              <a:buNone/>
              <a:defRPr sz="1000" b="0">
                <a:solidFill>
                  <a:schemeClr val="dk2"/>
                </a:solidFill>
                <a:latin typeface="Lato"/>
                <a:ea typeface="Lato"/>
                <a:cs typeface="Lato"/>
                <a:sym typeface="Lato"/>
              </a:defRPr>
            </a:lvl6pPr>
            <a:lvl7pPr marL="0" lvl="6" indent="0" algn="r" rtl="0">
              <a:spcBef>
                <a:spcPts val="0"/>
              </a:spcBef>
              <a:buNone/>
              <a:defRPr sz="1000" b="0">
                <a:solidFill>
                  <a:schemeClr val="dk2"/>
                </a:solidFill>
                <a:latin typeface="Lato"/>
                <a:ea typeface="Lato"/>
                <a:cs typeface="Lato"/>
                <a:sym typeface="Lato"/>
              </a:defRPr>
            </a:lvl7pPr>
            <a:lvl8pPr marL="0" lvl="7" indent="0" algn="r" rtl="0">
              <a:spcBef>
                <a:spcPts val="0"/>
              </a:spcBef>
              <a:buNone/>
              <a:defRPr sz="1000" b="0">
                <a:solidFill>
                  <a:schemeClr val="dk2"/>
                </a:solidFill>
                <a:latin typeface="Lato"/>
                <a:ea typeface="Lato"/>
                <a:cs typeface="Lato"/>
                <a:sym typeface="Lato"/>
              </a:defRPr>
            </a:lvl8pPr>
            <a:lvl9pPr marL="0" lvl="8" indent="0" algn="r" rtl="0">
              <a:spcBef>
                <a:spcPts val="0"/>
              </a:spcBef>
              <a:buNone/>
              <a:defRPr sz="1000" b="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61" name="Google Shape;1361;p64"/>
          <p:cNvSpPr txBox="1">
            <a:spLocks noGrp="1"/>
          </p:cNvSpPr>
          <p:nvPr>
            <p:ph type="body" idx="1"/>
          </p:nvPr>
        </p:nvSpPr>
        <p:spPr>
          <a:xfrm>
            <a:off x="6283074"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2" name="Google Shape;1362;p64"/>
          <p:cNvSpPr txBox="1">
            <a:spLocks noGrp="1"/>
          </p:cNvSpPr>
          <p:nvPr>
            <p:ph type="body" idx="3"/>
          </p:nvPr>
        </p:nvSpPr>
        <p:spPr>
          <a:xfrm>
            <a:off x="769776" y="4114800"/>
            <a:ext cx="2971800" cy="14859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1000"/>
              </a:spcBef>
              <a:spcAft>
                <a:spcPts val="0"/>
              </a:spcAft>
              <a:buClr>
                <a:schemeClr val="dk1"/>
              </a:buClr>
              <a:buSzPts val="1200"/>
              <a:buNone/>
              <a:defRPr sz="120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3" name="Google Shape;1363;p64"/>
          <p:cNvSpPr txBox="1">
            <a:spLocks noGrp="1"/>
          </p:cNvSpPr>
          <p:nvPr>
            <p:ph type="body" idx="4"/>
          </p:nvPr>
        </p:nvSpPr>
        <p:spPr>
          <a:xfrm>
            <a:off x="6102099"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4" name="Google Shape;1364;p64"/>
          <p:cNvSpPr txBox="1">
            <a:spLocks noGrp="1"/>
          </p:cNvSpPr>
          <p:nvPr>
            <p:ph type="body" idx="5"/>
          </p:nvPr>
        </p:nvSpPr>
        <p:spPr>
          <a:xfrm>
            <a:off x="769775" y="3429000"/>
            <a:ext cx="2971800" cy="685800"/>
          </a:xfrm>
          <a:prstGeom prst="rect">
            <a:avLst/>
          </a:prstGeom>
          <a:noFill/>
          <a:ln>
            <a:noFill/>
          </a:ln>
        </p:spPr>
        <p:txBody>
          <a:bodyPr spcFirstLastPara="1" wrap="square" lIns="0" tIns="0" rIns="0" bIns="0" anchor="ctr" anchorCtr="0">
            <a:noAutofit/>
          </a:bodyPr>
          <a:lstStyle>
            <a:lvl1pPr marL="457200" lvl="0" indent="-228600" algn="l" rtl="0">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5" name="Google Shape;1365;p64"/>
          <p:cNvSpPr txBox="1">
            <a:spLocks noGrp="1"/>
          </p:cNvSpPr>
          <p:nvPr>
            <p:ph type="title"/>
          </p:nvPr>
        </p:nvSpPr>
        <p:spPr>
          <a:xfrm>
            <a:off x="769776" y="1257300"/>
            <a:ext cx="3653100" cy="2171700"/>
          </a:xfrm>
          <a:prstGeom prst="rect">
            <a:avLst/>
          </a:prstGeom>
          <a:noFill/>
          <a:ln>
            <a:noFill/>
          </a:ln>
        </p:spPr>
        <p:txBody>
          <a:bodyPr spcFirstLastPara="1" wrap="square" lIns="0" tIns="0" rIns="0" bIns="91425" anchor="t" anchorCtr="0">
            <a:noAutofit/>
          </a:bodyPr>
          <a:lstStyle>
            <a:lvl1pPr lvl="0" algn="l" rtl="0">
              <a:lnSpc>
                <a:spcPct val="80000"/>
              </a:lnSpc>
              <a:spcBef>
                <a:spcPts val="0"/>
              </a:spcBef>
              <a:spcAft>
                <a:spcPts val="0"/>
              </a:spcAft>
              <a:buClr>
                <a:schemeClr val="dk1"/>
              </a:buClr>
              <a:buSzPts val="4400"/>
              <a:buFont typeface="Montserrat"/>
              <a:buNone/>
              <a:defRPr sz="4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6" name="Google Shape;1366;p64"/>
          <p:cNvSpPr txBox="1">
            <a:spLocks noGrp="1"/>
          </p:cNvSpPr>
          <p:nvPr>
            <p:ph type="body" idx="6"/>
          </p:nvPr>
        </p:nvSpPr>
        <p:spPr>
          <a:xfrm>
            <a:off x="6283074"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7" name="Google Shape;1367;p64"/>
          <p:cNvSpPr txBox="1">
            <a:spLocks noGrp="1"/>
          </p:cNvSpPr>
          <p:nvPr>
            <p:ph type="body" idx="7"/>
          </p:nvPr>
        </p:nvSpPr>
        <p:spPr>
          <a:xfrm>
            <a:off x="6102099"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8" name="Google Shape;1368;p64"/>
          <p:cNvSpPr txBox="1">
            <a:spLocks noGrp="1"/>
          </p:cNvSpPr>
          <p:nvPr>
            <p:ph type="body" idx="8"/>
          </p:nvPr>
        </p:nvSpPr>
        <p:spPr>
          <a:xfrm>
            <a:off x="9606867"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69" name="Google Shape;1369;p64"/>
          <p:cNvSpPr txBox="1">
            <a:spLocks noGrp="1"/>
          </p:cNvSpPr>
          <p:nvPr>
            <p:ph type="body" idx="9"/>
          </p:nvPr>
        </p:nvSpPr>
        <p:spPr>
          <a:xfrm>
            <a:off x="9425892"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70" name="Google Shape;1370;p64"/>
          <p:cNvSpPr txBox="1">
            <a:spLocks noGrp="1"/>
          </p:cNvSpPr>
          <p:nvPr>
            <p:ph type="body" idx="13"/>
          </p:nvPr>
        </p:nvSpPr>
        <p:spPr>
          <a:xfrm>
            <a:off x="9606867"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371" name="Google Shape;1371;p64"/>
          <p:cNvSpPr txBox="1">
            <a:spLocks noGrp="1"/>
          </p:cNvSpPr>
          <p:nvPr>
            <p:ph type="body" idx="14"/>
          </p:nvPr>
        </p:nvSpPr>
        <p:spPr>
          <a:xfrm>
            <a:off x="9425892"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SS - Program Details - 4 Bullets 3">
  <p:cSld name="ISS - Program Details - 4 Bullets_3">
    <p:spTree>
      <p:nvGrpSpPr>
        <p:cNvPr id="1" name="Shape 1372"/>
        <p:cNvGrpSpPr/>
        <p:nvPr/>
      </p:nvGrpSpPr>
      <p:grpSpPr>
        <a:xfrm>
          <a:off x="0" y="0"/>
          <a:ext cx="0" cy="0"/>
          <a:chOff x="0" y="0"/>
          <a:chExt cx="0" cy="0"/>
        </a:xfrm>
      </p:grpSpPr>
      <p:sp>
        <p:nvSpPr>
          <p:cNvPr id="1373" name="Google Shape;1373;p65"/>
          <p:cNvSpPr>
            <a:spLocks noGrp="1"/>
          </p:cNvSpPr>
          <p:nvPr>
            <p:ph type="pic" idx="2"/>
          </p:nvPr>
        </p:nvSpPr>
        <p:spPr>
          <a:xfrm>
            <a:off x="-2993897" y="-754792"/>
            <a:ext cx="8367600" cy="836760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374" name="Google Shape;1374;p65"/>
          <p:cNvSpPr/>
          <p:nvPr/>
        </p:nvSpPr>
        <p:spPr>
          <a:xfrm>
            <a:off x="0" y="6177491"/>
            <a:ext cx="2099700" cy="415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1375" name="Google Shape;1375;p65"/>
          <p:cNvGrpSpPr/>
          <p:nvPr/>
        </p:nvGrpSpPr>
        <p:grpSpPr>
          <a:xfrm>
            <a:off x="125322" y="6250664"/>
            <a:ext cx="1849224" cy="281377"/>
            <a:chOff x="4910138" y="4533900"/>
            <a:chExt cx="2316162" cy="352426"/>
          </a:xfrm>
        </p:grpSpPr>
        <p:sp>
          <p:nvSpPr>
            <p:cNvPr id="1376" name="Google Shape;1376;p65"/>
            <p:cNvSpPr/>
            <p:nvPr/>
          </p:nvSpPr>
          <p:spPr>
            <a:xfrm>
              <a:off x="5645150" y="4537075"/>
              <a:ext cx="14400" cy="349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77" name="Google Shape;1377;p65"/>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78" name="Google Shape;1378;p65"/>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79" name="Google Shape;1379;p65"/>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0" name="Google Shape;1380;p65"/>
            <p:cNvSpPr/>
            <p:nvPr/>
          </p:nvSpPr>
          <p:spPr>
            <a:xfrm>
              <a:off x="5756275" y="4540250"/>
              <a:ext cx="126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1" name="Google Shape;1381;p65"/>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2" name="Google Shape;1382;p65"/>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3" name="Google Shape;1383;p65"/>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4" name="Google Shape;1384;p65"/>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5" name="Google Shape;1385;p65"/>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6" name="Google Shape;1386;p65"/>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7" name="Google Shape;1387;p65"/>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8" name="Google Shape;1388;p65"/>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89" name="Google Shape;1389;p65"/>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0" name="Google Shape;1390;p65"/>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1" name="Google Shape;1391;p65"/>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2" name="Google Shape;1392;p65"/>
            <p:cNvSpPr/>
            <p:nvPr/>
          </p:nvSpPr>
          <p:spPr>
            <a:xfrm>
              <a:off x="6570663" y="4540250"/>
              <a:ext cx="144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3" name="Google Shape;1393;p65"/>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4" name="Google Shape;1394;p65"/>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5" name="Google Shape;1395;p65"/>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6" name="Google Shape;1396;p65"/>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7" name="Google Shape;1397;p65"/>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8" name="Google Shape;1398;p65"/>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99" name="Google Shape;1399;p65"/>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0" name="Google Shape;1400;p65"/>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1" name="Google Shape;1401;p65"/>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2" name="Google Shape;1402;p65"/>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3" name="Google Shape;1403;p65"/>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4" name="Google Shape;1404;p65"/>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5" name="Google Shape;1405;p65"/>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6" name="Google Shape;1406;p65"/>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7" name="Google Shape;1407;p65"/>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8" name="Google Shape;1408;p65"/>
            <p:cNvSpPr/>
            <p:nvPr/>
          </p:nvSpPr>
          <p:spPr>
            <a:xfrm>
              <a:off x="6375400" y="4745038"/>
              <a:ext cx="12600" cy="139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09" name="Google Shape;1409;p65"/>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10" name="Google Shape;1410;p65"/>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11" name="Google Shape;1411;p65"/>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12" name="Google Shape;1412;p65"/>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00" b="0">
                <a:solidFill>
                  <a:schemeClr val="dk2"/>
                </a:solidFill>
                <a:latin typeface="Lato"/>
                <a:ea typeface="Lato"/>
                <a:cs typeface="Lato"/>
                <a:sym typeface="Lato"/>
              </a:defRPr>
            </a:lvl1pPr>
            <a:lvl2pPr marL="0" lvl="1" indent="0" algn="r" rtl="0">
              <a:spcBef>
                <a:spcPts val="0"/>
              </a:spcBef>
              <a:buNone/>
              <a:defRPr sz="1000" b="0">
                <a:solidFill>
                  <a:schemeClr val="dk2"/>
                </a:solidFill>
                <a:latin typeface="Lato"/>
                <a:ea typeface="Lato"/>
                <a:cs typeface="Lato"/>
                <a:sym typeface="Lato"/>
              </a:defRPr>
            </a:lvl2pPr>
            <a:lvl3pPr marL="0" lvl="2" indent="0" algn="r" rtl="0">
              <a:spcBef>
                <a:spcPts val="0"/>
              </a:spcBef>
              <a:buNone/>
              <a:defRPr sz="1000" b="0">
                <a:solidFill>
                  <a:schemeClr val="dk2"/>
                </a:solidFill>
                <a:latin typeface="Lato"/>
                <a:ea typeface="Lato"/>
                <a:cs typeface="Lato"/>
                <a:sym typeface="Lato"/>
              </a:defRPr>
            </a:lvl3pPr>
            <a:lvl4pPr marL="0" lvl="3" indent="0" algn="r" rtl="0">
              <a:spcBef>
                <a:spcPts val="0"/>
              </a:spcBef>
              <a:buNone/>
              <a:defRPr sz="1000" b="0">
                <a:solidFill>
                  <a:schemeClr val="dk2"/>
                </a:solidFill>
                <a:latin typeface="Lato"/>
                <a:ea typeface="Lato"/>
                <a:cs typeface="Lato"/>
                <a:sym typeface="Lato"/>
              </a:defRPr>
            </a:lvl4pPr>
            <a:lvl5pPr marL="0" lvl="4" indent="0" algn="r" rtl="0">
              <a:spcBef>
                <a:spcPts val="0"/>
              </a:spcBef>
              <a:buNone/>
              <a:defRPr sz="1000" b="0">
                <a:solidFill>
                  <a:schemeClr val="dk2"/>
                </a:solidFill>
                <a:latin typeface="Lato"/>
                <a:ea typeface="Lato"/>
                <a:cs typeface="Lato"/>
                <a:sym typeface="Lato"/>
              </a:defRPr>
            </a:lvl5pPr>
            <a:lvl6pPr marL="0" lvl="5" indent="0" algn="r" rtl="0">
              <a:spcBef>
                <a:spcPts val="0"/>
              </a:spcBef>
              <a:buNone/>
              <a:defRPr sz="1000" b="0">
                <a:solidFill>
                  <a:schemeClr val="dk2"/>
                </a:solidFill>
                <a:latin typeface="Lato"/>
                <a:ea typeface="Lato"/>
                <a:cs typeface="Lato"/>
                <a:sym typeface="Lato"/>
              </a:defRPr>
            </a:lvl6pPr>
            <a:lvl7pPr marL="0" lvl="6" indent="0" algn="r" rtl="0">
              <a:spcBef>
                <a:spcPts val="0"/>
              </a:spcBef>
              <a:buNone/>
              <a:defRPr sz="1000" b="0">
                <a:solidFill>
                  <a:schemeClr val="dk2"/>
                </a:solidFill>
                <a:latin typeface="Lato"/>
                <a:ea typeface="Lato"/>
                <a:cs typeface="Lato"/>
                <a:sym typeface="Lato"/>
              </a:defRPr>
            </a:lvl7pPr>
            <a:lvl8pPr marL="0" lvl="7" indent="0" algn="r" rtl="0">
              <a:spcBef>
                <a:spcPts val="0"/>
              </a:spcBef>
              <a:buNone/>
              <a:defRPr sz="1000" b="0">
                <a:solidFill>
                  <a:schemeClr val="dk2"/>
                </a:solidFill>
                <a:latin typeface="Lato"/>
                <a:ea typeface="Lato"/>
                <a:cs typeface="Lato"/>
                <a:sym typeface="Lato"/>
              </a:defRPr>
            </a:lvl8pPr>
            <a:lvl9pPr marL="0" lvl="8" indent="0" algn="r" rtl="0">
              <a:spcBef>
                <a:spcPts val="0"/>
              </a:spcBef>
              <a:buNone/>
              <a:defRPr sz="1000" b="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13" name="Google Shape;1413;p65"/>
          <p:cNvSpPr txBox="1">
            <a:spLocks noGrp="1"/>
          </p:cNvSpPr>
          <p:nvPr>
            <p:ph type="body" idx="1"/>
          </p:nvPr>
        </p:nvSpPr>
        <p:spPr>
          <a:xfrm>
            <a:off x="6283074"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14" name="Google Shape;1414;p65"/>
          <p:cNvSpPr txBox="1">
            <a:spLocks noGrp="1"/>
          </p:cNvSpPr>
          <p:nvPr>
            <p:ph type="body" idx="3"/>
          </p:nvPr>
        </p:nvSpPr>
        <p:spPr>
          <a:xfrm>
            <a:off x="769776" y="4114800"/>
            <a:ext cx="2971800" cy="14859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1000"/>
              </a:spcBef>
              <a:spcAft>
                <a:spcPts val="0"/>
              </a:spcAft>
              <a:buClr>
                <a:schemeClr val="dk1"/>
              </a:buClr>
              <a:buSzPts val="1200"/>
              <a:buNone/>
              <a:defRPr sz="120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15" name="Google Shape;1415;p65"/>
          <p:cNvSpPr txBox="1">
            <a:spLocks noGrp="1"/>
          </p:cNvSpPr>
          <p:nvPr>
            <p:ph type="body" idx="4"/>
          </p:nvPr>
        </p:nvSpPr>
        <p:spPr>
          <a:xfrm>
            <a:off x="6102099"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16" name="Google Shape;1416;p65"/>
          <p:cNvSpPr txBox="1">
            <a:spLocks noGrp="1"/>
          </p:cNvSpPr>
          <p:nvPr>
            <p:ph type="body" idx="5"/>
          </p:nvPr>
        </p:nvSpPr>
        <p:spPr>
          <a:xfrm>
            <a:off x="769775" y="3429000"/>
            <a:ext cx="2971800" cy="685800"/>
          </a:xfrm>
          <a:prstGeom prst="rect">
            <a:avLst/>
          </a:prstGeom>
          <a:noFill/>
          <a:ln>
            <a:noFill/>
          </a:ln>
        </p:spPr>
        <p:txBody>
          <a:bodyPr spcFirstLastPara="1" wrap="square" lIns="0" tIns="0" rIns="0" bIns="0" anchor="ctr" anchorCtr="0">
            <a:noAutofit/>
          </a:bodyPr>
          <a:lstStyle>
            <a:lvl1pPr marL="457200" lvl="0" indent="-228600" algn="l" rtl="0">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17" name="Google Shape;1417;p65"/>
          <p:cNvSpPr txBox="1">
            <a:spLocks noGrp="1"/>
          </p:cNvSpPr>
          <p:nvPr>
            <p:ph type="title"/>
          </p:nvPr>
        </p:nvSpPr>
        <p:spPr>
          <a:xfrm>
            <a:off x="769776" y="1257300"/>
            <a:ext cx="3653100" cy="2171700"/>
          </a:xfrm>
          <a:prstGeom prst="rect">
            <a:avLst/>
          </a:prstGeom>
          <a:noFill/>
          <a:ln>
            <a:noFill/>
          </a:ln>
        </p:spPr>
        <p:txBody>
          <a:bodyPr spcFirstLastPara="1" wrap="square" lIns="0" tIns="0" rIns="0" bIns="91425" anchor="t" anchorCtr="0">
            <a:noAutofit/>
          </a:bodyPr>
          <a:lstStyle>
            <a:lvl1pPr lvl="0" algn="l" rtl="0">
              <a:lnSpc>
                <a:spcPct val="80000"/>
              </a:lnSpc>
              <a:spcBef>
                <a:spcPts val="0"/>
              </a:spcBef>
              <a:spcAft>
                <a:spcPts val="0"/>
              </a:spcAft>
              <a:buClr>
                <a:schemeClr val="dk1"/>
              </a:buClr>
              <a:buSzPts val="4400"/>
              <a:buFont typeface="Montserrat"/>
              <a:buNone/>
              <a:defRPr sz="4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8" name="Google Shape;1418;p65"/>
          <p:cNvSpPr txBox="1">
            <a:spLocks noGrp="1"/>
          </p:cNvSpPr>
          <p:nvPr>
            <p:ph type="body" idx="6"/>
          </p:nvPr>
        </p:nvSpPr>
        <p:spPr>
          <a:xfrm>
            <a:off x="6283074"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19" name="Google Shape;1419;p65"/>
          <p:cNvSpPr txBox="1">
            <a:spLocks noGrp="1"/>
          </p:cNvSpPr>
          <p:nvPr>
            <p:ph type="body" idx="7"/>
          </p:nvPr>
        </p:nvSpPr>
        <p:spPr>
          <a:xfrm>
            <a:off x="6102099"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20" name="Google Shape;1420;p65"/>
          <p:cNvSpPr txBox="1">
            <a:spLocks noGrp="1"/>
          </p:cNvSpPr>
          <p:nvPr>
            <p:ph type="body" idx="8"/>
          </p:nvPr>
        </p:nvSpPr>
        <p:spPr>
          <a:xfrm>
            <a:off x="9606867"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21" name="Google Shape;1421;p65"/>
          <p:cNvSpPr txBox="1">
            <a:spLocks noGrp="1"/>
          </p:cNvSpPr>
          <p:nvPr>
            <p:ph type="body" idx="9"/>
          </p:nvPr>
        </p:nvSpPr>
        <p:spPr>
          <a:xfrm>
            <a:off x="9425892"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22" name="Google Shape;1422;p65"/>
          <p:cNvSpPr txBox="1">
            <a:spLocks noGrp="1"/>
          </p:cNvSpPr>
          <p:nvPr>
            <p:ph type="body" idx="13"/>
          </p:nvPr>
        </p:nvSpPr>
        <p:spPr>
          <a:xfrm>
            <a:off x="9606867"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23" name="Google Shape;1423;p65"/>
          <p:cNvSpPr txBox="1">
            <a:spLocks noGrp="1"/>
          </p:cNvSpPr>
          <p:nvPr>
            <p:ph type="body" idx="14"/>
          </p:nvPr>
        </p:nvSpPr>
        <p:spPr>
          <a:xfrm>
            <a:off x="9425892"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SS - Program Details - 4 Bullets 4">
  <p:cSld name="ISS - Program Details - 4 Bullets_4">
    <p:spTree>
      <p:nvGrpSpPr>
        <p:cNvPr id="1" name="Shape 1424"/>
        <p:cNvGrpSpPr/>
        <p:nvPr/>
      </p:nvGrpSpPr>
      <p:grpSpPr>
        <a:xfrm>
          <a:off x="0" y="0"/>
          <a:ext cx="0" cy="0"/>
          <a:chOff x="0" y="0"/>
          <a:chExt cx="0" cy="0"/>
        </a:xfrm>
      </p:grpSpPr>
      <p:sp>
        <p:nvSpPr>
          <p:cNvPr id="1425" name="Google Shape;1425;p66"/>
          <p:cNvSpPr>
            <a:spLocks noGrp="1"/>
          </p:cNvSpPr>
          <p:nvPr>
            <p:ph type="pic" idx="2"/>
          </p:nvPr>
        </p:nvSpPr>
        <p:spPr>
          <a:xfrm>
            <a:off x="-2993897" y="-754792"/>
            <a:ext cx="8367600" cy="836760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426" name="Google Shape;1426;p66"/>
          <p:cNvSpPr/>
          <p:nvPr/>
        </p:nvSpPr>
        <p:spPr>
          <a:xfrm>
            <a:off x="0" y="6177491"/>
            <a:ext cx="2099700" cy="415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1427" name="Google Shape;1427;p66"/>
          <p:cNvGrpSpPr/>
          <p:nvPr/>
        </p:nvGrpSpPr>
        <p:grpSpPr>
          <a:xfrm>
            <a:off x="125322" y="6250664"/>
            <a:ext cx="1849224" cy="281377"/>
            <a:chOff x="4910138" y="4533900"/>
            <a:chExt cx="2316162" cy="352426"/>
          </a:xfrm>
        </p:grpSpPr>
        <p:sp>
          <p:nvSpPr>
            <p:cNvPr id="1428" name="Google Shape;1428;p66"/>
            <p:cNvSpPr/>
            <p:nvPr/>
          </p:nvSpPr>
          <p:spPr>
            <a:xfrm>
              <a:off x="5645150" y="4537075"/>
              <a:ext cx="14400" cy="349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29" name="Google Shape;1429;p66"/>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0" name="Google Shape;1430;p66"/>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1" name="Google Shape;1431;p66"/>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2" name="Google Shape;1432;p66"/>
            <p:cNvSpPr/>
            <p:nvPr/>
          </p:nvSpPr>
          <p:spPr>
            <a:xfrm>
              <a:off x="5756275" y="4540250"/>
              <a:ext cx="126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3" name="Google Shape;1433;p66"/>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4" name="Google Shape;1434;p66"/>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5" name="Google Shape;1435;p66"/>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6" name="Google Shape;1436;p66"/>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7" name="Google Shape;1437;p66"/>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8" name="Google Shape;1438;p66"/>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9" name="Google Shape;1439;p66"/>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0" name="Google Shape;1440;p66"/>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1" name="Google Shape;1441;p66"/>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2" name="Google Shape;1442;p66"/>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3" name="Google Shape;1443;p66"/>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4" name="Google Shape;1444;p66"/>
            <p:cNvSpPr/>
            <p:nvPr/>
          </p:nvSpPr>
          <p:spPr>
            <a:xfrm>
              <a:off x="6570663" y="4540250"/>
              <a:ext cx="144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5" name="Google Shape;1445;p66"/>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6" name="Google Shape;1446;p66"/>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7" name="Google Shape;1447;p66"/>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8" name="Google Shape;1448;p66"/>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9" name="Google Shape;1449;p66"/>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0" name="Google Shape;1450;p66"/>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1" name="Google Shape;1451;p66"/>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2" name="Google Shape;1452;p66"/>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3" name="Google Shape;1453;p66"/>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4" name="Google Shape;1454;p66"/>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5" name="Google Shape;1455;p66"/>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6" name="Google Shape;1456;p66"/>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7" name="Google Shape;1457;p66"/>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8" name="Google Shape;1458;p66"/>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59" name="Google Shape;1459;p66"/>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60" name="Google Shape;1460;p66"/>
            <p:cNvSpPr/>
            <p:nvPr/>
          </p:nvSpPr>
          <p:spPr>
            <a:xfrm>
              <a:off x="6375400" y="4745038"/>
              <a:ext cx="12600" cy="139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61" name="Google Shape;1461;p66"/>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62" name="Google Shape;1462;p66"/>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63" name="Google Shape;1463;p66"/>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64" name="Google Shape;1464;p66"/>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00" b="0">
                <a:solidFill>
                  <a:schemeClr val="dk2"/>
                </a:solidFill>
                <a:latin typeface="Lato"/>
                <a:ea typeface="Lato"/>
                <a:cs typeface="Lato"/>
                <a:sym typeface="Lato"/>
              </a:defRPr>
            </a:lvl1pPr>
            <a:lvl2pPr marL="0" lvl="1" indent="0" algn="r" rtl="0">
              <a:spcBef>
                <a:spcPts val="0"/>
              </a:spcBef>
              <a:buNone/>
              <a:defRPr sz="1000" b="0">
                <a:solidFill>
                  <a:schemeClr val="dk2"/>
                </a:solidFill>
                <a:latin typeface="Lato"/>
                <a:ea typeface="Lato"/>
                <a:cs typeface="Lato"/>
                <a:sym typeface="Lato"/>
              </a:defRPr>
            </a:lvl2pPr>
            <a:lvl3pPr marL="0" lvl="2" indent="0" algn="r" rtl="0">
              <a:spcBef>
                <a:spcPts val="0"/>
              </a:spcBef>
              <a:buNone/>
              <a:defRPr sz="1000" b="0">
                <a:solidFill>
                  <a:schemeClr val="dk2"/>
                </a:solidFill>
                <a:latin typeface="Lato"/>
                <a:ea typeface="Lato"/>
                <a:cs typeface="Lato"/>
                <a:sym typeface="Lato"/>
              </a:defRPr>
            </a:lvl3pPr>
            <a:lvl4pPr marL="0" lvl="3" indent="0" algn="r" rtl="0">
              <a:spcBef>
                <a:spcPts val="0"/>
              </a:spcBef>
              <a:buNone/>
              <a:defRPr sz="1000" b="0">
                <a:solidFill>
                  <a:schemeClr val="dk2"/>
                </a:solidFill>
                <a:latin typeface="Lato"/>
                <a:ea typeface="Lato"/>
                <a:cs typeface="Lato"/>
                <a:sym typeface="Lato"/>
              </a:defRPr>
            </a:lvl4pPr>
            <a:lvl5pPr marL="0" lvl="4" indent="0" algn="r" rtl="0">
              <a:spcBef>
                <a:spcPts val="0"/>
              </a:spcBef>
              <a:buNone/>
              <a:defRPr sz="1000" b="0">
                <a:solidFill>
                  <a:schemeClr val="dk2"/>
                </a:solidFill>
                <a:latin typeface="Lato"/>
                <a:ea typeface="Lato"/>
                <a:cs typeface="Lato"/>
                <a:sym typeface="Lato"/>
              </a:defRPr>
            </a:lvl5pPr>
            <a:lvl6pPr marL="0" lvl="5" indent="0" algn="r" rtl="0">
              <a:spcBef>
                <a:spcPts val="0"/>
              </a:spcBef>
              <a:buNone/>
              <a:defRPr sz="1000" b="0">
                <a:solidFill>
                  <a:schemeClr val="dk2"/>
                </a:solidFill>
                <a:latin typeface="Lato"/>
                <a:ea typeface="Lato"/>
                <a:cs typeface="Lato"/>
                <a:sym typeface="Lato"/>
              </a:defRPr>
            </a:lvl6pPr>
            <a:lvl7pPr marL="0" lvl="6" indent="0" algn="r" rtl="0">
              <a:spcBef>
                <a:spcPts val="0"/>
              </a:spcBef>
              <a:buNone/>
              <a:defRPr sz="1000" b="0">
                <a:solidFill>
                  <a:schemeClr val="dk2"/>
                </a:solidFill>
                <a:latin typeface="Lato"/>
                <a:ea typeface="Lato"/>
                <a:cs typeface="Lato"/>
                <a:sym typeface="Lato"/>
              </a:defRPr>
            </a:lvl7pPr>
            <a:lvl8pPr marL="0" lvl="7" indent="0" algn="r" rtl="0">
              <a:spcBef>
                <a:spcPts val="0"/>
              </a:spcBef>
              <a:buNone/>
              <a:defRPr sz="1000" b="0">
                <a:solidFill>
                  <a:schemeClr val="dk2"/>
                </a:solidFill>
                <a:latin typeface="Lato"/>
                <a:ea typeface="Lato"/>
                <a:cs typeface="Lato"/>
                <a:sym typeface="Lato"/>
              </a:defRPr>
            </a:lvl8pPr>
            <a:lvl9pPr marL="0" lvl="8" indent="0" algn="r" rtl="0">
              <a:spcBef>
                <a:spcPts val="0"/>
              </a:spcBef>
              <a:buNone/>
              <a:defRPr sz="1000" b="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65" name="Google Shape;1465;p66"/>
          <p:cNvSpPr txBox="1">
            <a:spLocks noGrp="1"/>
          </p:cNvSpPr>
          <p:nvPr>
            <p:ph type="body" idx="1"/>
          </p:nvPr>
        </p:nvSpPr>
        <p:spPr>
          <a:xfrm>
            <a:off x="6283074"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66" name="Google Shape;1466;p66"/>
          <p:cNvSpPr txBox="1">
            <a:spLocks noGrp="1"/>
          </p:cNvSpPr>
          <p:nvPr>
            <p:ph type="body" idx="3"/>
          </p:nvPr>
        </p:nvSpPr>
        <p:spPr>
          <a:xfrm>
            <a:off x="769776" y="4114800"/>
            <a:ext cx="2971800" cy="14859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1000"/>
              </a:spcBef>
              <a:spcAft>
                <a:spcPts val="0"/>
              </a:spcAft>
              <a:buClr>
                <a:schemeClr val="dk1"/>
              </a:buClr>
              <a:buSzPts val="1200"/>
              <a:buNone/>
              <a:defRPr sz="120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67" name="Google Shape;1467;p66"/>
          <p:cNvSpPr txBox="1">
            <a:spLocks noGrp="1"/>
          </p:cNvSpPr>
          <p:nvPr>
            <p:ph type="body" idx="4"/>
          </p:nvPr>
        </p:nvSpPr>
        <p:spPr>
          <a:xfrm>
            <a:off x="6102099"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68" name="Google Shape;1468;p66"/>
          <p:cNvSpPr txBox="1">
            <a:spLocks noGrp="1"/>
          </p:cNvSpPr>
          <p:nvPr>
            <p:ph type="body" idx="5"/>
          </p:nvPr>
        </p:nvSpPr>
        <p:spPr>
          <a:xfrm>
            <a:off x="769775" y="3429000"/>
            <a:ext cx="2971800" cy="685800"/>
          </a:xfrm>
          <a:prstGeom prst="rect">
            <a:avLst/>
          </a:prstGeom>
          <a:noFill/>
          <a:ln>
            <a:noFill/>
          </a:ln>
        </p:spPr>
        <p:txBody>
          <a:bodyPr spcFirstLastPara="1" wrap="square" lIns="0" tIns="0" rIns="0" bIns="0" anchor="ctr" anchorCtr="0">
            <a:noAutofit/>
          </a:bodyPr>
          <a:lstStyle>
            <a:lvl1pPr marL="457200" lvl="0" indent="-228600" algn="l" rtl="0">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69" name="Google Shape;1469;p66"/>
          <p:cNvSpPr txBox="1">
            <a:spLocks noGrp="1"/>
          </p:cNvSpPr>
          <p:nvPr>
            <p:ph type="title"/>
          </p:nvPr>
        </p:nvSpPr>
        <p:spPr>
          <a:xfrm>
            <a:off x="769776" y="1257300"/>
            <a:ext cx="3653100" cy="2171700"/>
          </a:xfrm>
          <a:prstGeom prst="rect">
            <a:avLst/>
          </a:prstGeom>
          <a:noFill/>
          <a:ln>
            <a:noFill/>
          </a:ln>
        </p:spPr>
        <p:txBody>
          <a:bodyPr spcFirstLastPara="1" wrap="square" lIns="0" tIns="0" rIns="0" bIns="91425" anchor="t" anchorCtr="0">
            <a:noAutofit/>
          </a:bodyPr>
          <a:lstStyle>
            <a:lvl1pPr lvl="0" algn="l" rtl="0">
              <a:lnSpc>
                <a:spcPct val="80000"/>
              </a:lnSpc>
              <a:spcBef>
                <a:spcPts val="0"/>
              </a:spcBef>
              <a:spcAft>
                <a:spcPts val="0"/>
              </a:spcAft>
              <a:buClr>
                <a:schemeClr val="dk1"/>
              </a:buClr>
              <a:buSzPts val="4400"/>
              <a:buFont typeface="Montserrat"/>
              <a:buNone/>
              <a:defRPr sz="4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0" name="Google Shape;1470;p66"/>
          <p:cNvSpPr txBox="1">
            <a:spLocks noGrp="1"/>
          </p:cNvSpPr>
          <p:nvPr>
            <p:ph type="body" idx="6"/>
          </p:nvPr>
        </p:nvSpPr>
        <p:spPr>
          <a:xfrm>
            <a:off x="6283074"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71" name="Google Shape;1471;p66"/>
          <p:cNvSpPr txBox="1">
            <a:spLocks noGrp="1"/>
          </p:cNvSpPr>
          <p:nvPr>
            <p:ph type="body" idx="7"/>
          </p:nvPr>
        </p:nvSpPr>
        <p:spPr>
          <a:xfrm>
            <a:off x="6102099"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72" name="Google Shape;1472;p66"/>
          <p:cNvSpPr txBox="1">
            <a:spLocks noGrp="1"/>
          </p:cNvSpPr>
          <p:nvPr>
            <p:ph type="body" idx="8"/>
          </p:nvPr>
        </p:nvSpPr>
        <p:spPr>
          <a:xfrm>
            <a:off x="9606867"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73" name="Google Shape;1473;p66"/>
          <p:cNvSpPr txBox="1">
            <a:spLocks noGrp="1"/>
          </p:cNvSpPr>
          <p:nvPr>
            <p:ph type="body" idx="9"/>
          </p:nvPr>
        </p:nvSpPr>
        <p:spPr>
          <a:xfrm>
            <a:off x="9425892"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74" name="Google Shape;1474;p66"/>
          <p:cNvSpPr txBox="1">
            <a:spLocks noGrp="1"/>
          </p:cNvSpPr>
          <p:nvPr>
            <p:ph type="body" idx="13"/>
          </p:nvPr>
        </p:nvSpPr>
        <p:spPr>
          <a:xfrm>
            <a:off x="9606867"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475" name="Google Shape;1475;p66"/>
          <p:cNvSpPr txBox="1">
            <a:spLocks noGrp="1"/>
          </p:cNvSpPr>
          <p:nvPr>
            <p:ph type="body" idx="14"/>
          </p:nvPr>
        </p:nvSpPr>
        <p:spPr>
          <a:xfrm>
            <a:off x="9425892"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2"/>
        <p:cNvGrpSpPr/>
        <p:nvPr/>
      </p:nvGrpSpPr>
      <p:grpSpPr>
        <a:xfrm>
          <a:off x="0" y="0"/>
          <a:ext cx="0" cy="0"/>
          <a:chOff x="0" y="0"/>
          <a:chExt cx="0" cy="0"/>
        </a:xfrm>
      </p:grpSpPr>
      <p:sp>
        <p:nvSpPr>
          <p:cNvPr id="83" name="Google Shape;83;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5" name="Google Shape;8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259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SS - Program Details - 4 Bullets 5">
  <p:cSld name="ISS - Program Details - 4 Bullets 5">
    <p:spTree>
      <p:nvGrpSpPr>
        <p:cNvPr id="1" name="Shape 1476"/>
        <p:cNvGrpSpPr/>
        <p:nvPr/>
      </p:nvGrpSpPr>
      <p:grpSpPr>
        <a:xfrm>
          <a:off x="0" y="0"/>
          <a:ext cx="0" cy="0"/>
          <a:chOff x="0" y="0"/>
          <a:chExt cx="0" cy="0"/>
        </a:xfrm>
      </p:grpSpPr>
      <p:sp>
        <p:nvSpPr>
          <p:cNvPr id="1477" name="Google Shape;1477;p67"/>
          <p:cNvSpPr>
            <a:spLocks noGrp="1"/>
          </p:cNvSpPr>
          <p:nvPr>
            <p:ph type="pic" idx="2"/>
          </p:nvPr>
        </p:nvSpPr>
        <p:spPr>
          <a:xfrm>
            <a:off x="-2993897" y="-754792"/>
            <a:ext cx="8367600" cy="8367600"/>
          </a:xfrm>
          <a:prstGeom prst="donut">
            <a:avLst>
              <a:gd name="adj" fmla="val 25000"/>
            </a:avLst>
          </a:prstGeom>
          <a:solidFill>
            <a:schemeClr val="lt2"/>
          </a:solidFill>
          <a:ln>
            <a:noFill/>
          </a:ln>
        </p:spPr>
        <p:txBody>
          <a:bodyPr spcFirstLastPara="1" wrap="square" lIns="0" tIns="0" rIns="0" bIns="0" anchor="t" anchorCtr="0">
            <a:noAutofit/>
          </a:bodyPr>
          <a:lstStyle>
            <a:lvl1pPr marR="0" lvl="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R="0" lvl="1"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R="0" lvl="2"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R="0" lvl="3"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R="0" lvl="4"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478" name="Google Shape;1478;p67"/>
          <p:cNvSpPr/>
          <p:nvPr/>
        </p:nvSpPr>
        <p:spPr>
          <a:xfrm>
            <a:off x="0" y="6177491"/>
            <a:ext cx="2099700" cy="415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1479" name="Google Shape;1479;p67"/>
          <p:cNvGrpSpPr/>
          <p:nvPr/>
        </p:nvGrpSpPr>
        <p:grpSpPr>
          <a:xfrm>
            <a:off x="125322" y="6250664"/>
            <a:ext cx="1849224" cy="281377"/>
            <a:chOff x="4910138" y="4533900"/>
            <a:chExt cx="2316162" cy="352426"/>
          </a:xfrm>
        </p:grpSpPr>
        <p:sp>
          <p:nvSpPr>
            <p:cNvPr id="1480" name="Google Shape;1480;p67"/>
            <p:cNvSpPr/>
            <p:nvPr/>
          </p:nvSpPr>
          <p:spPr>
            <a:xfrm>
              <a:off x="5645150" y="4537075"/>
              <a:ext cx="14400" cy="349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1" name="Google Shape;1481;p67"/>
            <p:cNvSpPr/>
            <p:nvPr/>
          </p:nvSpPr>
          <p:spPr>
            <a:xfrm>
              <a:off x="4910138" y="4537075"/>
              <a:ext cx="177800" cy="349250"/>
            </a:xfrm>
            <a:custGeom>
              <a:avLst/>
              <a:gdLst/>
              <a:ahLst/>
              <a:cxnLst/>
              <a:rect l="l" t="t" r="r" b="b"/>
              <a:pathLst>
                <a:path w="66" h="128" extrusionOk="0">
                  <a:moveTo>
                    <a:pt x="0" y="0"/>
                  </a:moveTo>
                  <a:cubicBezTo>
                    <a:pt x="22" y="0"/>
                    <a:pt x="22" y="0"/>
                    <a:pt x="22" y="0"/>
                  </a:cubicBezTo>
                  <a:cubicBezTo>
                    <a:pt x="22" y="95"/>
                    <a:pt x="22" y="95"/>
                    <a:pt x="22" y="95"/>
                  </a:cubicBezTo>
                  <a:cubicBezTo>
                    <a:pt x="22" y="104"/>
                    <a:pt x="25" y="109"/>
                    <a:pt x="33" y="109"/>
                  </a:cubicBezTo>
                  <a:cubicBezTo>
                    <a:pt x="41" y="109"/>
                    <a:pt x="45" y="104"/>
                    <a:pt x="45" y="95"/>
                  </a:cubicBezTo>
                  <a:cubicBezTo>
                    <a:pt x="45" y="0"/>
                    <a:pt x="45" y="0"/>
                    <a:pt x="45" y="0"/>
                  </a:cubicBezTo>
                  <a:cubicBezTo>
                    <a:pt x="66" y="0"/>
                    <a:pt x="66" y="0"/>
                    <a:pt x="66" y="0"/>
                  </a:cubicBezTo>
                  <a:cubicBezTo>
                    <a:pt x="66" y="94"/>
                    <a:pt x="66" y="94"/>
                    <a:pt x="66" y="94"/>
                  </a:cubicBezTo>
                  <a:cubicBezTo>
                    <a:pt x="66" y="116"/>
                    <a:pt x="54" y="128"/>
                    <a:pt x="33" y="128"/>
                  </a:cubicBezTo>
                  <a:cubicBezTo>
                    <a:pt x="13" y="128"/>
                    <a:pt x="0" y="116"/>
                    <a:pt x="0" y="94"/>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2" name="Google Shape;1482;p67"/>
            <p:cNvSpPr/>
            <p:nvPr/>
          </p:nvSpPr>
          <p:spPr>
            <a:xfrm>
              <a:off x="5143500" y="4533900"/>
              <a:ext cx="174625" cy="352425"/>
            </a:xfrm>
            <a:custGeom>
              <a:avLst/>
              <a:gdLst/>
              <a:ahLst/>
              <a:cxnLst/>
              <a:rect l="l" t="t" r="r" b="b"/>
              <a:pathLst>
                <a:path w="65" h="129" extrusionOk="0">
                  <a:moveTo>
                    <a:pt x="43" y="43"/>
                  </a:moveTo>
                  <a:cubicBezTo>
                    <a:pt x="43" y="34"/>
                    <a:pt x="43" y="34"/>
                    <a:pt x="43" y="34"/>
                  </a:cubicBezTo>
                  <a:cubicBezTo>
                    <a:pt x="43" y="23"/>
                    <a:pt x="39" y="18"/>
                    <a:pt x="33" y="18"/>
                  </a:cubicBezTo>
                  <a:cubicBezTo>
                    <a:pt x="24" y="18"/>
                    <a:pt x="22" y="23"/>
                    <a:pt x="22" y="32"/>
                  </a:cubicBezTo>
                  <a:cubicBezTo>
                    <a:pt x="22" y="96"/>
                    <a:pt x="22" y="96"/>
                    <a:pt x="22" y="96"/>
                  </a:cubicBezTo>
                  <a:cubicBezTo>
                    <a:pt x="22" y="105"/>
                    <a:pt x="24" y="110"/>
                    <a:pt x="33" y="110"/>
                  </a:cubicBezTo>
                  <a:cubicBezTo>
                    <a:pt x="41" y="110"/>
                    <a:pt x="43" y="105"/>
                    <a:pt x="43" y="97"/>
                  </a:cubicBezTo>
                  <a:cubicBezTo>
                    <a:pt x="43" y="82"/>
                    <a:pt x="43" y="82"/>
                    <a:pt x="43" y="82"/>
                  </a:cubicBezTo>
                  <a:cubicBezTo>
                    <a:pt x="65" y="82"/>
                    <a:pt x="65" y="82"/>
                    <a:pt x="65" y="82"/>
                  </a:cubicBezTo>
                  <a:cubicBezTo>
                    <a:pt x="65" y="96"/>
                    <a:pt x="65" y="96"/>
                    <a:pt x="65" y="96"/>
                  </a:cubicBezTo>
                  <a:cubicBezTo>
                    <a:pt x="65" y="114"/>
                    <a:pt x="55" y="129"/>
                    <a:pt x="33" y="129"/>
                  </a:cubicBezTo>
                  <a:cubicBezTo>
                    <a:pt x="10" y="129"/>
                    <a:pt x="0" y="114"/>
                    <a:pt x="0" y="96"/>
                  </a:cubicBezTo>
                  <a:cubicBezTo>
                    <a:pt x="0" y="32"/>
                    <a:pt x="0" y="32"/>
                    <a:pt x="0" y="32"/>
                  </a:cubicBezTo>
                  <a:cubicBezTo>
                    <a:pt x="0" y="14"/>
                    <a:pt x="10" y="0"/>
                    <a:pt x="33" y="0"/>
                  </a:cubicBezTo>
                  <a:cubicBezTo>
                    <a:pt x="55" y="0"/>
                    <a:pt x="65" y="15"/>
                    <a:pt x="65" y="34"/>
                  </a:cubicBezTo>
                  <a:cubicBezTo>
                    <a:pt x="65" y="43"/>
                    <a:pt x="65" y="43"/>
                    <a:pt x="65" y="43"/>
                  </a:cubicBezTo>
                  <a:lnTo>
                    <a:pt x="43" y="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3" name="Google Shape;1483;p67"/>
            <p:cNvSpPr/>
            <p:nvPr/>
          </p:nvSpPr>
          <p:spPr>
            <a:xfrm>
              <a:off x="5375275" y="4537075"/>
              <a:ext cx="190500" cy="349250"/>
            </a:xfrm>
            <a:custGeom>
              <a:avLst/>
              <a:gdLst/>
              <a:ahLst/>
              <a:cxnLst/>
              <a:rect l="l" t="t" r="r" b="b"/>
              <a:pathLst>
                <a:path w="71" h="128" extrusionOk="0">
                  <a:moveTo>
                    <a:pt x="22" y="0"/>
                  </a:moveTo>
                  <a:cubicBezTo>
                    <a:pt x="0" y="0"/>
                    <a:pt x="0" y="0"/>
                    <a:pt x="0" y="0"/>
                  </a:cubicBezTo>
                  <a:cubicBezTo>
                    <a:pt x="0" y="128"/>
                    <a:pt x="0" y="128"/>
                    <a:pt x="0" y="128"/>
                  </a:cubicBezTo>
                  <a:cubicBezTo>
                    <a:pt x="22" y="128"/>
                    <a:pt x="22" y="128"/>
                    <a:pt x="22" y="128"/>
                  </a:cubicBezTo>
                  <a:lnTo>
                    <a:pt x="22" y="0"/>
                  </a:lnTo>
                  <a:close/>
                  <a:moveTo>
                    <a:pt x="52" y="70"/>
                  </a:moveTo>
                  <a:cubicBezTo>
                    <a:pt x="60" y="67"/>
                    <a:pt x="67" y="58"/>
                    <a:pt x="67" y="38"/>
                  </a:cubicBezTo>
                  <a:cubicBezTo>
                    <a:pt x="67" y="11"/>
                    <a:pt x="55" y="0"/>
                    <a:pt x="30" y="0"/>
                  </a:cubicBezTo>
                  <a:cubicBezTo>
                    <a:pt x="22" y="0"/>
                    <a:pt x="22" y="0"/>
                    <a:pt x="22" y="0"/>
                  </a:cubicBezTo>
                  <a:cubicBezTo>
                    <a:pt x="26" y="22"/>
                    <a:pt x="26" y="22"/>
                    <a:pt x="26" y="22"/>
                  </a:cubicBezTo>
                  <a:cubicBezTo>
                    <a:pt x="39" y="2"/>
                    <a:pt x="39" y="2"/>
                    <a:pt x="39" y="2"/>
                  </a:cubicBezTo>
                  <a:cubicBezTo>
                    <a:pt x="39" y="2"/>
                    <a:pt x="39" y="2"/>
                    <a:pt x="39" y="2"/>
                  </a:cubicBezTo>
                  <a:cubicBezTo>
                    <a:pt x="31" y="26"/>
                    <a:pt x="31" y="26"/>
                    <a:pt x="31" y="26"/>
                  </a:cubicBezTo>
                  <a:cubicBezTo>
                    <a:pt x="53" y="13"/>
                    <a:pt x="53" y="13"/>
                    <a:pt x="53" y="13"/>
                  </a:cubicBezTo>
                  <a:cubicBezTo>
                    <a:pt x="53" y="13"/>
                    <a:pt x="53" y="13"/>
                    <a:pt x="53" y="13"/>
                  </a:cubicBezTo>
                  <a:cubicBezTo>
                    <a:pt x="35" y="31"/>
                    <a:pt x="35" y="31"/>
                    <a:pt x="35" y="31"/>
                  </a:cubicBezTo>
                  <a:cubicBezTo>
                    <a:pt x="65" y="28"/>
                    <a:pt x="65" y="28"/>
                    <a:pt x="65" y="28"/>
                  </a:cubicBezTo>
                  <a:cubicBezTo>
                    <a:pt x="65" y="28"/>
                    <a:pt x="65" y="28"/>
                    <a:pt x="65" y="28"/>
                  </a:cubicBezTo>
                  <a:cubicBezTo>
                    <a:pt x="36" y="38"/>
                    <a:pt x="36" y="38"/>
                    <a:pt x="36" y="38"/>
                  </a:cubicBezTo>
                  <a:cubicBezTo>
                    <a:pt x="65" y="48"/>
                    <a:pt x="65" y="48"/>
                    <a:pt x="65" y="48"/>
                  </a:cubicBezTo>
                  <a:cubicBezTo>
                    <a:pt x="65" y="48"/>
                    <a:pt x="65" y="48"/>
                    <a:pt x="65" y="48"/>
                  </a:cubicBezTo>
                  <a:cubicBezTo>
                    <a:pt x="35" y="44"/>
                    <a:pt x="35" y="44"/>
                    <a:pt x="35" y="44"/>
                  </a:cubicBezTo>
                  <a:cubicBezTo>
                    <a:pt x="53" y="62"/>
                    <a:pt x="53" y="62"/>
                    <a:pt x="53" y="62"/>
                  </a:cubicBezTo>
                  <a:cubicBezTo>
                    <a:pt x="53" y="62"/>
                    <a:pt x="53" y="62"/>
                    <a:pt x="53" y="62"/>
                  </a:cubicBezTo>
                  <a:cubicBezTo>
                    <a:pt x="31" y="49"/>
                    <a:pt x="31" y="49"/>
                    <a:pt x="31" y="49"/>
                  </a:cubicBezTo>
                  <a:cubicBezTo>
                    <a:pt x="39" y="73"/>
                    <a:pt x="39" y="73"/>
                    <a:pt x="39" y="73"/>
                  </a:cubicBezTo>
                  <a:cubicBezTo>
                    <a:pt x="39" y="73"/>
                    <a:pt x="39" y="73"/>
                    <a:pt x="39" y="73"/>
                  </a:cubicBezTo>
                  <a:cubicBezTo>
                    <a:pt x="26" y="53"/>
                    <a:pt x="26" y="53"/>
                    <a:pt x="26" y="53"/>
                  </a:cubicBezTo>
                  <a:cubicBezTo>
                    <a:pt x="22" y="75"/>
                    <a:pt x="22" y="75"/>
                    <a:pt x="22" y="75"/>
                  </a:cubicBezTo>
                  <a:cubicBezTo>
                    <a:pt x="26" y="75"/>
                    <a:pt x="30" y="75"/>
                    <a:pt x="33" y="75"/>
                  </a:cubicBezTo>
                  <a:cubicBezTo>
                    <a:pt x="48" y="128"/>
                    <a:pt x="48" y="128"/>
                    <a:pt x="48" y="128"/>
                  </a:cubicBezTo>
                  <a:cubicBezTo>
                    <a:pt x="71" y="128"/>
                    <a:pt x="71" y="128"/>
                    <a:pt x="71" y="128"/>
                  </a:cubicBezTo>
                  <a:lnTo>
                    <a:pt x="5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4" name="Google Shape;1484;p67"/>
            <p:cNvSpPr/>
            <p:nvPr/>
          </p:nvSpPr>
          <p:spPr>
            <a:xfrm>
              <a:off x="5756275" y="4540250"/>
              <a:ext cx="126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5" name="Google Shape;1485;p67"/>
            <p:cNvSpPr/>
            <p:nvPr/>
          </p:nvSpPr>
          <p:spPr>
            <a:xfrm>
              <a:off x="5795963"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6" name="Google Shape;1486;p67"/>
            <p:cNvSpPr/>
            <p:nvPr/>
          </p:nvSpPr>
          <p:spPr>
            <a:xfrm>
              <a:off x="5868988" y="4545013"/>
              <a:ext cx="44450"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7" name="Google Shape;1487;p67"/>
            <p:cNvSpPr/>
            <p:nvPr/>
          </p:nvSpPr>
          <p:spPr>
            <a:xfrm>
              <a:off x="5927725"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8" name="Google Shape;1488;p67"/>
            <p:cNvSpPr/>
            <p:nvPr/>
          </p:nvSpPr>
          <p:spPr>
            <a:xfrm>
              <a:off x="6007100" y="4578350"/>
              <a:ext cx="41275" cy="103188"/>
            </a:xfrm>
            <a:custGeom>
              <a:avLst/>
              <a:gdLst/>
              <a:ahLst/>
              <a:cxnLst/>
              <a:rect l="l" t="t" r="r" b="b"/>
              <a:pathLst>
                <a:path w="15" h="38" extrusionOk="0">
                  <a:moveTo>
                    <a:pt x="0" y="1"/>
                  </a:moveTo>
                  <a:cubicBezTo>
                    <a:pt x="5" y="1"/>
                    <a:pt x="5" y="1"/>
                    <a:pt x="5" y="1"/>
                  </a:cubicBezTo>
                  <a:cubicBezTo>
                    <a:pt x="5" y="5"/>
                    <a:pt x="5" y="5"/>
                    <a:pt x="5" y="5"/>
                  </a:cubicBezTo>
                  <a:cubicBezTo>
                    <a:pt x="5" y="5"/>
                    <a:pt x="5" y="5"/>
                    <a:pt x="5" y="5"/>
                  </a:cubicBezTo>
                  <a:cubicBezTo>
                    <a:pt x="8" y="1"/>
                    <a:pt x="11" y="0"/>
                    <a:pt x="15" y="0"/>
                  </a:cubicBezTo>
                  <a:cubicBezTo>
                    <a:pt x="15" y="5"/>
                    <a:pt x="15" y="5"/>
                    <a:pt x="15" y="5"/>
                  </a:cubicBezTo>
                  <a:cubicBezTo>
                    <a:pt x="11" y="5"/>
                    <a:pt x="8" y="6"/>
                    <a:pt x="5" y="11"/>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89" name="Google Shape;1489;p67"/>
            <p:cNvSpPr/>
            <p:nvPr/>
          </p:nvSpPr>
          <p:spPr>
            <a:xfrm>
              <a:off x="6061075"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7" y="2"/>
                    <a:pt x="11" y="0"/>
                    <a:pt x="13" y="0"/>
                  </a:cubicBezTo>
                  <a:cubicBezTo>
                    <a:pt x="19" y="0"/>
                    <a:pt x="22" y="3"/>
                    <a:pt x="22" y="10"/>
                  </a:cubicBezTo>
                  <a:cubicBezTo>
                    <a:pt x="22" y="38"/>
                    <a:pt x="22" y="38"/>
                    <a:pt x="22" y="38"/>
                  </a:cubicBezTo>
                  <a:cubicBezTo>
                    <a:pt x="16" y="38"/>
                    <a:pt x="16" y="38"/>
                    <a:pt x="16" y="38"/>
                  </a:cubicBezTo>
                  <a:cubicBezTo>
                    <a:pt x="16" y="10"/>
                    <a:pt x="16" y="10"/>
                    <a:pt x="16" y="10"/>
                  </a:cubicBezTo>
                  <a:cubicBezTo>
                    <a:pt x="16" y="6"/>
                    <a:pt x="15" y="4"/>
                    <a:pt x="12" y="4"/>
                  </a:cubicBezTo>
                  <a:cubicBezTo>
                    <a:pt x="10" y="4"/>
                    <a:pt x="8"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0" name="Google Shape;1490;p67"/>
            <p:cNvSpPr/>
            <p:nvPr/>
          </p:nvSpPr>
          <p:spPr>
            <a:xfrm>
              <a:off x="6142038" y="4578350"/>
              <a:ext cx="65087" cy="106363"/>
            </a:xfrm>
            <a:custGeom>
              <a:avLst/>
              <a:gdLst/>
              <a:ahLst/>
              <a:cxnLst/>
              <a:rect l="l" t="t" r="r" b="b"/>
              <a:pathLst>
                <a:path w="24" h="39" extrusionOk="0">
                  <a:moveTo>
                    <a:pt x="1" y="11"/>
                  </a:moveTo>
                  <a:cubicBezTo>
                    <a:pt x="2" y="5"/>
                    <a:pt x="5" y="0"/>
                    <a:pt x="12" y="0"/>
                  </a:cubicBezTo>
                  <a:cubicBezTo>
                    <a:pt x="19" y="0"/>
                    <a:pt x="23" y="4"/>
                    <a:pt x="23" y="11"/>
                  </a:cubicBezTo>
                  <a:cubicBezTo>
                    <a:pt x="23" y="31"/>
                    <a:pt x="23" y="31"/>
                    <a:pt x="23" y="31"/>
                  </a:cubicBezTo>
                  <a:cubicBezTo>
                    <a:pt x="23" y="35"/>
                    <a:pt x="23" y="37"/>
                    <a:pt x="24" y="38"/>
                  </a:cubicBezTo>
                  <a:cubicBezTo>
                    <a:pt x="18" y="38"/>
                    <a:pt x="18" y="38"/>
                    <a:pt x="18"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5" y="4"/>
                    <a:pt x="12" y="4"/>
                  </a:cubicBezTo>
                  <a:cubicBezTo>
                    <a:pt x="8" y="4"/>
                    <a:pt x="6" y="8"/>
                    <a:pt x="6" y="12"/>
                  </a:cubicBezTo>
                  <a:lnTo>
                    <a:pt x="1" y="11"/>
                  </a:lnTo>
                  <a:close/>
                  <a:moveTo>
                    <a:pt x="18" y="18"/>
                  </a:moveTo>
                  <a:cubicBezTo>
                    <a:pt x="13" y="19"/>
                    <a:pt x="5" y="23"/>
                    <a:pt x="5" y="29"/>
                  </a:cubicBezTo>
                  <a:cubicBezTo>
                    <a:pt x="5" y="32"/>
                    <a:pt x="7" y="34"/>
                    <a:pt x="10" y="34"/>
                  </a:cubicBezTo>
                  <a:cubicBezTo>
                    <a:pt x="13"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1" name="Google Shape;1491;p67"/>
            <p:cNvSpPr/>
            <p:nvPr/>
          </p:nvSpPr>
          <p:spPr>
            <a:xfrm>
              <a:off x="6219825"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1" y="47"/>
                    <a:pt x="14" y="47"/>
                  </a:cubicBezTo>
                  <a:cubicBezTo>
                    <a:pt x="15" y="47"/>
                    <a:pt x="16" y="46"/>
                    <a:pt x="17" y="46"/>
                  </a:cubicBezTo>
                  <a:cubicBezTo>
                    <a:pt x="17" y="50"/>
                    <a:pt x="17" y="50"/>
                    <a:pt x="17" y="50"/>
                  </a:cubicBezTo>
                  <a:cubicBezTo>
                    <a:pt x="15" y="50"/>
                    <a:pt x="14" y="51"/>
                    <a:pt x="12" y="51"/>
                  </a:cubicBezTo>
                  <a:cubicBezTo>
                    <a:pt x="7"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2" name="Google Shape;1492;p67"/>
            <p:cNvSpPr/>
            <p:nvPr/>
          </p:nvSpPr>
          <p:spPr>
            <a:xfrm>
              <a:off x="6284913" y="4540250"/>
              <a:ext cx="12700" cy="141288"/>
            </a:xfrm>
            <a:custGeom>
              <a:avLst/>
              <a:gdLst/>
              <a:ahLst/>
              <a:cxnLst/>
              <a:rect l="l" t="t" r="r" b="b"/>
              <a:pathLst>
                <a:path w="8" h="89" extrusionOk="0">
                  <a:moveTo>
                    <a:pt x="0" y="0"/>
                  </a:moveTo>
                  <a:lnTo>
                    <a:pt x="8" y="0"/>
                  </a:lnTo>
                  <a:lnTo>
                    <a:pt x="8" y="10"/>
                  </a:lnTo>
                  <a:lnTo>
                    <a:pt x="0" y="10"/>
                  </a:lnTo>
                  <a:lnTo>
                    <a:pt x="0" y="0"/>
                  </a:lnTo>
                  <a:close/>
                  <a:moveTo>
                    <a:pt x="0" y="26"/>
                  </a:moveTo>
                  <a:lnTo>
                    <a:pt x="8" y="26"/>
                  </a:lnTo>
                  <a:lnTo>
                    <a:pt x="8" y="89"/>
                  </a:lnTo>
                  <a:lnTo>
                    <a:pt x="0" y="89"/>
                  </a:lnTo>
                  <a:lnTo>
                    <a:pt x="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3" name="Google Shape;1493;p67"/>
            <p:cNvSpPr/>
            <p:nvPr/>
          </p:nvSpPr>
          <p:spPr>
            <a:xfrm>
              <a:off x="6319838" y="4578350"/>
              <a:ext cx="60325" cy="106363"/>
            </a:xfrm>
            <a:custGeom>
              <a:avLst/>
              <a:gdLst/>
              <a:ahLst/>
              <a:cxnLst/>
              <a:rect l="l" t="t" r="r" b="b"/>
              <a:pathLst>
                <a:path w="23" h="39" extrusionOk="0">
                  <a:moveTo>
                    <a:pt x="12" y="0"/>
                  </a:moveTo>
                  <a:cubicBezTo>
                    <a:pt x="19" y="0"/>
                    <a:pt x="23" y="6"/>
                    <a:pt x="23" y="19"/>
                  </a:cubicBezTo>
                  <a:cubicBezTo>
                    <a:pt x="23" y="33"/>
                    <a:pt x="19" y="39"/>
                    <a:pt x="12" y="39"/>
                  </a:cubicBezTo>
                  <a:cubicBezTo>
                    <a:pt x="4" y="39"/>
                    <a:pt x="0" y="33"/>
                    <a:pt x="0" y="19"/>
                  </a:cubicBezTo>
                  <a:cubicBezTo>
                    <a:pt x="0" y="6"/>
                    <a:pt x="4" y="0"/>
                    <a:pt x="12" y="0"/>
                  </a:cubicBezTo>
                  <a:close/>
                  <a:moveTo>
                    <a:pt x="12" y="34"/>
                  </a:moveTo>
                  <a:cubicBezTo>
                    <a:pt x="16" y="34"/>
                    <a:pt x="18" y="32"/>
                    <a:pt x="18" y="19"/>
                  </a:cubicBezTo>
                  <a:cubicBezTo>
                    <a:pt x="18" y="7"/>
                    <a:pt x="16" y="4"/>
                    <a:pt x="12" y="4"/>
                  </a:cubicBezTo>
                  <a:cubicBezTo>
                    <a:pt x="7" y="4"/>
                    <a:pt x="5" y="7"/>
                    <a:pt x="5" y="19"/>
                  </a:cubicBezTo>
                  <a:cubicBezTo>
                    <a:pt x="5" y="32"/>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4" name="Google Shape;1494;p67"/>
            <p:cNvSpPr/>
            <p:nvPr/>
          </p:nvSpPr>
          <p:spPr>
            <a:xfrm>
              <a:off x="6402388" y="4578350"/>
              <a:ext cx="55562" cy="103188"/>
            </a:xfrm>
            <a:custGeom>
              <a:avLst/>
              <a:gdLst/>
              <a:ahLst/>
              <a:cxnLst/>
              <a:rect l="l" t="t" r="r" b="b"/>
              <a:pathLst>
                <a:path w="21" h="38" extrusionOk="0">
                  <a:moveTo>
                    <a:pt x="0" y="1"/>
                  </a:moveTo>
                  <a:cubicBezTo>
                    <a:pt x="4" y="1"/>
                    <a:pt x="4" y="1"/>
                    <a:pt x="4" y="1"/>
                  </a:cubicBezTo>
                  <a:cubicBezTo>
                    <a:pt x="4" y="5"/>
                    <a:pt x="4" y="5"/>
                    <a:pt x="4" y="5"/>
                  </a:cubicBezTo>
                  <a:cubicBezTo>
                    <a:pt x="7" y="2"/>
                    <a:pt x="10" y="0"/>
                    <a:pt x="13" y="0"/>
                  </a:cubicBezTo>
                  <a:cubicBezTo>
                    <a:pt x="18" y="0"/>
                    <a:pt x="21" y="3"/>
                    <a:pt x="21" y="10"/>
                  </a:cubicBezTo>
                  <a:cubicBezTo>
                    <a:pt x="21" y="38"/>
                    <a:pt x="21" y="38"/>
                    <a:pt x="21" y="38"/>
                  </a:cubicBezTo>
                  <a:cubicBezTo>
                    <a:pt x="16" y="38"/>
                    <a:pt x="16" y="38"/>
                    <a:pt x="16" y="38"/>
                  </a:cubicBezTo>
                  <a:cubicBezTo>
                    <a:pt x="16" y="10"/>
                    <a:pt x="16" y="10"/>
                    <a:pt x="16" y="10"/>
                  </a:cubicBezTo>
                  <a:cubicBezTo>
                    <a:pt x="16" y="6"/>
                    <a:pt x="15" y="4"/>
                    <a:pt x="12" y="4"/>
                  </a:cubicBezTo>
                  <a:cubicBezTo>
                    <a:pt x="9" y="4"/>
                    <a:pt x="7" y="6"/>
                    <a:pt x="5" y="9"/>
                  </a:cubicBezTo>
                  <a:cubicBezTo>
                    <a:pt x="5" y="38"/>
                    <a:pt x="5" y="38"/>
                    <a:pt x="5"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5" name="Google Shape;1495;p67"/>
            <p:cNvSpPr/>
            <p:nvPr/>
          </p:nvSpPr>
          <p:spPr>
            <a:xfrm>
              <a:off x="6480175" y="4578350"/>
              <a:ext cx="63500" cy="106363"/>
            </a:xfrm>
            <a:custGeom>
              <a:avLst/>
              <a:gdLst/>
              <a:ahLst/>
              <a:cxnLst/>
              <a:rect l="l" t="t" r="r" b="b"/>
              <a:pathLst>
                <a:path w="24" h="39" extrusionOk="0">
                  <a:moveTo>
                    <a:pt x="1" y="11"/>
                  </a:moveTo>
                  <a:cubicBezTo>
                    <a:pt x="2" y="5"/>
                    <a:pt x="6" y="0"/>
                    <a:pt x="12" y="0"/>
                  </a:cubicBezTo>
                  <a:cubicBezTo>
                    <a:pt x="19" y="0"/>
                    <a:pt x="23" y="4"/>
                    <a:pt x="23" y="11"/>
                  </a:cubicBezTo>
                  <a:cubicBezTo>
                    <a:pt x="23" y="31"/>
                    <a:pt x="23" y="31"/>
                    <a:pt x="23" y="31"/>
                  </a:cubicBezTo>
                  <a:cubicBezTo>
                    <a:pt x="23" y="35"/>
                    <a:pt x="23" y="37"/>
                    <a:pt x="24" y="38"/>
                  </a:cubicBezTo>
                  <a:cubicBezTo>
                    <a:pt x="19" y="38"/>
                    <a:pt x="19" y="38"/>
                    <a:pt x="19" y="38"/>
                  </a:cubicBezTo>
                  <a:cubicBezTo>
                    <a:pt x="18" y="35"/>
                    <a:pt x="18" y="35"/>
                    <a:pt x="18" y="35"/>
                  </a:cubicBezTo>
                  <a:cubicBezTo>
                    <a:pt x="16" y="37"/>
                    <a:pt x="12" y="39"/>
                    <a:pt x="10" y="39"/>
                  </a:cubicBezTo>
                  <a:cubicBezTo>
                    <a:pt x="4" y="39"/>
                    <a:pt x="0" y="35"/>
                    <a:pt x="0" y="29"/>
                  </a:cubicBezTo>
                  <a:cubicBezTo>
                    <a:pt x="0" y="20"/>
                    <a:pt x="10" y="15"/>
                    <a:pt x="18" y="14"/>
                  </a:cubicBezTo>
                  <a:cubicBezTo>
                    <a:pt x="18" y="11"/>
                    <a:pt x="18" y="11"/>
                    <a:pt x="18" y="11"/>
                  </a:cubicBezTo>
                  <a:cubicBezTo>
                    <a:pt x="18" y="7"/>
                    <a:pt x="16" y="4"/>
                    <a:pt x="13" y="4"/>
                  </a:cubicBezTo>
                  <a:cubicBezTo>
                    <a:pt x="9" y="4"/>
                    <a:pt x="7" y="8"/>
                    <a:pt x="6" y="12"/>
                  </a:cubicBezTo>
                  <a:lnTo>
                    <a:pt x="1" y="11"/>
                  </a:lnTo>
                  <a:close/>
                  <a:moveTo>
                    <a:pt x="18" y="18"/>
                  </a:moveTo>
                  <a:cubicBezTo>
                    <a:pt x="13" y="19"/>
                    <a:pt x="6" y="23"/>
                    <a:pt x="6" y="29"/>
                  </a:cubicBezTo>
                  <a:cubicBezTo>
                    <a:pt x="6" y="32"/>
                    <a:pt x="7" y="34"/>
                    <a:pt x="11" y="34"/>
                  </a:cubicBezTo>
                  <a:cubicBezTo>
                    <a:pt x="14" y="34"/>
                    <a:pt x="16" y="32"/>
                    <a:pt x="18" y="30"/>
                  </a:cubicBezTo>
                  <a:lnTo>
                    <a:pt x="18"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6" name="Google Shape;1496;p67"/>
            <p:cNvSpPr/>
            <p:nvPr/>
          </p:nvSpPr>
          <p:spPr>
            <a:xfrm>
              <a:off x="6570663" y="4540250"/>
              <a:ext cx="14400" cy="141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7" name="Google Shape;1497;p67"/>
            <p:cNvSpPr/>
            <p:nvPr/>
          </p:nvSpPr>
          <p:spPr>
            <a:xfrm>
              <a:off x="6648450" y="4540250"/>
              <a:ext cx="69850" cy="144463"/>
            </a:xfrm>
            <a:custGeom>
              <a:avLst/>
              <a:gdLst/>
              <a:ahLst/>
              <a:cxnLst/>
              <a:rect l="l" t="t" r="r" b="b"/>
              <a:pathLst>
                <a:path w="26" h="53" extrusionOk="0">
                  <a:moveTo>
                    <a:pt x="20" y="14"/>
                  </a:moveTo>
                  <a:cubicBezTo>
                    <a:pt x="20" y="8"/>
                    <a:pt x="18" y="4"/>
                    <a:pt x="12" y="4"/>
                  </a:cubicBezTo>
                  <a:cubicBezTo>
                    <a:pt x="8" y="4"/>
                    <a:pt x="5" y="7"/>
                    <a:pt x="5" y="11"/>
                  </a:cubicBezTo>
                  <a:cubicBezTo>
                    <a:pt x="5" y="23"/>
                    <a:pt x="26" y="23"/>
                    <a:pt x="26" y="39"/>
                  </a:cubicBezTo>
                  <a:cubicBezTo>
                    <a:pt x="26" y="48"/>
                    <a:pt x="21" y="53"/>
                    <a:pt x="13" y="53"/>
                  </a:cubicBezTo>
                  <a:cubicBezTo>
                    <a:pt x="5" y="53"/>
                    <a:pt x="0" y="47"/>
                    <a:pt x="0" y="38"/>
                  </a:cubicBezTo>
                  <a:cubicBezTo>
                    <a:pt x="5" y="38"/>
                    <a:pt x="5" y="38"/>
                    <a:pt x="5" y="38"/>
                  </a:cubicBezTo>
                  <a:cubicBezTo>
                    <a:pt x="5" y="44"/>
                    <a:pt x="8" y="48"/>
                    <a:pt x="13" y="48"/>
                  </a:cubicBezTo>
                  <a:cubicBezTo>
                    <a:pt x="18" y="48"/>
                    <a:pt x="21" y="45"/>
                    <a:pt x="21" y="39"/>
                  </a:cubicBezTo>
                  <a:cubicBezTo>
                    <a:pt x="21" y="28"/>
                    <a:pt x="0" y="26"/>
                    <a:pt x="0" y="12"/>
                  </a:cubicBezTo>
                  <a:cubicBezTo>
                    <a:pt x="0" y="4"/>
                    <a:pt x="5" y="0"/>
                    <a:pt x="13" y="0"/>
                  </a:cubicBezTo>
                  <a:cubicBezTo>
                    <a:pt x="20" y="0"/>
                    <a:pt x="25" y="5"/>
                    <a:pt x="25" y="14"/>
                  </a:cubicBezTo>
                  <a:lnTo>
                    <a:pt x="20"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8" name="Google Shape;1498;p67"/>
            <p:cNvSpPr/>
            <p:nvPr/>
          </p:nvSpPr>
          <p:spPr>
            <a:xfrm>
              <a:off x="6726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0" y="0"/>
                    <a:pt x="10" y="0"/>
                    <a:pt x="10" y="0"/>
                  </a:cubicBezTo>
                  <a:cubicBezTo>
                    <a:pt x="10" y="13"/>
                    <a:pt x="10" y="13"/>
                    <a:pt x="10" y="13"/>
                  </a:cubicBezTo>
                  <a:cubicBezTo>
                    <a:pt x="17" y="13"/>
                    <a:pt x="17" y="13"/>
                    <a:pt x="17" y="13"/>
                  </a:cubicBezTo>
                  <a:cubicBezTo>
                    <a:pt x="17" y="17"/>
                    <a:pt x="17" y="17"/>
                    <a:pt x="17" y="17"/>
                  </a:cubicBezTo>
                  <a:cubicBezTo>
                    <a:pt x="10" y="17"/>
                    <a:pt x="10" y="17"/>
                    <a:pt x="10" y="17"/>
                  </a:cubicBezTo>
                  <a:cubicBezTo>
                    <a:pt x="10" y="43"/>
                    <a:pt x="10" y="43"/>
                    <a:pt x="10" y="43"/>
                  </a:cubicBezTo>
                  <a:cubicBezTo>
                    <a:pt x="10" y="45"/>
                    <a:pt x="12" y="47"/>
                    <a:pt x="14" y="47"/>
                  </a:cubicBezTo>
                  <a:cubicBezTo>
                    <a:pt x="15" y="47"/>
                    <a:pt x="16" y="46"/>
                    <a:pt x="17" y="46"/>
                  </a:cubicBezTo>
                  <a:cubicBezTo>
                    <a:pt x="17" y="50"/>
                    <a:pt x="17" y="50"/>
                    <a:pt x="17" y="50"/>
                  </a:cubicBezTo>
                  <a:cubicBezTo>
                    <a:pt x="16" y="50"/>
                    <a:pt x="15" y="51"/>
                    <a:pt x="12"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99" name="Google Shape;1499;p67"/>
            <p:cNvSpPr/>
            <p:nvPr/>
          </p:nvSpPr>
          <p:spPr>
            <a:xfrm>
              <a:off x="6794500" y="4581525"/>
              <a:ext cx="55562" cy="103188"/>
            </a:xfrm>
            <a:custGeom>
              <a:avLst/>
              <a:gdLst/>
              <a:ahLst/>
              <a:cxnLst/>
              <a:rect l="l" t="t" r="r" b="b"/>
              <a:pathLst>
                <a:path w="21" h="38" extrusionOk="0">
                  <a:moveTo>
                    <a:pt x="21" y="37"/>
                  </a:moveTo>
                  <a:cubicBezTo>
                    <a:pt x="16" y="37"/>
                    <a:pt x="16" y="37"/>
                    <a:pt x="16" y="37"/>
                  </a:cubicBezTo>
                  <a:cubicBezTo>
                    <a:pt x="16" y="33"/>
                    <a:pt x="16" y="33"/>
                    <a:pt x="16" y="33"/>
                  </a:cubicBezTo>
                  <a:cubicBezTo>
                    <a:pt x="14" y="35"/>
                    <a:pt x="10" y="38"/>
                    <a:pt x="8" y="38"/>
                  </a:cubicBezTo>
                  <a:cubicBezTo>
                    <a:pt x="3" y="38"/>
                    <a:pt x="0" y="35"/>
                    <a:pt x="0" y="28"/>
                  </a:cubicBezTo>
                  <a:cubicBezTo>
                    <a:pt x="0" y="0"/>
                    <a:pt x="0" y="0"/>
                    <a:pt x="0" y="0"/>
                  </a:cubicBezTo>
                  <a:cubicBezTo>
                    <a:pt x="5" y="0"/>
                    <a:pt x="5" y="0"/>
                    <a:pt x="5" y="0"/>
                  </a:cubicBezTo>
                  <a:cubicBezTo>
                    <a:pt x="5" y="27"/>
                    <a:pt x="5" y="27"/>
                    <a:pt x="5" y="27"/>
                  </a:cubicBezTo>
                  <a:cubicBezTo>
                    <a:pt x="5" y="31"/>
                    <a:pt x="6" y="33"/>
                    <a:pt x="9" y="33"/>
                  </a:cubicBezTo>
                  <a:cubicBezTo>
                    <a:pt x="11" y="33"/>
                    <a:pt x="14" y="32"/>
                    <a:pt x="16" y="29"/>
                  </a:cubicBezTo>
                  <a:cubicBezTo>
                    <a:pt x="16" y="0"/>
                    <a:pt x="16" y="0"/>
                    <a:pt x="16" y="0"/>
                  </a:cubicBezTo>
                  <a:cubicBezTo>
                    <a:pt x="21" y="0"/>
                    <a:pt x="21" y="0"/>
                    <a:pt x="21" y="0"/>
                  </a:cubicBezTo>
                  <a:lnTo>
                    <a:pt x="21" y="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0" name="Google Shape;1500;p67"/>
            <p:cNvSpPr/>
            <p:nvPr/>
          </p:nvSpPr>
          <p:spPr>
            <a:xfrm>
              <a:off x="6873875" y="4540250"/>
              <a:ext cx="61912" cy="144463"/>
            </a:xfrm>
            <a:custGeom>
              <a:avLst/>
              <a:gdLst/>
              <a:ahLst/>
              <a:cxnLst/>
              <a:rect l="l" t="t" r="r" b="b"/>
              <a:pathLst>
                <a:path w="23" h="53" extrusionOk="0">
                  <a:moveTo>
                    <a:pt x="18" y="48"/>
                  </a:moveTo>
                  <a:cubicBezTo>
                    <a:pt x="18" y="48"/>
                    <a:pt x="18" y="48"/>
                    <a:pt x="18" y="48"/>
                  </a:cubicBezTo>
                  <a:cubicBezTo>
                    <a:pt x="16" y="51"/>
                    <a:pt x="13" y="53"/>
                    <a:pt x="10" y="53"/>
                  </a:cubicBezTo>
                  <a:cubicBezTo>
                    <a:pt x="4" y="53"/>
                    <a:pt x="0" y="48"/>
                    <a:pt x="0" y="33"/>
                  </a:cubicBezTo>
                  <a:cubicBezTo>
                    <a:pt x="0" y="19"/>
                    <a:pt x="4" y="14"/>
                    <a:pt x="10" y="14"/>
                  </a:cubicBezTo>
                  <a:cubicBezTo>
                    <a:pt x="13" y="14"/>
                    <a:pt x="15" y="16"/>
                    <a:pt x="17" y="18"/>
                  </a:cubicBezTo>
                  <a:cubicBezTo>
                    <a:pt x="17" y="0"/>
                    <a:pt x="17" y="0"/>
                    <a:pt x="17" y="0"/>
                  </a:cubicBezTo>
                  <a:cubicBezTo>
                    <a:pt x="22" y="0"/>
                    <a:pt x="22" y="0"/>
                    <a:pt x="22" y="0"/>
                  </a:cubicBezTo>
                  <a:cubicBezTo>
                    <a:pt x="22" y="42"/>
                    <a:pt x="22" y="42"/>
                    <a:pt x="22" y="42"/>
                  </a:cubicBezTo>
                  <a:cubicBezTo>
                    <a:pt x="22" y="47"/>
                    <a:pt x="22" y="50"/>
                    <a:pt x="23" y="52"/>
                  </a:cubicBezTo>
                  <a:cubicBezTo>
                    <a:pt x="18" y="52"/>
                    <a:pt x="18" y="52"/>
                    <a:pt x="18" y="52"/>
                  </a:cubicBezTo>
                  <a:lnTo>
                    <a:pt x="18" y="48"/>
                  </a:lnTo>
                  <a:close/>
                  <a:moveTo>
                    <a:pt x="17" y="22"/>
                  </a:moveTo>
                  <a:cubicBezTo>
                    <a:pt x="16" y="20"/>
                    <a:pt x="14" y="18"/>
                    <a:pt x="11" y="18"/>
                  </a:cubicBezTo>
                  <a:cubicBezTo>
                    <a:pt x="7" y="18"/>
                    <a:pt x="5" y="22"/>
                    <a:pt x="5" y="33"/>
                  </a:cubicBezTo>
                  <a:cubicBezTo>
                    <a:pt x="5" y="45"/>
                    <a:pt x="7" y="48"/>
                    <a:pt x="12" y="48"/>
                  </a:cubicBezTo>
                  <a:cubicBezTo>
                    <a:pt x="13" y="48"/>
                    <a:pt x="15" y="47"/>
                    <a:pt x="17" y="45"/>
                  </a:cubicBezTo>
                  <a:lnTo>
                    <a:pt x="17" y="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1" name="Google Shape;1501;p67"/>
            <p:cNvSpPr/>
            <p:nvPr/>
          </p:nvSpPr>
          <p:spPr>
            <a:xfrm>
              <a:off x="6954838" y="4578350"/>
              <a:ext cx="61912" cy="106363"/>
            </a:xfrm>
            <a:custGeom>
              <a:avLst/>
              <a:gdLst/>
              <a:ahLst/>
              <a:cxnLst/>
              <a:rect l="l" t="t" r="r" b="b"/>
              <a:pathLst>
                <a:path w="23" h="39" extrusionOk="0">
                  <a:moveTo>
                    <a:pt x="5" y="20"/>
                  </a:moveTo>
                  <a:cubicBezTo>
                    <a:pt x="5" y="22"/>
                    <a:pt x="5" y="22"/>
                    <a:pt x="5" y="22"/>
                  </a:cubicBezTo>
                  <a:cubicBezTo>
                    <a:pt x="5" y="31"/>
                    <a:pt x="7" y="34"/>
                    <a:pt x="12" y="34"/>
                  </a:cubicBezTo>
                  <a:cubicBezTo>
                    <a:pt x="16" y="34"/>
                    <a:pt x="18" y="31"/>
                    <a:pt x="18" y="27"/>
                  </a:cubicBezTo>
                  <a:cubicBezTo>
                    <a:pt x="23" y="28"/>
                    <a:pt x="23" y="28"/>
                    <a:pt x="23" y="28"/>
                  </a:cubicBezTo>
                  <a:cubicBezTo>
                    <a:pt x="22" y="33"/>
                    <a:pt x="18" y="39"/>
                    <a:pt x="11" y="39"/>
                  </a:cubicBezTo>
                  <a:cubicBezTo>
                    <a:pt x="4" y="39"/>
                    <a:pt x="0" y="33"/>
                    <a:pt x="0" y="19"/>
                  </a:cubicBezTo>
                  <a:cubicBezTo>
                    <a:pt x="0" y="6"/>
                    <a:pt x="4" y="0"/>
                    <a:pt x="11" y="0"/>
                  </a:cubicBezTo>
                  <a:cubicBezTo>
                    <a:pt x="19" y="0"/>
                    <a:pt x="23" y="7"/>
                    <a:pt x="23" y="18"/>
                  </a:cubicBezTo>
                  <a:cubicBezTo>
                    <a:pt x="23" y="20"/>
                    <a:pt x="23" y="20"/>
                    <a:pt x="23" y="20"/>
                  </a:cubicBezTo>
                  <a:lnTo>
                    <a:pt x="5" y="20"/>
                  </a:lnTo>
                  <a:close/>
                  <a:moveTo>
                    <a:pt x="18" y="16"/>
                  </a:moveTo>
                  <a:cubicBezTo>
                    <a:pt x="18" y="8"/>
                    <a:pt x="16" y="4"/>
                    <a:pt x="11" y="4"/>
                  </a:cubicBezTo>
                  <a:cubicBezTo>
                    <a:pt x="8" y="4"/>
                    <a:pt x="5" y="7"/>
                    <a:pt x="5" y="16"/>
                  </a:cubicBezTo>
                  <a:lnTo>
                    <a:pt x="18" y="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2" name="Google Shape;1502;p67"/>
            <p:cNvSpPr/>
            <p:nvPr/>
          </p:nvSpPr>
          <p:spPr>
            <a:xfrm>
              <a:off x="7035800" y="4578350"/>
              <a:ext cx="58737" cy="103188"/>
            </a:xfrm>
            <a:custGeom>
              <a:avLst/>
              <a:gdLst/>
              <a:ahLst/>
              <a:cxnLst/>
              <a:rect l="l" t="t" r="r" b="b"/>
              <a:pathLst>
                <a:path w="22" h="38" extrusionOk="0">
                  <a:moveTo>
                    <a:pt x="0" y="1"/>
                  </a:moveTo>
                  <a:cubicBezTo>
                    <a:pt x="5" y="1"/>
                    <a:pt x="5" y="1"/>
                    <a:pt x="5" y="1"/>
                  </a:cubicBezTo>
                  <a:cubicBezTo>
                    <a:pt x="5" y="5"/>
                    <a:pt x="5" y="5"/>
                    <a:pt x="5" y="5"/>
                  </a:cubicBezTo>
                  <a:cubicBezTo>
                    <a:pt x="8" y="2"/>
                    <a:pt x="11" y="0"/>
                    <a:pt x="14" y="0"/>
                  </a:cubicBezTo>
                  <a:cubicBezTo>
                    <a:pt x="19" y="0"/>
                    <a:pt x="22" y="3"/>
                    <a:pt x="22" y="10"/>
                  </a:cubicBezTo>
                  <a:cubicBezTo>
                    <a:pt x="22" y="38"/>
                    <a:pt x="22" y="38"/>
                    <a:pt x="22" y="38"/>
                  </a:cubicBezTo>
                  <a:cubicBezTo>
                    <a:pt x="17" y="38"/>
                    <a:pt x="17" y="38"/>
                    <a:pt x="17" y="38"/>
                  </a:cubicBezTo>
                  <a:cubicBezTo>
                    <a:pt x="17" y="10"/>
                    <a:pt x="17" y="10"/>
                    <a:pt x="17" y="10"/>
                  </a:cubicBezTo>
                  <a:cubicBezTo>
                    <a:pt x="17" y="6"/>
                    <a:pt x="15" y="4"/>
                    <a:pt x="13" y="4"/>
                  </a:cubicBezTo>
                  <a:cubicBezTo>
                    <a:pt x="10" y="4"/>
                    <a:pt x="8" y="6"/>
                    <a:pt x="6" y="9"/>
                  </a:cubicBezTo>
                  <a:cubicBezTo>
                    <a:pt x="6" y="38"/>
                    <a:pt x="6" y="38"/>
                    <a:pt x="6" y="38"/>
                  </a:cubicBezTo>
                  <a:cubicBezTo>
                    <a:pt x="0" y="38"/>
                    <a:pt x="0" y="38"/>
                    <a:pt x="0" y="38"/>
                  </a:cubicBezTo>
                  <a:lnTo>
                    <a:pt x="0" y="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3" name="Google Shape;1503;p67"/>
            <p:cNvSpPr/>
            <p:nvPr/>
          </p:nvSpPr>
          <p:spPr>
            <a:xfrm>
              <a:off x="7107238" y="4545013"/>
              <a:ext cx="46037" cy="139700"/>
            </a:xfrm>
            <a:custGeom>
              <a:avLst/>
              <a:gdLst/>
              <a:ahLst/>
              <a:cxnLst/>
              <a:rect l="l" t="t" r="r" b="b"/>
              <a:pathLst>
                <a:path w="17" h="51" extrusionOk="0">
                  <a:moveTo>
                    <a:pt x="0" y="13"/>
                  </a:moveTo>
                  <a:cubicBezTo>
                    <a:pt x="5" y="13"/>
                    <a:pt x="5" y="13"/>
                    <a:pt x="5" y="13"/>
                  </a:cubicBezTo>
                  <a:cubicBezTo>
                    <a:pt x="5" y="0"/>
                    <a:pt x="5" y="0"/>
                    <a:pt x="5" y="0"/>
                  </a:cubicBezTo>
                  <a:cubicBezTo>
                    <a:pt x="11" y="0"/>
                    <a:pt x="11" y="0"/>
                    <a:pt x="11" y="0"/>
                  </a:cubicBezTo>
                  <a:cubicBezTo>
                    <a:pt x="11" y="13"/>
                    <a:pt x="11" y="13"/>
                    <a:pt x="11" y="13"/>
                  </a:cubicBezTo>
                  <a:cubicBezTo>
                    <a:pt x="17" y="13"/>
                    <a:pt x="17" y="13"/>
                    <a:pt x="17" y="13"/>
                  </a:cubicBezTo>
                  <a:cubicBezTo>
                    <a:pt x="17" y="17"/>
                    <a:pt x="17" y="17"/>
                    <a:pt x="17" y="17"/>
                  </a:cubicBezTo>
                  <a:cubicBezTo>
                    <a:pt x="11" y="17"/>
                    <a:pt x="11" y="17"/>
                    <a:pt x="11" y="17"/>
                  </a:cubicBezTo>
                  <a:cubicBezTo>
                    <a:pt x="11" y="43"/>
                    <a:pt x="11" y="43"/>
                    <a:pt x="11" y="43"/>
                  </a:cubicBezTo>
                  <a:cubicBezTo>
                    <a:pt x="11" y="45"/>
                    <a:pt x="12" y="47"/>
                    <a:pt x="14" y="47"/>
                  </a:cubicBezTo>
                  <a:cubicBezTo>
                    <a:pt x="15" y="47"/>
                    <a:pt x="17" y="46"/>
                    <a:pt x="17" y="46"/>
                  </a:cubicBezTo>
                  <a:cubicBezTo>
                    <a:pt x="17" y="50"/>
                    <a:pt x="17" y="50"/>
                    <a:pt x="17" y="50"/>
                  </a:cubicBezTo>
                  <a:cubicBezTo>
                    <a:pt x="16" y="50"/>
                    <a:pt x="15" y="51"/>
                    <a:pt x="13" y="51"/>
                  </a:cubicBezTo>
                  <a:cubicBezTo>
                    <a:pt x="8" y="51"/>
                    <a:pt x="5" y="48"/>
                    <a:pt x="5" y="43"/>
                  </a:cubicBezTo>
                  <a:cubicBezTo>
                    <a:pt x="5" y="17"/>
                    <a:pt x="5" y="17"/>
                    <a:pt x="5" y="17"/>
                  </a:cubicBezTo>
                  <a:cubicBezTo>
                    <a:pt x="0" y="17"/>
                    <a:pt x="0" y="17"/>
                    <a:pt x="0" y="17"/>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4" name="Google Shape;1504;p67"/>
            <p:cNvSpPr/>
            <p:nvPr/>
          </p:nvSpPr>
          <p:spPr>
            <a:xfrm>
              <a:off x="7165975" y="4578350"/>
              <a:ext cx="60325" cy="106363"/>
            </a:xfrm>
            <a:custGeom>
              <a:avLst/>
              <a:gdLst/>
              <a:ahLst/>
              <a:cxnLst/>
              <a:rect l="l" t="t" r="r" b="b"/>
              <a:pathLst>
                <a:path w="22" h="39" extrusionOk="0">
                  <a:moveTo>
                    <a:pt x="17" y="10"/>
                  </a:moveTo>
                  <a:cubicBezTo>
                    <a:pt x="16" y="7"/>
                    <a:pt x="15" y="4"/>
                    <a:pt x="11" y="4"/>
                  </a:cubicBezTo>
                  <a:cubicBezTo>
                    <a:pt x="8" y="4"/>
                    <a:pt x="7" y="6"/>
                    <a:pt x="7" y="9"/>
                  </a:cubicBezTo>
                  <a:cubicBezTo>
                    <a:pt x="7" y="16"/>
                    <a:pt x="22" y="17"/>
                    <a:pt x="22" y="28"/>
                  </a:cubicBezTo>
                  <a:cubicBezTo>
                    <a:pt x="22" y="34"/>
                    <a:pt x="18" y="39"/>
                    <a:pt x="12" y="39"/>
                  </a:cubicBezTo>
                  <a:cubicBezTo>
                    <a:pt x="6" y="39"/>
                    <a:pt x="2" y="35"/>
                    <a:pt x="0" y="29"/>
                  </a:cubicBezTo>
                  <a:cubicBezTo>
                    <a:pt x="5" y="28"/>
                    <a:pt x="5" y="28"/>
                    <a:pt x="5" y="28"/>
                  </a:cubicBezTo>
                  <a:cubicBezTo>
                    <a:pt x="6" y="31"/>
                    <a:pt x="8" y="34"/>
                    <a:pt x="12" y="34"/>
                  </a:cubicBezTo>
                  <a:cubicBezTo>
                    <a:pt x="15" y="34"/>
                    <a:pt x="17" y="32"/>
                    <a:pt x="17" y="29"/>
                  </a:cubicBezTo>
                  <a:cubicBezTo>
                    <a:pt x="17" y="20"/>
                    <a:pt x="2" y="20"/>
                    <a:pt x="2" y="9"/>
                  </a:cubicBezTo>
                  <a:cubicBezTo>
                    <a:pt x="2" y="4"/>
                    <a:pt x="6" y="0"/>
                    <a:pt x="11" y="0"/>
                  </a:cubicBezTo>
                  <a:cubicBezTo>
                    <a:pt x="17" y="0"/>
                    <a:pt x="20" y="3"/>
                    <a:pt x="21" y="9"/>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5" name="Google Shape;1505;p67"/>
            <p:cNvSpPr/>
            <p:nvPr/>
          </p:nvSpPr>
          <p:spPr>
            <a:xfrm>
              <a:off x="5756275" y="4783138"/>
              <a:ext cx="61912" cy="103188"/>
            </a:xfrm>
            <a:custGeom>
              <a:avLst/>
              <a:gdLst/>
              <a:ahLst/>
              <a:cxnLst/>
              <a:rect l="l" t="t" r="r" b="b"/>
              <a:pathLst>
                <a:path w="23" h="38" extrusionOk="0">
                  <a:moveTo>
                    <a:pt x="1" y="10"/>
                  </a:moveTo>
                  <a:cubicBezTo>
                    <a:pt x="2" y="5"/>
                    <a:pt x="5" y="0"/>
                    <a:pt x="12" y="0"/>
                  </a:cubicBezTo>
                  <a:cubicBezTo>
                    <a:pt x="19"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4"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6" name="Google Shape;1506;p67"/>
            <p:cNvSpPr/>
            <p:nvPr/>
          </p:nvSpPr>
          <p:spPr>
            <a:xfrm>
              <a:off x="5843588" y="4783138"/>
              <a:ext cx="57150" cy="101600"/>
            </a:xfrm>
            <a:custGeom>
              <a:avLst/>
              <a:gdLst/>
              <a:ahLst/>
              <a:cxnLst/>
              <a:rect l="l" t="t" r="r" b="b"/>
              <a:pathLst>
                <a:path w="21" h="37" extrusionOk="0">
                  <a:moveTo>
                    <a:pt x="0" y="0"/>
                  </a:moveTo>
                  <a:cubicBezTo>
                    <a:pt x="5" y="0"/>
                    <a:pt x="5" y="0"/>
                    <a:pt x="5" y="0"/>
                  </a:cubicBezTo>
                  <a:cubicBezTo>
                    <a:pt x="5" y="4"/>
                    <a:pt x="5" y="4"/>
                    <a:pt x="5" y="4"/>
                  </a:cubicBezTo>
                  <a:cubicBezTo>
                    <a:pt x="7" y="2"/>
                    <a:pt x="11" y="0"/>
                    <a:pt x="13" y="0"/>
                  </a:cubicBezTo>
                  <a:cubicBezTo>
                    <a:pt x="18" y="0"/>
                    <a:pt x="21" y="2"/>
                    <a:pt x="21" y="9"/>
                  </a:cubicBezTo>
                  <a:cubicBezTo>
                    <a:pt x="21" y="37"/>
                    <a:pt x="21" y="37"/>
                    <a:pt x="21" y="37"/>
                  </a:cubicBezTo>
                  <a:cubicBezTo>
                    <a:pt x="16" y="37"/>
                    <a:pt x="16" y="37"/>
                    <a:pt x="16" y="37"/>
                  </a:cubicBezTo>
                  <a:cubicBezTo>
                    <a:pt x="16" y="10"/>
                    <a:pt x="16" y="10"/>
                    <a:pt x="16" y="10"/>
                  </a:cubicBezTo>
                  <a:cubicBezTo>
                    <a:pt x="16" y="6"/>
                    <a:pt x="15" y="4"/>
                    <a:pt x="12" y="4"/>
                  </a:cubicBezTo>
                  <a:cubicBezTo>
                    <a:pt x="10" y="4"/>
                    <a:pt x="7" y="6"/>
                    <a:pt x="5" y="8"/>
                  </a:cubicBezTo>
                  <a:cubicBezTo>
                    <a:pt x="5" y="37"/>
                    <a:pt x="5" y="37"/>
                    <a:pt x="5"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7" name="Google Shape;1507;p67"/>
            <p:cNvSpPr/>
            <p:nvPr/>
          </p:nvSpPr>
          <p:spPr>
            <a:xfrm>
              <a:off x="5924550" y="4745038"/>
              <a:ext cx="61912" cy="141288"/>
            </a:xfrm>
            <a:custGeom>
              <a:avLst/>
              <a:gdLst/>
              <a:ahLst/>
              <a:cxnLst/>
              <a:rect l="l" t="t" r="r" b="b"/>
              <a:pathLst>
                <a:path w="23" h="52" extrusionOk="0">
                  <a:moveTo>
                    <a:pt x="18" y="48"/>
                  </a:moveTo>
                  <a:cubicBezTo>
                    <a:pt x="18" y="48"/>
                    <a:pt x="18" y="48"/>
                    <a:pt x="18" y="48"/>
                  </a:cubicBezTo>
                  <a:cubicBezTo>
                    <a:pt x="16" y="50"/>
                    <a:pt x="14" y="52"/>
                    <a:pt x="11" y="52"/>
                  </a:cubicBezTo>
                  <a:cubicBezTo>
                    <a:pt x="5" y="52"/>
                    <a:pt x="0" y="47"/>
                    <a:pt x="0" y="33"/>
                  </a:cubicBezTo>
                  <a:cubicBezTo>
                    <a:pt x="0" y="19"/>
                    <a:pt x="5" y="14"/>
                    <a:pt x="11" y="14"/>
                  </a:cubicBezTo>
                  <a:cubicBezTo>
                    <a:pt x="13" y="14"/>
                    <a:pt x="16" y="15"/>
                    <a:pt x="17" y="17"/>
                  </a:cubicBezTo>
                  <a:cubicBezTo>
                    <a:pt x="17" y="0"/>
                    <a:pt x="17" y="0"/>
                    <a:pt x="17" y="0"/>
                  </a:cubicBezTo>
                  <a:cubicBezTo>
                    <a:pt x="23" y="0"/>
                    <a:pt x="23" y="0"/>
                    <a:pt x="23" y="0"/>
                  </a:cubicBezTo>
                  <a:cubicBezTo>
                    <a:pt x="23" y="41"/>
                    <a:pt x="23" y="41"/>
                    <a:pt x="23" y="41"/>
                  </a:cubicBezTo>
                  <a:cubicBezTo>
                    <a:pt x="23" y="46"/>
                    <a:pt x="23" y="49"/>
                    <a:pt x="23" y="51"/>
                  </a:cubicBezTo>
                  <a:cubicBezTo>
                    <a:pt x="19" y="51"/>
                    <a:pt x="19" y="51"/>
                    <a:pt x="19" y="51"/>
                  </a:cubicBezTo>
                  <a:lnTo>
                    <a:pt x="18" y="48"/>
                  </a:lnTo>
                  <a:close/>
                  <a:moveTo>
                    <a:pt x="17" y="21"/>
                  </a:moveTo>
                  <a:cubicBezTo>
                    <a:pt x="16" y="20"/>
                    <a:pt x="14" y="18"/>
                    <a:pt x="12" y="18"/>
                  </a:cubicBezTo>
                  <a:cubicBezTo>
                    <a:pt x="8" y="18"/>
                    <a:pt x="5" y="21"/>
                    <a:pt x="5" y="33"/>
                  </a:cubicBezTo>
                  <a:cubicBezTo>
                    <a:pt x="5" y="44"/>
                    <a:pt x="8" y="48"/>
                    <a:pt x="12" y="48"/>
                  </a:cubicBezTo>
                  <a:cubicBezTo>
                    <a:pt x="14" y="48"/>
                    <a:pt x="16" y="46"/>
                    <a:pt x="17" y="44"/>
                  </a:cubicBezTo>
                  <a:lnTo>
                    <a:pt x="17" y="2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8" name="Google Shape;1508;p67"/>
            <p:cNvSpPr/>
            <p:nvPr/>
          </p:nvSpPr>
          <p:spPr>
            <a:xfrm>
              <a:off x="6048375" y="4741863"/>
              <a:ext cx="71437" cy="144463"/>
            </a:xfrm>
            <a:custGeom>
              <a:avLst/>
              <a:gdLst/>
              <a:ahLst/>
              <a:cxnLst/>
              <a:rect l="l" t="t" r="r" b="b"/>
              <a:pathLst>
                <a:path w="27" h="53" extrusionOk="0">
                  <a:moveTo>
                    <a:pt x="21" y="14"/>
                  </a:moveTo>
                  <a:cubicBezTo>
                    <a:pt x="21" y="9"/>
                    <a:pt x="18" y="5"/>
                    <a:pt x="13" y="5"/>
                  </a:cubicBezTo>
                  <a:cubicBezTo>
                    <a:pt x="9" y="5"/>
                    <a:pt x="6" y="8"/>
                    <a:pt x="6" y="12"/>
                  </a:cubicBezTo>
                  <a:cubicBezTo>
                    <a:pt x="6" y="23"/>
                    <a:pt x="27" y="23"/>
                    <a:pt x="27" y="40"/>
                  </a:cubicBezTo>
                  <a:cubicBezTo>
                    <a:pt x="27" y="48"/>
                    <a:pt x="22" y="53"/>
                    <a:pt x="13" y="53"/>
                  </a:cubicBezTo>
                  <a:cubicBezTo>
                    <a:pt x="5" y="53"/>
                    <a:pt x="1" y="47"/>
                    <a:pt x="0" y="39"/>
                  </a:cubicBezTo>
                  <a:cubicBezTo>
                    <a:pt x="6" y="39"/>
                    <a:pt x="6" y="39"/>
                    <a:pt x="6" y="39"/>
                  </a:cubicBezTo>
                  <a:cubicBezTo>
                    <a:pt x="6" y="45"/>
                    <a:pt x="9" y="48"/>
                    <a:pt x="14" y="48"/>
                  </a:cubicBezTo>
                  <a:cubicBezTo>
                    <a:pt x="19" y="48"/>
                    <a:pt x="22" y="45"/>
                    <a:pt x="22" y="40"/>
                  </a:cubicBezTo>
                  <a:cubicBezTo>
                    <a:pt x="22" y="28"/>
                    <a:pt x="1" y="27"/>
                    <a:pt x="1" y="12"/>
                  </a:cubicBezTo>
                  <a:cubicBezTo>
                    <a:pt x="1" y="5"/>
                    <a:pt x="6" y="0"/>
                    <a:pt x="13" y="0"/>
                  </a:cubicBezTo>
                  <a:cubicBezTo>
                    <a:pt x="21" y="0"/>
                    <a:pt x="26" y="5"/>
                    <a:pt x="26" y="14"/>
                  </a:cubicBezTo>
                  <a:lnTo>
                    <a:pt x="21" y="1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09" name="Google Shape;1509;p67"/>
            <p:cNvSpPr/>
            <p:nvPr/>
          </p:nvSpPr>
          <p:spPr>
            <a:xfrm>
              <a:off x="6134100" y="4783138"/>
              <a:ext cx="58737" cy="103188"/>
            </a:xfrm>
            <a:custGeom>
              <a:avLst/>
              <a:gdLst/>
              <a:ahLst/>
              <a:cxnLst/>
              <a:rect l="l" t="t" r="r" b="b"/>
              <a:pathLst>
                <a:path w="22" h="38" extrusionOk="0">
                  <a:moveTo>
                    <a:pt x="17" y="11"/>
                  </a:moveTo>
                  <a:cubicBezTo>
                    <a:pt x="17" y="6"/>
                    <a:pt x="14" y="4"/>
                    <a:pt x="11" y="4"/>
                  </a:cubicBezTo>
                  <a:cubicBezTo>
                    <a:pt x="7" y="4"/>
                    <a:pt x="5" y="7"/>
                    <a:pt x="5" y="19"/>
                  </a:cubicBezTo>
                  <a:cubicBezTo>
                    <a:pt x="5" y="31"/>
                    <a:pt x="7" y="34"/>
                    <a:pt x="11" y="34"/>
                  </a:cubicBezTo>
                  <a:cubicBezTo>
                    <a:pt x="15" y="34"/>
                    <a:pt x="16" y="32"/>
                    <a:pt x="17" y="26"/>
                  </a:cubicBezTo>
                  <a:cubicBezTo>
                    <a:pt x="22" y="26"/>
                    <a:pt x="22" y="26"/>
                    <a:pt x="22" y="26"/>
                  </a:cubicBezTo>
                  <a:cubicBezTo>
                    <a:pt x="21" y="33"/>
                    <a:pt x="18" y="38"/>
                    <a:pt x="11" y="38"/>
                  </a:cubicBezTo>
                  <a:cubicBezTo>
                    <a:pt x="3" y="38"/>
                    <a:pt x="0" y="32"/>
                    <a:pt x="0" y="19"/>
                  </a:cubicBezTo>
                  <a:cubicBezTo>
                    <a:pt x="0" y="5"/>
                    <a:pt x="3" y="0"/>
                    <a:pt x="11" y="0"/>
                  </a:cubicBezTo>
                  <a:cubicBezTo>
                    <a:pt x="18" y="0"/>
                    <a:pt x="21" y="4"/>
                    <a:pt x="22" y="11"/>
                  </a:cubicBezTo>
                  <a:lnTo>
                    <a:pt x="17"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10" name="Google Shape;1510;p67"/>
            <p:cNvSpPr/>
            <p:nvPr/>
          </p:nvSpPr>
          <p:spPr>
            <a:xfrm>
              <a:off x="6215063" y="4745038"/>
              <a:ext cx="58737" cy="139700"/>
            </a:xfrm>
            <a:custGeom>
              <a:avLst/>
              <a:gdLst/>
              <a:ahLst/>
              <a:cxnLst/>
              <a:rect l="l" t="t" r="r" b="b"/>
              <a:pathLst>
                <a:path w="22" h="51" extrusionOk="0">
                  <a:moveTo>
                    <a:pt x="0" y="0"/>
                  </a:moveTo>
                  <a:cubicBezTo>
                    <a:pt x="5" y="0"/>
                    <a:pt x="5" y="0"/>
                    <a:pt x="5" y="0"/>
                  </a:cubicBezTo>
                  <a:cubicBezTo>
                    <a:pt x="5" y="18"/>
                    <a:pt x="5" y="18"/>
                    <a:pt x="5" y="18"/>
                  </a:cubicBezTo>
                  <a:cubicBezTo>
                    <a:pt x="8" y="16"/>
                    <a:pt x="11" y="14"/>
                    <a:pt x="14" y="14"/>
                  </a:cubicBezTo>
                  <a:cubicBezTo>
                    <a:pt x="19" y="14"/>
                    <a:pt x="22" y="16"/>
                    <a:pt x="22" y="23"/>
                  </a:cubicBezTo>
                  <a:cubicBezTo>
                    <a:pt x="22" y="51"/>
                    <a:pt x="22" y="51"/>
                    <a:pt x="22" y="51"/>
                  </a:cubicBezTo>
                  <a:cubicBezTo>
                    <a:pt x="17" y="51"/>
                    <a:pt x="17" y="51"/>
                    <a:pt x="17" y="51"/>
                  </a:cubicBezTo>
                  <a:cubicBezTo>
                    <a:pt x="17" y="24"/>
                    <a:pt x="17" y="24"/>
                    <a:pt x="17" y="24"/>
                  </a:cubicBezTo>
                  <a:cubicBezTo>
                    <a:pt x="17" y="20"/>
                    <a:pt x="15" y="18"/>
                    <a:pt x="12" y="18"/>
                  </a:cubicBezTo>
                  <a:cubicBezTo>
                    <a:pt x="10" y="18"/>
                    <a:pt x="8" y="20"/>
                    <a:pt x="5" y="22"/>
                  </a:cubicBezTo>
                  <a:cubicBezTo>
                    <a:pt x="5" y="51"/>
                    <a:pt x="5" y="51"/>
                    <a:pt x="5" y="51"/>
                  </a:cubicBezTo>
                  <a:cubicBezTo>
                    <a:pt x="0" y="51"/>
                    <a:pt x="0" y="51"/>
                    <a:pt x="0" y="51"/>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11" name="Google Shape;1511;p67"/>
            <p:cNvSpPr/>
            <p:nvPr/>
          </p:nvSpPr>
          <p:spPr>
            <a:xfrm>
              <a:off x="6292850" y="4783138"/>
              <a:ext cx="60325" cy="103188"/>
            </a:xfrm>
            <a:custGeom>
              <a:avLst/>
              <a:gdLst/>
              <a:ahLst/>
              <a:cxnLst/>
              <a:rect l="l" t="t" r="r" b="b"/>
              <a:pathLst>
                <a:path w="23" h="38" extrusionOk="0">
                  <a:moveTo>
                    <a:pt x="12" y="0"/>
                  </a:moveTo>
                  <a:cubicBezTo>
                    <a:pt x="19" y="0"/>
                    <a:pt x="23" y="5"/>
                    <a:pt x="23" y="19"/>
                  </a:cubicBezTo>
                  <a:cubicBezTo>
                    <a:pt x="23" y="32"/>
                    <a:pt x="19" y="38"/>
                    <a:pt x="12" y="38"/>
                  </a:cubicBezTo>
                  <a:cubicBezTo>
                    <a:pt x="4" y="38"/>
                    <a:pt x="0" y="32"/>
                    <a:pt x="0" y="19"/>
                  </a:cubicBezTo>
                  <a:cubicBezTo>
                    <a:pt x="0" y="5"/>
                    <a:pt x="4" y="0"/>
                    <a:pt x="12" y="0"/>
                  </a:cubicBezTo>
                  <a:close/>
                  <a:moveTo>
                    <a:pt x="12" y="34"/>
                  </a:moveTo>
                  <a:cubicBezTo>
                    <a:pt x="16" y="34"/>
                    <a:pt x="18" y="31"/>
                    <a:pt x="18" y="19"/>
                  </a:cubicBezTo>
                  <a:cubicBezTo>
                    <a:pt x="18" y="7"/>
                    <a:pt x="16" y="4"/>
                    <a:pt x="12" y="4"/>
                  </a:cubicBezTo>
                  <a:cubicBezTo>
                    <a:pt x="7" y="4"/>
                    <a:pt x="5" y="7"/>
                    <a:pt x="5" y="19"/>
                  </a:cubicBezTo>
                  <a:cubicBezTo>
                    <a:pt x="5" y="31"/>
                    <a:pt x="7" y="34"/>
                    <a:pt x="12" y="3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12" name="Google Shape;1512;p67"/>
            <p:cNvSpPr/>
            <p:nvPr/>
          </p:nvSpPr>
          <p:spPr>
            <a:xfrm>
              <a:off x="6375400" y="4745038"/>
              <a:ext cx="12600" cy="139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13" name="Google Shape;1513;p67"/>
            <p:cNvSpPr/>
            <p:nvPr/>
          </p:nvSpPr>
          <p:spPr>
            <a:xfrm>
              <a:off x="6413500" y="4783138"/>
              <a:ext cx="61912" cy="103188"/>
            </a:xfrm>
            <a:custGeom>
              <a:avLst/>
              <a:gdLst/>
              <a:ahLst/>
              <a:cxnLst/>
              <a:rect l="l" t="t" r="r" b="b"/>
              <a:pathLst>
                <a:path w="23" h="38" extrusionOk="0">
                  <a:moveTo>
                    <a:pt x="1" y="10"/>
                  </a:moveTo>
                  <a:cubicBezTo>
                    <a:pt x="2" y="5"/>
                    <a:pt x="5" y="0"/>
                    <a:pt x="12" y="0"/>
                  </a:cubicBezTo>
                  <a:cubicBezTo>
                    <a:pt x="18" y="0"/>
                    <a:pt x="22" y="4"/>
                    <a:pt x="22" y="10"/>
                  </a:cubicBezTo>
                  <a:cubicBezTo>
                    <a:pt x="22" y="31"/>
                    <a:pt x="22" y="31"/>
                    <a:pt x="22" y="31"/>
                  </a:cubicBezTo>
                  <a:cubicBezTo>
                    <a:pt x="22" y="34"/>
                    <a:pt x="23" y="37"/>
                    <a:pt x="23" y="37"/>
                  </a:cubicBezTo>
                  <a:cubicBezTo>
                    <a:pt x="18" y="37"/>
                    <a:pt x="18" y="37"/>
                    <a:pt x="18" y="37"/>
                  </a:cubicBezTo>
                  <a:cubicBezTo>
                    <a:pt x="17" y="34"/>
                    <a:pt x="17" y="34"/>
                    <a:pt x="17" y="34"/>
                  </a:cubicBezTo>
                  <a:cubicBezTo>
                    <a:pt x="15" y="36"/>
                    <a:pt x="12" y="38"/>
                    <a:pt x="9" y="38"/>
                  </a:cubicBezTo>
                  <a:cubicBezTo>
                    <a:pt x="3" y="38"/>
                    <a:pt x="0" y="34"/>
                    <a:pt x="0" y="29"/>
                  </a:cubicBezTo>
                  <a:cubicBezTo>
                    <a:pt x="0" y="19"/>
                    <a:pt x="10" y="15"/>
                    <a:pt x="17" y="13"/>
                  </a:cubicBezTo>
                  <a:cubicBezTo>
                    <a:pt x="17" y="10"/>
                    <a:pt x="17" y="10"/>
                    <a:pt x="17" y="10"/>
                  </a:cubicBezTo>
                  <a:cubicBezTo>
                    <a:pt x="17" y="6"/>
                    <a:pt x="15" y="4"/>
                    <a:pt x="12" y="4"/>
                  </a:cubicBezTo>
                  <a:cubicBezTo>
                    <a:pt x="8" y="4"/>
                    <a:pt x="6" y="8"/>
                    <a:pt x="5" y="11"/>
                  </a:cubicBezTo>
                  <a:lnTo>
                    <a:pt x="1" y="10"/>
                  </a:lnTo>
                  <a:close/>
                  <a:moveTo>
                    <a:pt x="17" y="17"/>
                  </a:moveTo>
                  <a:cubicBezTo>
                    <a:pt x="12" y="19"/>
                    <a:pt x="5" y="22"/>
                    <a:pt x="5" y="28"/>
                  </a:cubicBezTo>
                  <a:cubicBezTo>
                    <a:pt x="5" y="32"/>
                    <a:pt x="6" y="34"/>
                    <a:pt x="10" y="34"/>
                  </a:cubicBezTo>
                  <a:cubicBezTo>
                    <a:pt x="13" y="34"/>
                    <a:pt x="15" y="32"/>
                    <a:pt x="17" y="30"/>
                  </a:cubicBezTo>
                  <a:lnTo>
                    <a:pt x="17" y="1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14" name="Google Shape;1514;p67"/>
            <p:cNvSpPr/>
            <p:nvPr/>
          </p:nvSpPr>
          <p:spPr>
            <a:xfrm>
              <a:off x="6499225" y="4783138"/>
              <a:ext cx="39687" cy="101600"/>
            </a:xfrm>
            <a:custGeom>
              <a:avLst/>
              <a:gdLst/>
              <a:ahLst/>
              <a:cxnLst/>
              <a:rect l="l" t="t" r="r" b="b"/>
              <a:pathLst>
                <a:path w="15" h="37" extrusionOk="0">
                  <a:moveTo>
                    <a:pt x="0" y="0"/>
                  </a:moveTo>
                  <a:cubicBezTo>
                    <a:pt x="6" y="0"/>
                    <a:pt x="6" y="0"/>
                    <a:pt x="6" y="0"/>
                  </a:cubicBezTo>
                  <a:cubicBezTo>
                    <a:pt x="6" y="5"/>
                    <a:pt x="6" y="5"/>
                    <a:pt x="6" y="5"/>
                  </a:cubicBezTo>
                  <a:cubicBezTo>
                    <a:pt x="6" y="5"/>
                    <a:pt x="6" y="5"/>
                    <a:pt x="6" y="5"/>
                  </a:cubicBezTo>
                  <a:cubicBezTo>
                    <a:pt x="9" y="0"/>
                    <a:pt x="11" y="0"/>
                    <a:pt x="15" y="0"/>
                  </a:cubicBezTo>
                  <a:cubicBezTo>
                    <a:pt x="15" y="4"/>
                    <a:pt x="15" y="4"/>
                    <a:pt x="15" y="4"/>
                  </a:cubicBezTo>
                  <a:cubicBezTo>
                    <a:pt x="11" y="4"/>
                    <a:pt x="8" y="6"/>
                    <a:pt x="6" y="11"/>
                  </a:cubicBezTo>
                  <a:cubicBezTo>
                    <a:pt x="6" y="37"/>
                    <a:pt x="6" y="37"/>
                    <a:pt x="6" y="37"/>
                  </a:cubicBezTo>
                  <a:cubicBezTo>
                    <a:pt x="0" y="37"/>
                    <a:pt x="0" y="37"/>
                    <a:pt x="0" y="37"/>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15" name="Google Shape;1515;p67"/>
            <p:cNvSpPr/>
            <p:nvPr/>
          </p:nvSpPr>
          <p:spPr>
            <a:xfrm>
              <a:off x="6546850" y="4783138"/>
              <a:ext cx="58737" cy="103188"/>
            </a:xfrm>
            <a:custGeom>
              <a:avLst/>
              <a:gdLst/>
              <a:ahLst/>
              <a:cxnLst/>
              <a:rect l="l" t="t" r="r" b="b"/>
              <a:pathLst>
                <a:path w="22" h="38" extrusionOk="0">
                  <a:moveTo>
                    <a:pt x="17" y="10"/>
                  </a:moveTo>
                  <a:cubicBezTo>
                    <a:pt x="16" y="6"/>
                    <a:pt x="15" y="4"/>
                    <a:pt x="11" y="4"/>
                  </a:cubicBezTo>
                  <a:cubicBezTo>
                    <a:pt x="8" y="4"/>
                    <a:pt x="6" y="6"/>
                    <a:pt x="6" y="8"/>
                  </a:cubicBezTo>
                  <a:cubicBezTo>
                    <a:pt x="6" y="16"/>
                    <a:pt x="22" y="16"/>
                    <a:pt x="22" y="28"/>
                  </a:cubicBezTo>
                  <a:cubicBezTo>
                    <a:pt x="22" y="34"/>
                    <a:pt x="18" y="38"/>
                    <a:pt x="12" y="38"/>
                  </a:cubicBezTo>
                  <a:cubicBezTo>
                    <a:pt x="5" y="38"/>
                    <a:pt x="2" y="34"/>
                    <a:pt x="0" y="28"/>
                  </a:cubicBezTo>
                  <a:cubicBezTo>
                    <a:pt x="5" y="27"/>
                    <a:pt x="5" y="27"/>
                    <a:pt x="5" y="27"/>
                  </a:cubicBezTo>
                  <a:cubicBezTo>
                    <a:pt x="6" y="31"/>
                    <a:pt x="8" y="34"/>
                    <a:pt x="12" y="34"/>
                  </a:cubicBezTo>
                  <a:cubicBezTo>
                    <a:pt x="15" y="34"/>
                    <a:pt x="17" y="31"/>
                    <a:pt x="17" y="28"/>
                  </a:cubicBezTo>
                  <a:cubicBezTo>
                    <a:pt x="17" y="20"/>
                    <a:pt x="1" y="19"/>
                    <a:pt x="1" y="9"/>
                  </a:cubicBezTo>
                  <a:cubicBezTo>
                    <a:pt x="1" y="4"/>
                    <a:pt x="5" y="0"/>
                    <a:pt x="11" y="0"/>
                  </a:cubicBezTo>
                  <a:cubicBezTo>
                    <a:pt x="17" y="0"/>
                    <a:pt x="20" y="3"/>
                    <a:pt x="21" y="8"/>
                  </a:cubicBezTo>
                  <a:lnTo>
                    <a:pt x="17"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516" name="Google Shape;1516;p67"/>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00" b="0">
                <a:solidFill>
                  <a:schemeClr val="dk2"/>
                </a:solidFill>
                <a:latin typeface="Lato"/>
                <a:ea typeface="Lato"/>
                <a:cs typeface="Lato"/>
                <a:sym typeface="Lato"/>
              </a:defRPr>
            </a:lvl1pPr>
            <a:lvl2pPr marL="0" lvl="1" indent="0" algn="r" rtl="0">
              <a:spcBef>
                <a:spcPts val="0"/>
              </a:spcBef>
              <a:buNone/>
              <a:defRPr sz="1000" b="0">
                <a:solidFill>
                  <a:schemeClr val="dk2"/>
                </a:solidFill>
                <a:latin typeface="Lato"/>
                <a:ea typeface="Lato"/>
                <a:cs typeface="Lato"/>
                <a:sym typeface="Lato"/>
              </a:defRPr>
            </a:lvl2pPr>
            <a:lvl3pPr marL="0" lvl="2" indent="0" algn="r" rtl="0">
              <a:spcBef>
                <a:spcPts val="0"/>
              </a:spcBef>
              <a:buNone/>
              <a:defRPr sz="1000" b="0">
                <a:solidFill>
                  <a:schemeClr val="dk2"/>
                </a:solidFill>
                <a:latin typeface="Lato"/>
                <a:ea typeface="Lato"/>
                <a:cs typeface="Lato"/>
                <a:sym typeface="Lato"/>
              </a:defRPr>
            </a:lvl3pPr>
            <a:lvl4pPr marL="0" lvl="3" indent="0" algn="r" rtl="0">
              <a:spcBef>
                <a:spcPts val="0"/>
              </a:spcBef>
              <a:buNone/>
              <a:defRPr sz="1000" b="0">
                <a:solidFill>
                  <a:schemeClr val="dk2"/>
                </a:solidFill>
                <a:latin typeface="Lato"/>
                <a:ea typeface="Lato"/>
                <a:cs typeface="Lato"/>
                <a:sym typeface="Lato"/>
              </a:defRPr>
            </a:lvl4pPr>
            <a:lvl5pPr marL="0" lvl="4" indent="0" algn="r" rtl="0">
              <a:spcBef>
                <a:spcPts val="0"/>
              </a:spcBef>
              <a:buNone/>
              <a:defRPr sz="1000" b="0">
                <a:solidFill>
                  <a:schemeClr val="dk2"/>
                </a:solidFill>
                <a:latin typeface="Lato"/>
                <a:ea typeface="Lato"/>
                <a:cs typeface="Lato"/>
                <a:sym typeface="Lato"/>
              </a:defRPr>
            </a:lvl5pPr>
            <a:lvl6pPr marL="0" lvl="5" indent="0" algn="r" rtl="0">
              <a:spcBef>
                <a:spcPts val="0"/>
              </a:spcBef>
              <a:buNone/>
              <a:defRPr sz="1000" b="0">
                <a:solidFill>
                  <a:schemeClr val="dk2"/>
                </a:solidFill>
                <a:latin typeface="Lato"/>
                <a:ea typeface="Lato"/>
                <a:cs typeface="Lato"/>
                <a:sym typeface="Lato"/>
              </a:defRPr>
            </a:lvl6pPr>
            <a:lvl7pPr marL="0" lvl="6" indent="0" algn="r" rtl="0">
              <a:spcBef>
                <a:spcPts val="0"/>
              </a:spcBef>
              <a:buNone/>
              <a:defRPr sz="1000" b="0">
                <a:solidFill>
                  <a:schemeClr val="dk2"/>
                </a:solidFill>
                <a:latin typeface="Lato"/>
                <a:ea typeface="Lato"/>
                <a:cs typeface="Lato"/>
                <a:sym typeface="Lato"/>
              </a:defRPr>
            </a:lvl7pPr>
            <a:lvl8pPr marL="0" lvl="7" indent="0" algn="r" rtl="0">
              <a:spcBef>
                <a:spcPts val="0"/>
              </a:spcBef>
              <a:buNone/>
              <a:defRPr sz="1000" b="0">
                <a:solidFill>
                  <a:schemeClr val="dk2"/>
                </a:solidFill>
                <a:latin typeface="Lato"/>
                <a:ea typeface="Lato"/>
                <a:cs typeface="Lato"/>
                <a:sym typeface="Lato"/>
              </a:defRPr>
            </a:lvl8pPr>
            <a:lvl9pPr marL="0" lvl="8" indent="0" algn="r" rtl="0">
              <a:spcBef>
                <a:spcPts val="0"/>
              </a:spcBef>
              <a:buNone/>
              <a:defRPr sz="1000" b="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17" name="Google Shape;1517;p67"/>
          <p:cNvSpPr txBox="1">
            <a:spLocks noGrp="1"/>
          </p:cNvSpPr>
          <p:nvPr>
            <p:ph type="body" idx="1"/>
          </p:nvPr>
        </p:nvSpPr>
        <p:spPr>
          <a:xfrm>
            <a:off x="6283074"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18" name="Google Shape;1518;p67"/>
          <p:cNvSpPr txBox="1">
            <a:spLocks noGrp="1"/>
          </p:cNvSpPr>
          <p:nvPr>
            <p:ph type="body" idx="3"/>
          </p:nvPr>
        </p:nvSpPr>
        <p:spPr>
          <a:xfrm>
            <a:off x="769776" y="4114800"/>
            <a:ext cx="2971800" cy="14859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1000"/>
              </a:spcBef>
              <a:spcAft>
                <a:spcPts val="0"/>
              </a:spcAft>
              <a:buClr>
                <a:schemeClr val="dk1"/>
              </a:buClr>
              <a:buSzPts val="1200"/>
              <a:buNone/>
              <a:defRPr sz="120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19" name="Google Shape;1519;p67"/>
          <p:cNvSpPr txBox="1">
            <a:spLocks noGrp="1"/>
          </p:cNvSpPr>
          <p:nvPr>
            <p:ph type="body" idx="4"/>
          </p:nvPr>
        </p:nvSpPr>
        <p:spPr>
          <a:xfrm>
            <a:off x="6102099"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0" name="Google Shape;1520;p67"/>
          <p:cNvSpPr txBox="1">
            <a:spLocks noGrp="1"/>
          </p:cNvSpPr>
          <p:nvPr>
            <p:ph type="body" idx="5"/>
          </p:nvPr>
        </p:nvSpPr>
        <p:spPr>
          <a:xfrm>
            <a:off x="769775" y="3429000"/>
            <a:ext cx="2971800" cy="685800"/>
          </a:xfrm>
          <a:prstGeom prst="rect">
            <a:avLst/>
          </a:prstGeom>
          <a:noFill/>
          <a:ln>
            <a:noFill/>
          </a:ln>
        </p:spPr>
        <p:txBody>
          <a:bodyPr spcFirstLastPara="1" wrap="square" lIns="0" tIns="0" rIns="0" bIns="0" anchor="ctr" anchorCtr="0">
            <a:noAutofit/>
          </a:bodyPr>
          <a:lstStyle>
            <a:lvl1pPr marL="457200" lvl="0" indent="-228600" algn="l" rtl="0">
              <a:lnSpc>
                <a:spcPct val="145000"/>
              </a:lnSpc>
              <a:spcBef>
                <a:spcPts val="0"/>
              </a:spcBef>
              <a:spcAft>
                <a:spcPts val="0"/>
              </a:spcAft>
              <a:buClr>
                <a:schemeClr val="accent1"/>
              </a:buClr>
              <a:buSzPts val="1000"/>
              <a:buNone/>
              <a:defRPr sz="1000" b="1">
                <a:solidFill>
                  <a:schemeClr val="accent1"/>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1" name="Google Shape;1521;p67"/>
          <p:cNvSpPr txBox="1">
            <a:spLocks noGrp="1"/>
          </p:cNvSpPr>
          <p:nvPr>
            <p:ph type="title"/>
          </p:nvPr>
        </p:nvSpPr>
        <p:spPr>
          <a:xfrm>
            <a:off x="769776" y="1257300"/>
            <a:ext cx="3653100" cy="2171700"/>
          </a:xfrm>
          <a:prstGeom prst="rect">
            <a:avLst/>
          </a:prstGeom>
          <a:noFill/>
          <a:ln>
            <a:noFill/>
          </a:ln>
        </p:spPr>
        <p:txBody>
          <a:bodyPr spcFirstLastPara="1" wrap="square" lIns="0" tIns="0" rIns="0" bIns="91425" anchor="t" anchorCtr="0">
            <a:noAutofit/>
          </a:bodyPr>
          <a:lstStyle>
            <a:lvl1pPr lvl="0" algn="l" rtl="0">
              <a:lnSpc>
                <a:spcPct val="80000"/>
              </a:lnSpc>
              <a:spcBef>
                <a:spcPts val="0"/>
              </a:spcBef>
              <a:spcAft>
                <a:spcPts val="0"/>
              </a:spcAft>
              <a:buClr>
                <a:schemeClr val="dk1"/>
              </a:buClr>
              <a:buSzPts val="4400"/>
              <a:buFont typeface="Montserrat"/>
              <a:buNone/>
              <a:defRPr sz="4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2" name="Google Shape;1522;p67"/>
          <p:cNvSpPr txBox="1">
            <a:spLocks noGrp="1"/>
          </p:cNvSpPr>
          <p:nvPr>
            <p:ph type="body" idx="6"/>
          </p:nvPr>
        </p:nvSpPr>
        <p:spPr>
          <a:xfrm>
            <a:off x="6283074"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3" name="Google Shape;1523;p67"/>
          <p:cNvSpPr txBox="1">
            <a:spLocks noGrp="1"/>
          </p:cNvSpPr>
          <p:nvPr>
            <p:ph type="body" idx="7"/>
          </p:nvPr>
        </p:nvSpPr>
        <p:spPr>
          <a:xfrm>
            <a:off x="6102099"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4" name="Google Shape;1524;p67"/>
          <p:cNvSpPr txBox="1">
            <a:spLocks noGrp="1"/>
          </p:cNvSpPr>
          <p:nvPr>
            <p:ph type="body" idx="8"/>
          </p:nvPr>
        </p:nvSpPr>
        <p:spPr>
          <a:xfrm>
            <a:off x="9606867" y="3698925"/>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5" name="Google Shape;1525;p67"/>
          <p:cNvSpPr txBox="1">
            <a:spLocks noGrp="1"/>
          </p:cNvSpPr>
          <p:nvPr>
            <p:ph type="body" idx="9"/>
          </p:nvPr>
        </p:nvSpPr>
        <p:spPr>
          <a:xfrm>
            <a:off x="9425892" y="3406687"/>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6" name="Google Shape;1526;p67"/>
          <p:cNvSpPr txBox="1">
            <a:spLocks noGrp="1"/>
          </p:cNvSpPr>
          <p:nvPr>
            <p:ph type="body" idx="13"/>
          </p:nvPr>
        </p:nvSpPr>
        <p:spPr>
          <a:xfrm>
            <a:off x="9606867" y="4995863"/>
            <a:ext cx="2325000" cy="308100"/>
          </a:xfrm>
          <a:prstGeom prst="rect">
            <a:avLst/>
          </a:prstGeom>
          <a:noFill/>
          <a:ln>
            <a:noFill/>
          </a:ln>
        </p:spPr>
        <p:txBody>
          <a:bodyPr spcFirstLastPara="1" wrap="square" lIns="0" tIns="73150" rIns="0" bIns="0" anchor="t" anchorCtr="0">
            <a:noAutofit/>
          </a:bodyPr>
          <a:lstStyle>
            <a:lvl1pPr marL="457200" lvl="0" indent="-228600" algn="l" rtl="0">
              <a:lnSpc>
                <a:spcPct val="145000"/>
              </a:lnSpc>
              <a:spcBef>
                <a:spcPts val="0"/>
              </a:spcBef>
              <a:spcAft>
                <a:spcPts val="0"/>
              </a:spcAft>
              <a:buClr>
                <a:schemeClr val="dk1"/>
              </a:buClr>
              <a:buSzPts val="1050"/>
              <a:buNone/>
              <a:defRPr sz="1050" b="0">
                <a:solidFill>
                  <a:schemeClr val="dk1"/>
                </a:solidFill>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
        <p:nvSpPr>
          <p:cNvPr id="1527" name="Google Shape;1527;p67"/>
          <p:cNvSpPr txBox="1">
            <a:spLocks noGrp="1"/>
          </p:cNvSpPr>
          <p:nvPr>
            <p:ph type="body" idx="14"/>
          </p:nvPr>
        </p:nvSpPr>
        <p:spPr>
          <a:xfrm>
            <a:off x="9425892" y="4703625"/>
            <a:ext cx="2556600" cy="267900"/>
          </a:xfrm>
          <a:prstGeom prst="rect">
            <a:avLst/>
          </a:prstGeom>
          <a:noFill/>
          <a:ln>
            <a:noFill/>
          </a:ln>
        </p:spPr>
        <p:txBody>
          <a:bodyPr spcFirstLastPara="1" wrap="square" lIns="0" tIns="0" rIns="0" bIns="0" anchor="ctr" anchorCtr="0">
            <a:noAutofit/>
          </a:bodyPr>
          <a:lstStyle>
            <a:lvl1pPr marL="457200" lvl="0" indent="-342900" algn="l" rtl="0">
              <a:lnSpc>
                <a:spcPct val="145000"/>
              </a:lnSpc>
              <a:spcBef>
                <a:spcPts val="0"/>
              </a:spcBef>
              <a:spcAft>
                <a:spcPts val="0"/>
              </a:spcAft>
              <a:buClr>
                <a:schemeClr val="accent2"/>
              </a:buClr>
              <a:buSzPts val="1800"/>
              <a:buFont typeface="Montserrat"/>
              <a:buChar char="•"/>
              <a:defRPr sz="1200" b="1">
                <a:solidFill>
                  <a:schemeClr val="accent2"/>
                </a:solidFill>
                <a:latin typeface="Montserrat"/>
                <a:ea typeface="Montserrat"/>
                <a:cs typeface="Montserrat"/>
                <a:sym typeface="Montserrat"/>
              </a:defRPr>
            </a:lvl1pPr>
            <a:lvl2pPr marL="914400" lvl="1" indent="-228600" algn="ctr" rtl="0">
              <a:lnSpc>
                <a:spcPct val="150000"/>
              </a:lnSpc>
              <a:spcBef>
                <a:spcPts val="499"/>
              </a:spcBef>
              <a:spcAft>
                <a:spcPts val="0"/>
              </a:spcAft>
              <a:buClr>
                <a:schemeClr val="dk1"/>
              </a:buClr>
              <a:buSzPts val="1800"/>
              <a:buNone/>
              <a:defRPr/>
            </a:lvl2pPr>
            <a:lvl3pPr marL="1371600" lvl="2" indent="-228600" algn="ctr" rtl="0">
              <a:lnSpc>
                <a:spcPct val="150000"/>
              </a:lnSpc>
              <a:spcBef>
                <a:spcPts val="499"/>
              </a:spcBef>
              <a:spcAft>
                <a:spcPts val="0"/>
              </a:spcAft>
              <a:buClr>
                <a:schemeClr val="dk1"/>
              </a:buClr>
              <a:buSzPts val="1200"/>
              <a:buNone/>
              <a:defRPr/>
            </a:lvl3pPr>
            <a:lvl4pPr marL="1828800" lvl="3" indent="-228600" algn="ctr" rtl="0">
              <a:lnSpc>
                <a:spcPct val="150000"/>
              </a:lnSpc>
              <a:spcBef>
                <a:spcPts val="499"/>
              </a:spcBef>
              <a:spcAft>
                <a:spcPts val="0"/>
              </a:spcAft>
              <a:buClr>
                <a:schemeClr val="dk1"/>
              </a:buClr>
              <a:buSzPts val="1000"/>
              <a:buNone/>
              <a:defRPr/>
            </a:lvl4pPr>
            <a:lvl5pPr marL="2286000" lvl="4" indent="-228600" algn="ctr" rtl="0">
              <a:lnSpc>
                <a:spcPct val="150000"/>
              </a:lnSpc>
              <a:spcBef>
                <a:spcPts val="499"/>
              </a:spcBef>
              <a:spcAft>
                <a:spcPts val="0"/>
              </a:spcAft>
              <a:buClr>
                <a:schemeClr val="dk1"/>
              </a:buClr>
              <a:buSzPts val="1000"/>
              <a:buNone/>
              <a:defRPr/>
            </a:lvl5pPr>
            <a:lvl6pPr marL="2743200" lvl="5" indent="-342900" algn="l" rtl="0">
              <a:lnSpc>
                <a:spcPct val="90000"/>
              </a:lnSpc>
              <a:spcBef>
                <a:spcPts val="499"/>
              </a:spcBef>
              <a:spcAft>
                <a:spcPts val="0"/>
              </a:spcAft>
              <a:buClr>
                <a:schemeClr val="dk1"/>
              </a:buClr>
              <a:buSzPts val="1800"/>
              <a:buChar char="•"/>
              <a:defRPr/>
            </a:lvl6pPr>
            <a:lvl7pPr marL="3200400" lvl="6" indent="-342900" algn="l" rtl="0">
              <a:lnSpc>
                <a:spcPct val="90000"/>
              </a:lnSpc>
              <a:spcBef>
                <a:spcPts val="499"/>
              </a:spcBef>
              <a:spcAft>
                <a:spcPts val="0"/>
              </a:spcAft>
              <a:buClr>
                <a:schemeClr val="dk1"/>
              </a:buClr>
              <a:buSzPts val="1800"/>
              <a:buChar char="•"/>
              <a:defRPr/>
            </a:lvl7pPr>
            <a:lvl8pPr marL="3657600" lvl="7" indent="-342900" algn="l" rtl="0">
              <a:lnSpc>
                <a:spcPct val="90000"/>
              </a:lnSpc>
              <a:spcBef>
                <a:spcPts val="499"/>
              </a:spcBef>
              <a:spcAft>
                <a:spcPts val="0"/>
              </a:spcAft>
              <a:buClr>
                <a:schemeClr val="dk1"/>
              </a:buClr>
              <a:buSzPts val="1800"/>
              <a:buChar char="•"/>
              <a:defRPr/>
            </a:lvl8pPr>
            <a:lvl9pPr marL="4114800" lvl="8" indent="-342900" algn="l" rtl="0">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512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9"/>
        <p:cNvGrpSpPr/>
        <p:nvPr/>
      </p:nvGrpSpPr>
      <p:grpSpPr>
        <a:xfrm>
          <a:off x="0" y="0"/>
          <a:ext cx="0" cy="0"/>
          <a:chOff x="0" y="0"/>
          <a:chExt cx="0" cy="0"/>
        </a:xfrm>
      </p:grpSpPr>
      <p:sp>
        <p:nvSpPr>
          <p:cNvPr id="250" name="Google Shape;250;p18"/>
          <p:cNvSpPr txBox="1">
            <a:spLocks noGrp="1"/>
          </p:cNvSpPr>
          <p:nvPr>
            <p:ph type="title"/>
          </p:nvPr>
        </p:nvSpPr>
        <p:spPr>
          <a:xfrm>
            <a:off x="762000" y="1257300"/>
            <a:ext cx="10668000" cy="1028700"/>
          </a:xfrm>
          <a:prstGeom prst="rect">
            <a:avLst/>
          </a:prstGeom>
          <a:noFill/>
          <a:ln>
            <a:noFill/>
          </a:ln>
        </p:spPr>
        <p:txBody>
          <a:bodyPr spcFirstLastPara="1" wrap="square" lIns="0" tIns="192000" rIns="0" bIns="0" anchor="t" anchorCtr="0">
            <a:noAutofit/>
          </a:bodyPr>
          <a:lstStyle>
            <a:lvl1pPr lvl="0" algn="l">
              <a:lnSpc>
                <a:spcPct val="8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8"/>
          <p:cNvSpPr txBox="1">
            <a:spLocks noGrp="1"/>
          </p:cNvSpPr>
          <p:nvPr>
            <p:ph type="body" idx="1"/>
          </p:nvPr>
        </p:nvSpPr>
        <p:spPr>
          <a:xfrm>
            <a:off x="762000" y="2514600"/>
            <a:ext cx="10668000" cy="34290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499"/>
              </a:spcBef>
              <a:spcAft>
                <a:spcPts val="0"/>
              </a:spcAft>
              <a:buClr>
                <a:schemeClr val="dk1"/>
              </a:buClr>
              <a:buSzPts val="1800"/>
              <a:buNone/>
              <a:defRPr/>
            </a:lvl2pPr>
            <a:lvl3pPr marL="1371600" lvl="2" indent="-228600" algn="l">
              <a:lnSpc>
                <a:spcPct val="150000"/>
              </a:lnSpc>
              <a:spcBef>
                <a:spcPts val="499"/>
              </a:spcBef>
              <a:spcAft>
                <a:spcPts val="0"/>
              </a:spcAft>
              <a:buClr>
                <a:schemeClr val="dk1"/>
              </a:buClr>
              <a:buSzPts val="1800"/>
              <a:buNone/>
              <a:defRPr/>
            </a:lvl3pPr>
            <a:lvl4pPr marL="1828800" lvl="3" indent="-228600" algn="l">
              <a:lnSpc>
                <a:spcPct val="150000"/>
              </a:lnSpc>
              <a:spcBef>
                <a:spcPts val="499"/>
              </a:spcBef>
              <a:spcAft>
                <a:spcPts val="0"/>
              </a:spcAft>
              <a:buClr>
                <a:schemeClr val="dk1"/>
              </a:buClr>
              <a:buSzPts val="1800"/>
              <a:buNone/>
              <a:defRPr/>
            </a:lvl4pPr>
            <a:lvl5pPr marL="2286000" lvl="4" indent="-228600" algn="l">
              <a:lnSpc>
                <a:spcPct val="150000"/>
              </a:lnSpc>
              <a:spcBef>
                <a:spcPts val="499"/>
              </a:spcBef>
              <a:spcAft>
                <a:spcPts val="0"/>
              </a:spcAft>
              <a:buClr>
                <a:schemeClr val="dk1"/>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52" name="Google Shape;252;p18"/>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253" name="Google Shape;253;p18"/>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254" name="Google Shape;254;p1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1pPr>
            <a:lvl2pPr marL="0" marR="0" lvl="1"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2pPr>
            <a:lvl3pPr marL="0" marR="0" lvl="2"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3pPr>
            <a:lvl4pPr marL="0" marR="0" lvl="3"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4pPr>
            <a:lvl5pPr marL="0" marR="0" lvl="4"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5pPr>
            <a:lvl6pPr marL="0" marR="0" lvl="5"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6pPr>
            <a:lvl7pPr marL="0" marR="0" lvl="6"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7pPr>
            <a:lvl8pPr marL="0" marR="0" lvl="7"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8pPr>
            <a:lvl9pPr marL="0" marR="0" lvl="8" indent="0" algn="l">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358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49411"/>
          </a:schemeClr>
        </a:solidFill>
        <a:effectLst/>
      </p:bgPr>
    </p:bg>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762000" y="1257300"/>
            <a:ext cx="10668000" cy="1028700"/>
          </a:xfrm>
          <a:prstGeom prst="rect">
            <a:avLst/>
          </a:prstGeom>
          <a:noFill/>
          <a:ln>
            <a:noFill/>
          </a:ln>
        </p:spPr>
        <p:txBody>
          <a:bodyPr spcFirstLastPara="1" wrap="square" lIns="0" tIns="192000" rIns="0" bIns="0" anchor="t" anchorCtr="0">
            <a:noAutofit/>
          </a:bodyPr>
          <a:lstStyle>
            <a:lvl1pPr marR="0" lvl="0" algn="l" rtl="0">
              <a:lnSpc>
                <a:spcPct val="80000"/>
              </a:lnSpc>
              <a:spcBef>
                <a:spcPts val="0"/>
              </a:spcBef>
              <a:spcAft>
                <a:spcPts val="0"/>
              </a:spcAft>
              <a:buClr>
                <a:schemeClr val="dk1"/>
              </a:buClr>
              <a:buSzPts val="4400"/>
              <a:buFont typeface="Montserrat"/>
              <a:buNone/>
              <a:defRPr sz="44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Google Shape;143;p15"/>
          <p:cNvSpPr txBox="1">
            <a:spLocks noGrp="1"/>
          </p:cNvSpPr>
          <p:nvPr>
            <p:ph type="body" idx="1"/>
          </p:nvPr>
        </p:nvSpPr>
        <p:spPr>
          <a:xfrm>
            <a:off x="762000" y="2514600"/>
            <a:ext cx="10668000" cy="3429000"/>
          </a:xfrm>
          <a:prstGeom prst="rect">
            <a:avLst/>
          </a:prstGeom>
          <a:noFill/>
          <a:ln>
            <a:noFill/>
          </a:ln>
        </p:spPr>
        <p:txBody>
          <a:bodyPr spcFirstLastPara="1" wrap="square" lIns="0" tIns="0" rIns="0" bIns="0" anchor="t" anchorCtr="0">
            <a:noAutofit/>
          </a:bodyPr>
          <a:lstStyle>
            <a:lvl1pPr marL="457200" marR="0" lvl="0" indent="-228600" algn="l" rtl="0">
              <a:lnSpc>
                <a:spcPct val="150000"/>
              </a:lnSpc>
              <a:spcBef>
                <a:spcPts val="100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1pPr>
            <a:lvl2pPr marL="914400" marR="0" lvl="1" indent="-228600" algn="l" rtl="0">
              <a:lnSpc>
                <a:spcPct val="150000"/>
              </a:lnSpc>
              <a:spcBef>
                <a:spcPts val="499"/>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2pPr>
            <a:lvl3pPr marL="1371600" marR="0" lvl="2" indent="-228600" algn="l" rtl="0">
              <a:lnSpc>
                <a:spcPct val="150000"/>
              </a:lnSpc>
              <a:spcBef>
                <a:spcPts val="499"/>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3pPr>
            <a:lvl4pPr marL="1828800" marR="0" lvl="3" indent="-228600"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4pPr>
            <a:lvl5pPr marL="2286000" marR="0" lvl="4" indent="-228600" algn="l" rtl="0">
              <a:lnSpc>
                <a:spcPct val="150000"/>
              </a:lnSpc>
              <a:spcBef>
                <a:spcPts val="499"/>
              </a:spcBef>
              <a:spcAft>
                <a:spcPts val="0"/>
              </a:spcAft>
              <a:buClr>
                <a:schemeClr val="dk1"/>
              </a:buClr>
              <a:buSzPts val="1000"/>
              <a:buFont typeface="Arial"/>
              <a:buNone/>
              <a:defRPr sz="1000" b="0" i="0" u="none" strike="noStrike" cap="none">
                <a:solidFill>
                  <a:schemeClr val="dk1"/>
                </a:solidFill>
                <a:latin typeface="Lato"/>
                <a:ea typeface="Lato"/>
                <a:cs typeface="Lato"/>
                <a:sym typeface="Lato"/>
              </a:defRPr>
            </a:lvl5pPr>
            <a:lvl6pPr marL="2743200" marR="0" lvl="5"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44" name="Google Shape;144;p15"/>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1pPr>
            <a:lvl2pPr marL="0" marR="0" lvl="1"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2pPr>
            <a:lvl3pPr marL="0" marR="0" lvl="2"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3pPr>
            <a:lvl4pPr marL="0" marR="0" lvl="3"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4pPr>
            <a:lvl5pPr marL="0" marR="0" lvl="4"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5pPr>
            <a:lvl6pPr marL="0" marR="0" lvl="5"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6pPr>
            <a:lvl7pPr marL="0" marR="0" lvl="6"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7pPr>
            <a:lvl8pPr marL="0" marR="0" lvl="7"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8pPr>
            <a:lvl9pPr marL="0" marR="0" lvl="8" indent="0" algn="l" rtl="0">
              <a:lnSpc>
                <a:spcPct val="100000"/>
              </a:lnSpc>
              <a:spcBef>
                <a:spcPts val="0"/>
              </a:spcBef>
              <a:spcAft>
                <a:spcPts val="0"/>
              </a:spcAft>
              <a:buClr>
                <a:srgbClr val="000000"/>
              </a:buClr>
              <a:buSzPts val="803"/>
              <a:buFont typeface="Arial"/>
              <a:buNone/>
              <a:defRPr sz="803" b="0" i="0" u="none" strike="noStrike" cap="none">
                <a:solidFill>
                  <a:schemeClr val="dk2"/>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
        <p:nvSpPr>
          <p:cNvPr id="145" name="Google Shape;145;p15"/>
          <p:cNvSpPr txBox="1"/>
          <p:nvPr/>
        </p:nvSpPr>
        <p:spPr>
          <a:xfrm flipH="1">
            <a:off x="8022952" y="457200"/>
            <a:ext cx="2473191" cy="228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2"/>
              </a:buClr>
              <a:buSzPts val="1000"/>
              <a:buFont typeface="Arial"/>
              <a:buNone/>
            </a:pPr>
            <a:r>
              <a:rPr lang="en-US" sz="1000" b="0" i="0" u="none" strike="noStrike" cap="none">
                <a:solidFill>
                  <a:schemeClr val="dk2"/>
                </a:solidFill>
                <a:latin typeface="Lato"/>
                <a:ea typeface="Lato"/>
                <a:cs typeface="Lato"/>
                <a:sym typeface="Lato"/>
              </a:rPr>
              <a:t>iao.ucr.edu</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5" r:id="rId51"/>
    <p:sldLayoutId id="2147483716" r:id="rId52"/>
    <p:sldLayoutId id="2147483717"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88">
          <p15:clr>
            <a:srgbClr val="F26B43"/>
          </p15:clr>
        </p15:guide>
        <p15:guide id="4" orient="horz" pos="4032">
          <p15:clr>
            <a:srgbClr val="F26B43"/>
          </p15:clr>
        </p15:guide>
        <p15:guide id="5" pos="480">
          <p15:clr>
            <a:srgbClr val="F26B43"/>
          </p15:clr>
        </p15:guide>
        <p15:guide id="6" pos="7200">
          <p15:clr>
            <a:srgbClr val="F26B43"/>
          </p15:clr>
        </p15:guide>
        <p15:guide id="7" pos="3385">
          <p15:clr>
            <a:srgbClr val="F26B43"/>
          </p15:clr>
        </p15:guide>
        <p15:guide id="8" pos="4272">
          <p15:clr>
            <a:srgbClr val="F26B43"/>
          </p15:clr>
        </p15:guide>
        <p15:guide id="9">
          <p15:clr>
            <a:srgbClr val="F26B43"/>
          </p15:clr>
        </p15:guide>
        <p15:guide id="10" pos="7680">
          <p15:clr>
            <a:srgbClr val="F26B43"/>
          </p15:clr>
        </p15:guide>
        <p15:guide id="11" orient="horz">
          <p15:clr>
            <a:srgbClr val="F26B43"/>
          </p15:clr>
        </p15:guide>
        <p15:guide id="12" orient="horz" pos="4320">
          <p15:clr>
            <a:srgbClr val="F26B43"/>
          </p15:clr>
        </p15:guide>
        <p15:guide id="13" pos="1080">
          <p15:clr>
            <a:srgbClr val="F26B43"/>
          </p15:clr>
        </p15:guide>
        <p15:guide id="14" pos="6600">
          <p15:clr>
            <a:srgbClr val="F26B43"/>
          </p15:clr>
        </p15:guide>
        <p15:guide id="15" orient="horz" pos="3528">
          <p15:clr>
            <a:srgbClr val="F26B43"/>
          </p15:clr>
        </p15:guide>
        <p15:guide id="16" orient="horz" pos="79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hyperlink" Target="mailto:internationalstudents@ucr.edu"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hyperlink" Target="mailto:internationalstudents@ucr.edu"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internationalstudents@ucr.edu" TargetMode="External"/><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hyperlink" Target="https://www.timeanddate.com/"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4.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hyperlink" Target="https://www.uscis.gov/sites/default/files/files/form/i-765.pdf" TargetMode="External"/><Relationship Id="rId4" Type="http://schemas.openxmlformats.org/officeDocument/2006/relationships/notesSlide" Target="../notesSlides/notesSlide17.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2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theupsstore.com/mailboxes/personal-mailboxes" TargetMode="External"/><Relationship Id="rId5" Type="http://schemas.openxmlformats.org/officeDocument/2006/relationships/hyperlink" Target="https://www.usps.com/manage/po-boxes.htm"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slide" Target="slide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png"/><Relationship Id="rId5" Type="http://schemas.openxmlformats.org/officeDocument/2006/relationships/hyperlink" Target="https://www.uscis.gov/sites/default/files/files/form/i-765.pdf"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3.png"/><Relationship Id="rId5" Type="http://schemas.openxmlformats.org/officeDocument/2006/relationships/hyperlink" Target="https://www.uscis.gov/sites/default/files/files/form/i-765.pdf"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png"/><Relationship Id="rId5" Type="http://schemas.openxmlformats.org/officeDocument/2006/relationships/hyperlink" Target="https://www.uscis.gov/sites/default/files/files/form/i-765.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5.png"/><Relationship Id="rId5" Type="http://schemas.openxmlformats.org/officeDocument/2006/relationships/hyperlink" Target="https://www.uscis.gov/sites/default/files/files/form/g-1145.pdf"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i94.cbp.dhs.gov/I94/#/home" TargetMode="External"/><Relationship Id="rId5" Type="http://schemas.openxmlformats.org/officeDocument/2006/relationships/image" Target="../media/image36.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3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4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6.png"/><Relationship Id="rId5" Type="http://schemas.openxmlformats.org/officeDocument/2006/relationships/image" Target="../media/image4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4.xml"/><Relationship Id="rId7" Type="http://schemas.openxmlformats.org/officeDocument/2006/relationships/hyperlink" Target="https://www.uscis.gov/g-1450"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1.xml"/><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xml"/><Relationship Id="rId7" Type="http://schemas.openxmlformats.org/officeDocument/2006/relationships/image" Target="../media/image4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7.png"/><Relationship Id="rId5" Type="http://schemas.openxmlformats.org/officeDocument/2006/relationships/hyperlink" Target="https://travel.state.gov/content/travel/en/passports.html/pptphotoreq/pptphotoreq_5333.html" TargetMode="External"/><Relationship Id="rId10" Type="http://schemas.openxmlformats.org/officeDocument/2006/relationships/image" Target="../media/image16.png"/><Relationship Id="rId4" Type="http://schemas.openxmlformats.org/officeDocument/2006/relationships/notesSlide" Target="../notesSlides/notesSlide32.xml"/><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6.png"/><Relationship Id="rId5" Type="http://schemas.openxmlformats.org/officeDocument/2006/relationships/hyperlink" Target="https://www.uscis.gov/forms/forms-information/uscis-phoenix-and-dallas-lockbox-facilities"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6.png"/><Relationship Id="rId5" Type="http://schemas.openxmlformats.org/officeDocument/2006/relationships/hyperlink" Target="https://egov.uscis.gov/casestatus/landing.do"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6.png"/><Relationship Id="rId5" Type="http://schemas.openxmlformats.org/officeDocument/2006/relationships/image" Target="../media/image5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5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hyperlink" Target="https://studyinthestates.dhs.gov/create-an-sevp-portal-account" TargetMode="External"/><Relationship Id="rId5" Type="http://schemas.openxmlformats.org/officeDocument/2006/relationships/hyperlink" Target="mailto:internationalstudents@ucr.edu" TargetMode="External"/><Relationship Id="rId4" Type="http://schemas.openxmlformats.org/officeDocument/2006/relationships/notesSlide" Target="../notesSlides/notesSlide42.xml"/><Relationship Id="rId9"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4.png"/><Relationship Id="rId5" Type="http://schemas.openxmlformats.org/officeDocument/2006/relationships/hyperlink" Target="https://studyinthestates.dhs.gov/create-an-sevp-portal-account"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9.png"/><Relationship Id="rId5" Type="http://schemas.openxmlformats.org/officeDocument/2006/relationships/image" Target="../media/image5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6.png"/><Relationship Id="rId5" Type="http://schemas.openxmlformats.org/officeDocument/2006/relationships/image" Target="../media/image5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6.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5.png"/><Relationship Id="rId5" Type="http://schemas.openxmlformats.org/officeDocument/2006/relationships/image" Target="../media/image4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6.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5.jpg"/><Relationship Id="rId5" Type="http://schemas.openxmlformats.org/officeDocument/2006/relationships/hyperlink" Target="mailto:INTERNATIONALSTUDENTS@UCR.EDU" TargetMode="External"/><Relationship Id="rId4"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6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800"/>
              <a:buNone/>
            </a:pPr>
            <a:fld id="{00000000-1234-1234-1234-123412341234}" type="slidenum">
              <a:rPr lang="en-US"/>
              <a:t>1</a:t>
            </a:fld>
            <a:endParaRPr/>
          </a:p>
        </p:txBody>
      </p:sp>
      <p:pic>
        <p:nvPicPr>
          <p:cNvPr id="1534" name="Google Shape;1534;p68"/>
          <p:cNvPicPr preferRelativeResize="0">
            <a:picLocks noGrp="1"/>
          </p:cNvPicPr>
          <p:nvPr>
            <p:ph type="pic" idx="3"/>
          </p:nvPr>
        </p:nvPicPr>
        <p:blipFill rotWithShape="1">
          <a:blip r:embed="rId5">
            <a:alphaModFix/>
          </a:blip>
          <a:srcRect/>
          <a:stretch/>
        </p:blipFill>
        <p:spPr>
          <a:xfrm>
            <a:off x="8333492" y="3099378"/>
            <a:ext cx="6181181" cy="6181180"/>
          </a:xfrm>
          <a:prstGeom prst="donut">
            <a:avLst>
              <a:gd name="adj" fmla="val 25000"/>
            </a:avLst>
          </a:prstGeom>
          <a:solidFill>
            <a:schemeClr val="lt2"/>
          </a:solidFill>
          <a:ln>
            <a:noFill/>
          </a:ln>
        </p:spPr>
      </p:pic>
      <p:pic>
        <p:nvPicPr>
          <p:cNvPr id="1535" name="Google Shape;1535;p68"/>
          <p:cNvPicPr preferRelativeResize="0"/>
          <p:nvPr/>
        </p:nvPicPr>
        <p:blipFill rotWithShape="1">
          <a:blip r:embed="rId6">
            <a:alphaModFix/>
          </a:blip>
          <a:srcRect/>
          <a:stretch/>
        </p:blipFill>
        <p:spPr>
          <a:xfrm>
            <a:off x="762000" y="5844343"/>
            <a:ext cx="2728770" cy="345625"/>
          </a:xfrm>
          <a:prstGeom prst="rect">
            <a:avLst/>
          </a:prstGeom>
          <a:noFill/>
          <a:ln>
            <a:noFill/>
          </a:ln>
        </p:spPr>
      </p:pic>
      <p:sp>
        <p:nvSpPr>
          <p:cNvPr id="1536" name="Google Shape;1536;p68"/>
          <p:cNvSpPr txBox="1">
            <a:spLocks noGrp="1"/>
          </p:cNvSpPr>
          <p:nvPr>
            <p:ph type="title"/>
          </p:nvPr>
        </p:nvSpPr>
        <p:spPr>
          <a:xfrm>
            <a:off x="1182200" y="2280222"/>
            <a:ext cx="7837200" cy="1530600"/>
          </a:xfrm>
          <a:prstGeom prst="rect">
            <a:avLst/>
          </a:prstGeom>
          <a:noFill/>
          <a:ln>
            <a:noFill/>
          </a:ln>
        </p:spPr>
        <p:txBody>
          <a:bodyPr spcFirstLastPara="1" wrap="square" lIns="91425" tIns="0" rIns="91425" bIns="91425" anchor="t" anchorCtr="0">
            <a:noAutofit/>
          </a:bodyPr>
          <a:lstStyle/>
          <a:p>
            <a:pPr marL="0" lvl="0" indent="0" algn="ctr" rtl="0">
              <a:lnSpc>
                <a:spcPct val="90000"/>
              </a:lnSpc>
              <a:spcBef>
                <a:spcPts val="0"/>
              </a:spcBef>
              <a:spcAft>
                <a:spcPts val="0"/>
              </a:spcAft>
              <a:buClr>
                <a:schemeClr val="dk1"/>
              </a:buClr>
              <a:buSzPts val="3600"/>
              <a:buFont typeface="Calibri"/>
              <a:buNone/>
            </a:pPr>
            <a:r>
              <a:rPr lang="en-US" sz="4800" b="1" dirty="0">
                <a:latin typeface="Lato"/>
                <a:ea typeface="Lato"/>
                <a:cs typeface="Lato"/>
                <a:sym typeface="Lato"/>
              </a:rPr>
              <a:t>Optional Practical Training (OPT) Tutorial</a:t>
            </a:r>
            <a:endParaRPr sz="4800" dirty="0">
              <a:latin typeface="Lato"/>
              <a:ea typeface="Lato"/>
              <a:cs typeface="Lato"/>
              <a:sym typeface="Lato"/>
            </a:endParaRPr>
          </a:p>
        </p:txBody>
      </p:sp>
      <p:sp>
        <p:nvSpPr>
          <p:cNvPr id="1537" name="Google Shape;1537;p68"/>
          <p:cNvSpPr txBox="1"/>
          <p:nvPr/>
        </p:nvSpPr>
        <p:spPr>
          <a:xfrm>
            <a:off x="3815050" y="4253550"/>
            <a:ext cx="4372500" cy="76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latin typeface="Lato"/>
                <a:ea typeface="Lato"/>
                <a:cs typeface="Lato"/>
                <a:sym typeface="Lato"/>
              </a:rPr>
              <a:t>International Students and Scholars (ISS) Office</a:t>
            </a:r>
            <a:endParaRPr>
              <a:latin typeface="Lato"/>
              <a:ea typeface="Lato"/>
              <a:cs typeface="Lato"/>
              <a:sym typeface="Lato"/>
            </a:endParaRPr>
          </a:p>
          <a:p>
            <a:pPr marL="0" lvl="0" indent="0" algn="r" rtl="0">
              <a:spcBef>
                <a:spcPts val="0"/>
              </a:spcBef>
              <a:spcAft>
                <a:spcPts val="0"/>
              </a:spcAft>
              <a:buNone/>
            </a:pPr>
            <a:r>
              <a:rPr lang="en-US">
                <a:latin typeface="Lato"/>
                <a:ea typeface="Lato"/>
                <a:cs typeface="Lato"/>
                <a:sym typeface="Lato"/>
              </a:rPr>
              <a:t>900 University Ave, Skye Hall 321</a:t>
            </a:r>
            <a:endParaRPr>
              <a:latin typeface="Lato"/>
              <a:ea typeface="Lato"/>
              <a:cs typeface="Lato"/>
              <a:sym typeface="Lato"/>
            </a:endParaRPr>
          </a:p>
          <a:p>
            <a:pPr marL="0" lvl="0" indent="0" algn="r" rtl="0">
              <a:spcBef>
                <a:spcPts val="0"/>
              </a:spcBef>
              <a:spcAft>
                <a:spcPts val="0"/>
              </a:spcAft>
              <a:buNone/>
            </a:pPr>
            <a:r>
              <a:rPr lang="en-US">
                <a:latin typeface="Lato"/>
                <a:ea typeface="Lato"/>
                <a:cs typeface="Lato"/>
                <a:sym typeface="Lato"/>
              </a:rPr>
              <a:t>Riverside, CA 92521</a:t>
            </a:r>
            <a:endParaRPr>
              <a:latin typeface="Lato"/>
              <a:ea typeface="Lato"/>
              <a:cs typeface="Lato"/>
              <a:sym typeface="Lato"/>
            </a:endParaRPr>
          </a:p>
          <a:p>
            <a:pPr marL="0" lvl="0" indent="0" algn="r" rtl="0">
              <a:spcBef>
                <a:spcPts val="0"/>
              </a:spcBef>
              <a:spcAft>
                <a:spcPts val="0"/>
              </a:spcAft>
              <a:buNone/>
            </a:pPr>
            <a:r>
              <a:rPr lang="en-US">
                <a:latin typeface="Lato"/>
                <a:ea typeface="Lato"/>
                <a:cs typeface="Lato"/>
                <a:sym typeface="Lato"/>
              </a:rPr>
              <a:t>(951) 827-4113</a:t>
            </a:r>
            <a:endParaRPr>
              <a:latin typeface="Lato"/>
              <a:ea typeface="Lato"/>
              <a:cs typeface="Lato"/>
              <a:sym typeface="Lato"/>
            </a:endParaRPr>
          </a:p>
          <a:p>
            <a:pPr marL="0" lvl="0" indent="0" algn="r" rtl="0">
              <a:spcBef>
                <a:spcPts val="0"/>
              </a:spcBef>
              <a:spcAft>
                <a:spcPts val="0"/>
              </a:spcAft>
              <a:buNone/>
            </a:pPr>
            <a:r>
              <a:rPr lang="en-US" u="sng">
                <a:solidFill>
                  <a:srgbClr val="E1165A"/>
                </a:solidFill>
                <a:latin typeface="Lato"/>
                <a:ea typeface="Lato"/>
                <a:cs typeface="Lato"/>
                <a:sym typeface="Lato"/>
                <a:hlinkClick r:id="rId7"/>
              </a:rPr>
              <a:t>internationalstudents@ucr.edu</a:t>
            </a:r>
            <a:r>
              <a:rPr lang="en-US">
                <a:latin typeface="Lato"/>
                <a:ea typeface="Lato"/>
                <a:cs typeface="Lato"/>
                <a:sym typeface="Lato"/>
              </a:rPr>
              <a:t>  </a:t>
            </a:r>
            <a:endParaRPr>
              <a:latin typeface="Lato"/>
              <a:ea typeface="Lato"/>
              <a:cs typeface="Lato"/>
              <a:sym typeface="Lato"/>
            </a:endParaRPr>
          </a:p>
        </p:txBody>
      </p:sp>
      <p:cxnSp>
        <p:nvCxnSpPr>
          <p:cNvPr id="1538" name="Google Shape;1538;p68"/>
          <p:cNvCxnSpPr/>
          <p:nvPr/>
        </p:nvCxnSpPr>
        <p:spPr>
          <a:xfrm>
            <a:off x="4178375" y="4306550"/>
            <a:ext cx="0" cy="1317000"/>
          </a:xfrm>
          <a:prstGeom prst="straightConnector1">
            <a:avLst/>
          </a:prstGeom>
          <a:noFill/>
          <a:ln w="19050" cap="flat" cmpd="sng">
            <a:solidFill>
              <a:srgbClr val="44546A"/>
            </a:solidFill>
            <a:prstDash val="solid"/>
            <a:round/>
            <a:headEnd type="none" w="med" len="med"/>
            <a:tailEnd type="none" w="med" len="med"/>
          </a:ln>
        </p:spPr>
      </p:cxnSp>
      <p:pic>
        <p:nvPicPr>
          <p:cNvPr id="3" name="OPT Intr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07148" y="108687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77"/>
          <p:cNvSpPr/>
          <p:nvPr/>
        </p:nvSpPr>
        <p:spPr>
          <a:xfrm>
            <a:off x="864450" y="387700"/>
            <a:ext cx="8700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Montserrat"/>
                <a:ea typeface="Montserrat"/>
                <a:cs typeface="Montserrat"/>
                <a:sym typeface="Montserrat"/>
              </a:rPr>
              <a:t>How to Apply for OPT</a:t>
            </a:r>
            <a:endParaRPr sz="4400" b="1" i="0" u="none" strike="noStrike" cap="none">
              <a:solidFill>
                <a:schemeClr val="dk1"/>
              </a:solidFill>
              <a:latin typeface="Montserrat"/>
              <a:ea typeface="Montserrat"/>
              <a:cs typeface="Montserrat"/>
              <a:sym typeface="Montserrat"/>
            </a:endParaRPr>
          </a:p>
        </p:txBody>
      </p:sp>
      <p:grpSp>
        <p:nvGrpSpPr>
          <p:cNvPr id="1614" name="Google Shape;1614;p77"/>
          <p:cNvGrpSpPr/>
          <p:nvPr/>
        </p:nvGrpSpPr>
        <p:grpSpPr>
          <a:xfrm>
            <a:off x="7478855" y="1586325"/>
            <a:ext cx="4056755" cy="4643963"/>
            <a:chOff x="5632317" y="1189775"/>
            <a:chExt cx="3305700" cy="3483059"/>
          </a:xfrm>
        </p:grpSpPr>
        <p:sp>
          <p:nvSpPr>
            <p:cNvPr id="1615" name="Google Shape;1615;p77"/>
            <p:cNvSpPr/>
            <p:nvPr/>
          </p:nvSpPr>
          <p:spPr>
            <a:xfrm>
              <a:off x="5632317" y="1189775"/>
              <a:ext cx="3305700" cy="669000"/>
            </a:xfrm>
            <a:prstGeom prst="chevron">
              <a:avLst>
                <a:gd name="adj" fmla="val 50000"/>
              </a:avLst>
            </a:prstGeom>
            <a:solidFill>
              <a:srgbClr val="93C47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Cambria"/>
                  <a:ea typeface="Cambria"/>
                  <a:cs typeface="Cambria"/>
                  <a:sym typeface="Cambria"/>
                </a:rPr>
                <a:t>Final: USCIS Decision</a:t>
              </a:r>
              <a:endParaRPr sz="1900" b="0" i="0" u="none" strike="noStrike" cap="none">
                <a:solidFill>
                  <a:srgbClr val="FFFFFF"/>
                </a:solidFill>
                <a:latin typeface="Cambria"/>
                <a:ea typeface="Cambria"/>
                <a:cs typeface="Cambria"/>
                <a:sym typeface="Cambria"/>
              </a:endParaRPr>
            </a:p>
          </p:txBody>
        </p:sp>
        <p:sp>
          <p:nvSpPr>
            <p:cNvPr id="1616" name="Google Shape;1616;p77"/>
            <p:cNvSpPr txBox="1"/>
            <p:nvPr/>
          </p:nvSpPr>
          <p:spPr>
            <a:xfrm>
              <a:off x="5865690" y="2057134"/>
              <a:ext cx="2618100" cy="2615700"/>
            </a:xfrm>
            <a:prstGeom prst="rect">
              <a:avLst/>
            </a:prstGeom>
            <a:noFill/>
            <a:ln>
              <a:noFill/>
            </a:ln>
          </p:spPr>
          <p:txBody>
            <a:bodyPr spcFirstLastPara="1" wrap="square" lIns="121900" tIns="121900" rIns="121900" bIns="121900" anchor="t" anchorCtr="0">
              <a:noAutofit/>
            </a:bodyPr>
            <a:lstStyle/>
            <a:p>
              <a:pPr marL="914400" marR="0" lvl="0" indent="-330200" algn="l" rtl="0">
                <a:lnSpc>
                  <a:spcPct val="115000"/>
                </a:lnSpc>
                <a:spcBef>
                  <a:spcPts val="0"/>
                </a:spcBef>
                <a:spcAft>
                  <a:spcPts val="0"/>
                </a:spcAft>
                <a:buClr>
                  <a:srgbClr val="000000"/>
                </a:buClr>
                <a:buSzPts val="1600"/>
                <a:buFont typeface="Cambria"/>
                <a:buChar char="●"/>
              </a:pPr>
              <a:r>
                <a:rPr lang="en-US" sz="1600" b="0" i="0" u="none" strike="noStrike" cap="none">
                  <a:solidFill>
                    <a:srgbClr val="000000"/>
                  </a:solidFill>
                  <a:latin typeface="Cambria"/>
                  <a:ea typeface="Cambria"/>
                  <a:cs typeface="Cambria"/>
                  <a:sym typeface="Cambria"/>
                </a:rPr>
                <a:t>USCIS final decision on OPT application </a:t>
              </a:r>
              <a:endParaRPr sz="1600" b="0" i="0" u="none" strike="noStrike" cap="none">
                <a:solidFill>
                  <a:srgbClr val="000000"/>
                </a:solidFill>
                <a:latin typeface="Cambria"/>
                <a:ea typeface="Cambria"/>
                <a:cs typeface="Cambria"/>
                <a:sym typeface="Cambria"/>
              </a:endParaRPr>
            </a:p>
          </p:txBody>
        </p:sp>
      </p:grpSp>
      <p:grpSp>
        <p:nvGrpSpPr>
          <p:cNvPr id="1617" name="Google Shape;1617;p77"/>
          <p:cNvGrpSpPr/>
          <p:nvPr/>
        </p:nvGrpSpPr>
        <p:grpSpPr>
          <a:xfrm>
            <a:off x="566876" y="1586611"/>
            <a:ext cx="4352756" cy="4643677"/>
            <a:chOff x="0" y="1189989"/>
            <a:chExt cx="3546900" cy="3482845"/>
          </a:xfrm>
        </p:grpSpPr>
        <p:sp>
          <p:nvSpPr>
            <p:cNvPr id="1618" name="Google Shape;1618;p77"/>
            <p:cNvSpPr/>
            <p:nvPr/>
          </p:nvSpPr>
          <p:spPr>
            <a:xfrm>
              <a:off x="0" y="1189989"/>
              <a:ext cx="3546900" cy="669000"/>
            </a:xfrm>
            <a:prstGeom prst="homePlate">
              <a:avLst>
                <a:gd name="adj" fmla="val 50000"/>
              </a:avLst>
            </a:prstGeom>
            <a:solidFill>
              <a:srgbClr val="38761D"/>
            </a:solidFill>
            <a:ln>
              <a:noFill/>
            </a:ln>
          </p:spPr>
          <p:txBody>
            <a:bodyPr spcFirstLastPara="1" wrap="square" lIns="121900" tIns="121900" rIns="121900" bIns="121900" anchor="ctr" anchorCtr="0">
              <a:noAutofit/>
            </a:bodyPr>
            <a:lstStyle/>
            <a:p>
              <a:pPr marL="457200" marR="0" lvl="0" indent="-349250" algn="ctr" rtl="0">
                <a:lnSpc>
                  <a:spcPct val="100000"/>
                </a:lnSpc>
                <a:spcBef>
                  <a:spcPts val="0"/>
                </a:spcBef>
                <a:spcAft>
                  <a:spcPts val="0"/>
                </a:spcAft>
                <a:buClr>
                  <a:srgbClr val="FFFFFF"/>
                </a:buClr>
                <a:buSzPts val="1900"/>
                <a:buFont typeface="Cambria"/>
                <a:buAutoNum type="arabicParenR"/>
              </a:pPr>
              <a:r>
                <a:rPr lang="en-US" sz="1900" b="0" i="0" u="none" strike="noStrike" cap="none">
                  <a:solidFill>
                    <a:srgbClr val="FFFFFF"/>
                  </a:solidFill>
                  <a:latin typeface="Cambria"/>
                  <a:ea typeface="Cambria"/>
                  <a:cs typeface="Cambria"/>
                  <a:sym typeface="Cambria"/>
                </a:rPr>
                <a:t>Internal Process</a:t>
              </a:r>
              <a:endParaRPr sz="1900" b="0" i="0" u="none" strike="noStrike" cap="none">
                <a:solidFill>
                  <a:srgbClr val="FFFFFF"/>
                </a:solidFill>
                <a:latin typeface="Cambria"/>
                <a:ea typeface="Cambria"/>
                <a:cs typeface="Cambria"/>
                <a:sym typeface="Cambria"/>
              </a:endParaRPr>
            </a:p>
          </p:txBody>
        </p:sp>
        <p:sp>
          <p:nvSpPr>
            <p:cNvPr id="1619" name="Google Shape;1619;p77"/>
            <p:cNvSpPr txBox="1"/>
            <p:nvPr/>
          </p:nvSpPr>
          <p:spPr>
            <a:xfrm>
              <a:off x="181735" y="2057134"/>
              <a:ext cx="2709900" cy="2615700"/>
            </a:xfrm>
            <a:prstGeom prst="rect">
              <a:avLst/>
            </a:prstGeom>
            <a:noFill/>
            <a:ln>
              <a:noFill/>
            </a:ln>
          </p:spPr>
          <p:txBody>
            <a:bodyPr spcFirstLastPara="1" wrap="square" lIns="121900" tIns="121900" rIns="121900" bIns="121900" anchor="t" anchorCtr="0">
              <a:noAutofit/>
            </a:bodyPr>
            <a:lstStyle/>
            <a:p>
              <a:pPr marL="457200" marR="0" lvl="0" indent="-330200" algn="l" rtl="0">
                <a:lnSpc>
                  <a:spcPct val="115000"/>
                </a:lnSpc>
                <a:spcBef>
                  <a:spcPts val="0"/>
                </a:spcBef>
                <a:spcAft>
                  <a:spcPts val="0"/>
                </a:spcAft>
                <a:buClr>
                  <a:srgbClr val="000000"/>
                </a:buClr>
                <a:buSzPts val="1600"/>
                <a:buFont typeface="Cambria"/>
                <a:buChar char="●"/>
              </a:pPr>
              <a:r>
                <a:rPr lang="en-US" sz="1600" b="0" i="0" u="none" strike="noStrike" cap="none">
                  <a:solidFill>
                    <a:srgbClr val="000000"/>
                  </a:solidFill>
                  <a:latin typeface="Cambria"/>
                  <a:ea typeface="Cambria"/>
                  <a:cs typeface="Cambria"/>
                  <a:sym typeface="Cambria"/>
                </a:rPr>
                <a:t>Before sending your application to USCIS </a:t>
              </a:r>
              <a:endParaRPr sz="1600" b="0" i="0" u="none" strike="noStrike" cap="none">
                <a:solidFill>
                  <a:srgbClr val="000000"/>
                </a:solidFill>
                <a:latin typeface="Cambria"/>
                <a:ea typeface="Cambria"/>
                <a:cs typeface="Cambria"/>
                <a:sym typeface="Cambria"/>
              </a:endParaRPr>
            </a:p>
          </p:txBody>
        </p:sp>
      </p:grpSp>
      <p:grpSp>
        <p:nvGrpSpPr>
          <p:cNvPr id="1620" name="Google Shape;1620;p77"/>
          <p:cNvGrpSpPr/>
          <p:nvPr/>
        </p:nvGrpSpPr>
        <p:grpSpPr>
          <a:xfrm>
            <a:off x="4180003" y="1586325"/>
            <a:ext cx="4056755" cy="4643963"/>
            <a:chOff x="2944204" y="1189775"/>
            <a:chExt cx="3305700" cy="3483059"/>
          </a:xfrm>
        </p:grpSpPr>
        <p:sp>
          <p:nvSpPr>
            <p:cNvPr id="1621" name="Google Shape;1621;p77"/>
            <p:cNvSpPr/>
            <p:nvPr/>
          </p:nvSpPr>
          <p:spPr>
            <a:xfrm>
              <a:off x="2944204" y="1189775"/>
              <a:ext cx="3305700" cy="669000"/>
            </a:xfrm>
            <a:prstGeom prst="chevron">
              <a:avLst>
                <a:gd name="adj" fmla="val 50000"/>
              </a:avLst>
            </a:prstGeom>
            <a:solidFill>
              <a:srgbClr val="6AA84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Cambria"/>
                  <a:ea typeface="Cambria"/>
                  <a:cs typeface="Cambria"/>
                  <a:sym typeface="Cambria"/>
                </a:rPr>
                <a:t>2) External Process</a:t>
              </a:r>
              <a:endParaRPr sz="1900" b="0" i="0" u="none" strike="noStrike" cap="none">
                <a:solidFill>
                  <a:srgbClr val="FFFFFF"/>
                </a:solidFill>
                <a:latin typeface="Cambria"/>
                <a:ea typeface="Cambria"/>
                <a:cs typeface="Cambria"/>
                <a:sym typeface="Cambria"/>
              </a:endParaRPr>
            </a:p>
          </p:txBody>
        </p:sp>
        <p:sp>
          <p:nvSpPr>
            <p:cNvPr id="1622" name="Google Shape;1622;p77"/>
            <p:cNvSpPr txBox="1"/>
            <p:nvPr/>
          </p:nvSpPr>
          <p:spPr>
            <a:xfrm>
              <a:off x="3267865" y="2057134"/>
              <a:ext cx="2447400" cy="2615700"/>
            </a:xfrm>
            <a:prstGeom prst="rect">
              <a:avLst/>
            </a:prstGeom>
            <a:noFill/>
            <a:ln>
              <a:noFill/>
            </a:ln>
          </p:spPr>
          <p:txBody>
            <a:bodyPr spcFirstLastPara="1" wrap="square" lIns="121900" tIns="121900" rIns="121900" bIns="121900" anchor="t" anchorCtr="0">
              <a:noAutofit/>
            </a:bodyPr>
            <a:lstStyle/>
            <a:p>
              <a:pPr marL="457200" marR="0" lvl="0" indent="-330200" algn="l" rtl="0">
                <a:lnSpc>
                  <a:spcPct val="115000"/>
                </a:lnSpc>
                <a:spcBef>
                  <a:spcPts val="0"/>
                </a:spcBef>
                <a:spcAft>
                  <a:spcPts val="0"/>
                </a:spcAft>
                <a:buClr>
                  <a:srgbClr val="000000"/>
                </a:buClr>
                <a:buSzPts val="1600"/>
                <a:buFont typeface="Cambria"/>
                <a:buChar char="●"/>
              </a:pPr>
              <a:r>
                <a:rPr lang="en-US" sz="1600" b="0" i="0" u="none" strike="noStrike" cap="none">
                  <a:solidFill>
                    <a:srgbClr val="000000"/>
                  </a:solidFill>
                  <a:latin typeface="Cambria"/>
                  <a:ea typeface="Cambria"/>
                  <a:cs typeface="Cambria"/>
                  <a:sym typeface="Cambria"/>
                </a:rPr>
                <a:t>After you send your application to USCIS </a:t>
              </a:r>
              <a:endParaRPr sz="1600" b="0" i="0" u="none" strike="noStrike" cap="none">
                <a:solidFill>
                  <a:srgbClr val="000000"/>
                </a:solidFill>
                <a:latin typeface="Cambria"/>
                <a:ea typeface="Cambria"/>
                <a:cs typeface="Cambria"/>
                <a:sym typeface="Cambria"/>
              </a:endParaRPr>
            </a:p>
          </p:txBody>
        </p:sp>
      </p:grpSp>
      <p:pic>
        <p:nvPicPr>
          <p:cNvPr id="1623" name="Google Shape;1623;p7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60223" y="3725348"/>
            <a:ext cx="1794750" cy="1794750"/>
          </a:xfrm>
          <a:prstGeom prst="rect">
            <a:avLst/>
          </a:prstGeom>
          <a:noFill/>
          <a:ln>
            <a:noFill/>
          </a:ln>
        </p:spPr>
      </p:pic>
      <p:pic>
        <p:nvPicPr>
          <p:cNvPr id="1624" name="Google Shape;1624;p7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176850" y="3729050"/>
            <a:ext cx="1794750" cy="1794750"/>
          </a:xfrm>
          <a:prstGeom prst="rect">
            <a:avLst/>
          </a:prstGeom>
          <a:noFill/>
          <a:ln>
            <a:noFill/>
          </a:ln>
        </p:spPr>
      </p:pic>
      <p:pic>
        <p:nvPicPr>
          <p:cNvPr id="1625" name="Google Shape;1625;p7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617573" y="3740773"/>
            <a:ext cx="1750400" cy="1750400"/>
          </a:xfrm>
          <a:prstGeom prst="rect">
            <a:avLst/>
          </a:prstGeom>
          <a:noFill/>
          <a:ln>
            <a:noFill/>
          </a:ln>
        </p:spPr>
      </p:pic>
      <p:pic>
        <p:nvPicPr>
          <p:cNvPr id="2" name="Recorded Sound">
            <a:hlinkClick r:id="" action="ppaction://media"/>
            <a:extLst>
              <a:ext uri="{FF2B5EF4-FFF2-40B4-BE49-F238E27FC236}">
                <a16:creationId xmlns:a16="http://schemas.microsoft.com/office/drawing/2014/main" id="{FFF6C3D2-9773-4B70-8134-E7D9D26D02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3053" y="387700"/>
            <a:ext cx="782073" cy="782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78"/>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b="1"/>
              <a:t>11</a:t>
            </a:fld>
            <a:endParaRPr b="1"/>
          </a:p>
        </p:txBody>
      </p:sp>
      <p:sp>
        <p:nvSpPr>
          <p:cNvPr id="1632" name="Google Shape;1632;p78"/>
          <p:cNvSpPr txBox="1">
            <a:spLocks noGrp="1"/>
          </p:cNvSpPr>
          <p:nvPr>
            <p:ph type="title"/>
          </p:nvPr>
        </p:nvSpPr>
        <p:spPr>
          <a:xfrm>
            <a:off x="2621587" y="142615"/>
            <a:ext cx="8288761" cy="709911"/>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b="1"/>
              <a:t>Application Procedure</a:t>
            </a:r>
            <a:endParaRPr/>
          </a:p>
        </p:txBody>
      </p:sp>
      <p:sp>
        <p:nvSpPr>
          <p:cNvPr id="1633" name="Google Shape;1633;p78"/>
          <p:cNvSpPr txBox="1">
            <a:spLocks noGrp="1"/>
          </p:cNvSpPr>
          <p:nvPr>
            <p:ph type="body" idx="3"/>
          </p:nvPr>
        </p:nvSpPr>
        <p:spPr>
          <a:xfrm>
            <a:off x="152400" y="2029395"/>
            <a:ext cx="3172500" cy="2031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3"/>
              </a:buClr>
              <a:buSzPts val="6600"/>
              <a:buNone/>
            </a:pPr>
            <a:r>
              <a:rPr lang="en-US" sz="4400" b="1" dirty="0">
                <a:solidFill>
                  <a:schemeClr val="accent3"/>
                </a:solidFill>
              </a:rPr>
              <a:t>1.  INTERNAL PROCESS</a:t>
            </a:r>
            <a:endParaRPr sz="2400" b="1" dirty="0">
              <a:solidFill>
                <a:schemeClr val="accent3"/>
              </a:solidFill>
            </a:endParaRPr>
          </a:p>
        </p:txBody>
      </p:sp>
      <p:grpSp>
        <p:nvGrpSpPr>
          <p:cNvPr id="1634" name="Google Shape;1634;p78"/>
          <p:cNvGrpSpPr/>
          <p:nvPr/>
        </p:nvGrpSpPr>
        <p:grpSpPr>
          <a:xfrm>
            <a:off x="3926442" y="921338"/>
            <a:ext cx="6041340" cy="5519697"/>
            <a:chOff x="1399143" y="-5834"/>
            <a:chExt cx="6041340" cy="5519697"/>
          </a:xfrm>
        </p:grpSpPr>
        <p:sp>
          <p:nvSpPr>
            <p:cNvPr id="1635" name="Google Shape;1635;p78"/>
            <p:cNvSpPr/>
            <p:nvPr/>
          </p:nvSpPr>
          <p:spPr>
            <a:xfrm>
              <a:off x="1707522" y="-5834"/>
              <a:ext cx="5499262" cy="5499262"/>
            </a:xfrm>
            <a:custGeom>
              <a:avLst/>
              <a:gdLst/>
              <a:ahLst/>
              <a:cxnLst/>
              <a:rect l="l" t="t" r="r" b="b"/>
              <a:pathLst>
                <a:path w="120000" h="120000" extrusionOk="0">
                  <a:moveTo>
                    <a:pt x="75169" y="5479"/>
                  </a:moveTo>
                  <a:lnTo>
                    <a:pt x="75169" y="5479"/>
                  </a:lnTo>
                  <a:cubicBezTo>
                    <a:pt x="100886" y="12634"/>
                    <a:pt x="118106" y="36786"/>
                    <a:pt x="116488" y="63431"/>
                  </a:cubicBezTo>
                  <a:cubicBezTo>
                    <a:pt x="114869" y="90076"/>
                    <a:pt x="94852" y="111967"/>
                    <a:pt x="68458" y="115956"/>
                  </a:cubicBezTo>
                  <a:cubicBezTo>
                    <a:pt x="42064" y="119946"/>
                    <a:pt x="16471" y="104949"/>
                    <a:pt x="7050" y="79973"/>
                  </a:cubicBezTo>
                  <a:cubicBezTo>
                    <a:pt x="-2371" y="54997"/>
                    <a:pt x="6941" y="26834"/>
                    <a:pt x="29395" y="12398"/>
                  </a:cubicBezTo>
                  <a:lnTo>
                    <a:pt x="27810" y="9395"/>
                  </a:lnTo>
                  <a:lnTo>
                    <a:pt x="35066" y="12748"/>
                  </a:lnTo>
                  <a:lnTo>
                    <a:pt x="33945" y="21020"/>
                  </a:lnTo>
                  <a:lnTo>
                    <a:pt x="32361" y="18018"/>
                  </a:lnTo>
                  <a:lnTo>
                    <a:pt x="32361" y="18018"/>
                  </a:lnTo>
                  <a:cubicBezTo>
                    <a:pt x="12601" y="31027"/>
                    <a:pt x="4588" y="56055"/>
                    <a:pt x="13117" y="78121"/>
                  </a:cubicBezTo>
                  <a:cubicBezTo>
                    <a:pt x="21646" y="100188"/>
                    <a:pt x="44409" y="113320"/>
                    <a:pt x="67781" y="109657"/>
                  </a:cubicBezTo>
                  <a:cubicBezTo>
                    <a:pt x="91154" y="105995"/>
                    <a:pt x="108808" y="86529"/>
                    <a:pt x="110179" y="62911"/>
                  </a:cubicBezTo>
                  <a:cubicBezTo>
                    <a:pt x="111549" y="39294"/>
                    <a:pt x="96264" y="17917"/>
                    <a:pt x="73472" y="11576"/>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78"/>
            <p:cNvSpPr/>
            <p:nvPr/>
          </p:nvSpPr>
          <p:spPr>
            <a:xfrm>
              <a:off x="3405873" y="707"/>
              <a:ext cx="2102560" cy="105128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78"/>
            <p:cNvSpPr txBox="1"/>
            <p:nvPr/>
          </p:nvSpPr>
          <p:spPr>
            <a:xfrm>
              <a:off x="3457192" y="52026"/>
              <a:ext cx="1999922" cy="94864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b="1" i="0" u="none" strike="noStrike" cap="none">
                  <a:solidFill>
                    <a:srgbClr val="080808"/>
                  </a:solidFill>
                  <a:latin typeface="Lato"/>
                  <a:ea typeface="Lato"/>
                  <a:cs typeface="Lato"/>
                  <a:sym typeface="Lato"/>
                </a:rPr>
                <a:t>Attend an OPT Workshop</a:t>
              </a:r>
              <a:endParaRPr b="0" i="0" u="none" strike="noStrike" cap="none">
                <a:solidFill>
                  <a:srgbClr val="000000"/>
                </a:solidFill>
                <a:latin typeface="Arial"/>
                <a:ea typeface="Arial"/>
                <a:cs typeface="Arial"/>
                <a:sym typeface="Arial"/>
              </a:endParaRPr>
            </a:p>
          </p:txBody>
        </p:sp>
        <p:sp>
          <p:nvSpPr>
            <p:cNvPr id="1638" name="Google Shape;1638;p78"/>
            <p:cNvSpPr/>
            <p:nvPr/>
          </p:nvSpPr>
          <p:spPr>
            <a:xfrm>
              <a:off x="5337923" y="1116176"/>
              <a:ext cx="2102560" cy="105128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78"/>
            <p:cNvSpPr txBox="1"/>
            <p:nvPr/>
          </p:nvSpPr>
          <p:spPr>
            <a:xfrm>
              <a:off x="5389242" y="1167495"/>
              <a:ext cx="1999922" cy="94864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b="1" i="0" u="none" strike="noStrike" cap="none">
                  <a:solidFill>
                    <a:srgbClr val="080808"/>
                  </a:solidFill>
                  <a:latin typeface="Lato"/>
                  <a:ea typeface="Lato"/>
                  <a:cs typeface="Lato"/>
                  <a:sym typeface="Lato"/>
                </a:rPr>
                <a:t>Complete the OPT Request form</a:t>
              </a:r>
              <a:endParaRPr b="0" i="0" u="none" strike="noStrike" cap="none">
                <a:solidFill>
                  <a:srgbClr val="000000"/>
                </a:solidFill>
                <a:latin typeface="Arial"/>
                <a:ea typeface="Arial"/>
                <a:cs typeface="Arial"/>
                <a:sym typeface="Arial"/>
              </a:endParaRPr>
            </a:p>
          </p:txBody>
        </p:sp>
        <p:sp>
          <p:nvSpPr>
            <p:cNvPr id="1640" name="Google Shape;1640;p78"/>
            <p:cNvSpPr/>
            <p:nvPr/>
          </p:nvSpPr>
          <p:spPr>
            <a:xfrm>
              <a:off x="5337923" y="3347114"/>
              <a:ext cx="2102560" cy="105128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78"/>
            <p:cNvSpPr txBox="1"/>
            <p:nvPr/>
          </p:nvSpPr>
          <p:spPr>
            <a:xfrm>
              <a:off x="5389242" y="3398433"/>
              <a:ext cx="1999922" cy="94864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b="1" i="0" u="none" strike="noStrike" cap="none">
                  <a:solidFill>
                    <a:srgbClr val="080808"/>
                  </a:solidFill>
                  <a:latin typeface="Lato"/>
                  <a:ea typeface="Lato"/>
                  <a:cs typeface="Lato"/>
                  <a:sym typeface="Lato"/>
                </a:rPr>
                <a:t>Ask Academic Advisor or   Grad Advisor to  sign the OPT form</a:t>
              </a:r>
              <a:endParaRPr b="0" i="0" u="none" strike="noStrike" cap="none">
                <a:solidFill>
                  <a:srgbClr val="000000"/>
                </a:solidFill>
                <a:latin typeface="Arial"/>
                <a:ea typeface="Arial"/>
                <a:cs typeface="Arial"/>
                <a:sym typeface="Arial"/>
              </a:endParaRPr>
            </a:p>
          </p:txBody>
        </p:sp>
        <p:sp>
          <p:nvSpPr>
            <p:cNvPr id="1642" name="Google Shape;1642;p78"/>
            <p:cNvSpPr/>
            <p:nvPr/>
          </p:nvSpPr>
          <p:spPr>
            <a:xfrm>
              <a:off x="3405873" y="4462583"/>
              <a:ext cx="2102560" cy="105128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78"/>
            <p:cNvSpPr txBox="1"/>
            <p:nvPr/>
          </p:nvSpPr>
          <p:spPr>
            <a:xfrm>
              <a:off x="3457192" y="4513902"/>
              <a:ext cx="1999800" cy="9486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b="1" i="0" u="none" strike="noStrike" cap="none">
                  <a:solidFill>
                    <a:srgbClr val="000000"/>
                  </a:solidFill>
                  <a:latin typeface="Lato"/>
                  <a:ea typeface="Lato"/>
                  <a:cs typeface="Lato"/>
                  <a:sym typeface="Lato"/>
                </a:rPr>
                <a:t>Submit OPT request form, I-765, photos, and other documents to ISS</a:t>
              </a:r>
              <a:endParaRPr b="1" i="0" u="none" strike="noStrike" cap="none">
                <a:solidFill>
                  <a:schemeClr val="lt1"/>
                </a:solidFill>
                <a:latin typeface="Lato"/>
                <a:ea typeface="Lato"/>
                <a:cs typeface="Lato"/>
                <a:sym typeface="Lato"/>
              </a:endParaRPr>
            </a:p>
          </p:txBody>
        </p:sp>
        <p:sp>
          <p:nvSpPr>
            <p:cNvPr id="1644" name="Google Shape;1644;p78"/>
            <p:cNvSpPr/>
            <p:nvPr/>
          </p:nvSpPr>
          <p:spPr>
            <a:xfrm>
              <a:off x="1456299" y="3196960"/>
              <a:ext cx="2137609" cy="1351588"/>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78"/>
            <p:cNvSpPr txBox="1"/>
            <p:nvPr/>
          </p:nvSpPr>
          <p:spPr>
            <a:xfrm>
              <a:off x="1522278" y="3262939"/>
              <a:ext cx="2005651" cy="121963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ISS Advisor reviews your documents ; issues an OPT I-20; you will be </a:t>
              </a:r>
              <a:r>
                <a:rPr lang="en-US" sz="1400" b="1" i="0" u="none" strike="noStrike" cap="none">
                  <a:solidFill>
                    <a:srgbClr val="000000"/>
                  </a:solidFill>
                  <a:latin typeface="Lato"/>
                  <a:ea typeface="Lato"/>
                  <a:cs typeface="Lato"/>
                  <a:sym typeface="Lato"/>
                </a:rPr>
                <a:t>notified </a:t>
              </a:r>
              <a:r>
                <a:rPr lang="en-US" sz="1400" b="1" i="0" u="none" strike="noStrike" cap="none">
                  <a:solidFill>
                    <a:srgbClr val="080808"/>
                  </a:solidFill>
                  <a:latin typeface="Lato"/>
                  <a:ea typeface="Lato"/>
                  <a:cs typeface="Lato"/>
                  <a:sym typeface="Lato"/>
                </a:rPr>
                <a:t>be to pick up</a:t>
              </a:r>
              <a:r>
                <a:rPr lang="en-US" sz="1400" b="1" i="0" u="none" strike="noStrike" cap="none">
                  <a:solidFill>
                    <a:srgbClr val="000000"/>
                  </a:solidFill>
                  <a:latin typeface="Lato"/>
                  <a:ea typeface="Lato"/>
                  <a:cs typeface="Lato"/>
                  <a:sym typeface="Lato"/>
                </a:rPr>
                <a:t> your new  I-20</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900"/>
                <a:buFont typeface="Arial"/>
                <a:buNone/>
              </a:pPr>
              <a:r>
                <a:rPr lang="en-US" sz="900" b="1" i="0" u="none" strike="noStrike" cap="none">
                  <a:solidFill>
                    <a:srgbClr val="000000"/>
                  </a:solidFill>
                  <a:latin typeface="Lato"/>
                  <a:ea typeface="Lato"/>
                  <a:cs typeface="Lato"/>
                  <a:sym typeface="Lato"/>
                </a:rPr>
                <a:t>(3-5 days)</a:t>
              </a:r>
              <a:endParaRPr sz="1400" b="0" i="0" u="none" strike="noStrike" cap="none">
                <a:solidFill>
                  <a:srgbClr val="000000"/>
                </a:solidFill>
                <a:latin typeface="Arial"/>
                <a:ea typeface="Arial"/>
                <a:cs typeface="Arial"/>
                <a:sym typeface="Arial"/>
              </a:endParaRPr>
            </a:p>
          </p:txBody>
        </p:sp>
        <p:sp>
          <p:nvSpPr>
            <p:cNvPr id="1646" name="Google Shape;1646;p78"/>
            <p:cNvSpPr/>
            <p:nvPr/>
          </p:nvSpPr>
          <p:spPr>
            <a:xfrm>
              <a:off x="1399143" y="1206305"/>
              <a:ext cx="2102560" cy="1468102"/>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78"/>
            <p:cNvSpPr txBox="1"/>
            <p:nvPr/>
          </p:nvSpPr>
          <p:spPr>
            <a:xfrm>
              <a:off x="1470810" y="1277972"/>
              <a:ext cx="1959226" cy="132476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 Include a check or money order and express mail completed packet to USCIS </a:t>
              </a:r>
              <a:r>
                <a:rPr lang="en-US" sz="1400" b="1" i="0" u="none" strike="noStrike" cap="none">
                  <a:solidFill>
                    <a:srgbClr val="FF0000"/>
                  </a:solidFill>
                  <a:latin typeface="Lato"/>
                  <a:ea typeface="Lato"/>
                  <a:cs typeface="Lato"/>
                  <a:sym typeface="Lato"/>
                </a:rPr>
                <a:t>within 30 days </a:t>
              </a:r>
              <a:r>
                <a:rPr lang="en-US" b="1">
                  <a:solidFill>
                    <a:srgbClr val="FF0000"/>
                  </a:solidFill>
                  <a:latin typeface="Lato"/>
                  <a:ea typeface="Lato"/>
                  <a:cs typeface="Lato"/>
                  <a:sym typeface="Lato"/>
                </a:rPr>
                <a:t>of recommendation </a:t>
              </a:r>
              <a:r>
                <a:rPr lang="en-US" sz="1400" b="1" i="0" u="none" strike="noStrike" cap="none">
                  <a:solidFill>
                    <a:srgbClr val="FF0000"/>
                  </a:solidFill>
                  <a:latin typeface="Lato"/>
                  <a:ea typeface="Lato"/>
                  <a:cs typeface="Lato"/>
                  <a:sym typeface="Lato"/>
                </a:rPr>
                <a:t>date </a:t>
              </a:r>
              <a:r>
                <a:rPr lang="en-US" b="1">
                  <a:solidFill>
                    <a:srgbClr val="FF0000"/>
                  </a:solidFill>
                  <a:latin typeface="Lato"/>
                  <a:ea typeface="Lato"/>
                  <a:cs typeface="Lato"/>
                  <a:sym typeface="Lato"/>
                </a:rPr>
                <a:t>of </a:t>
              </a:r>
              <a:r>
                <a:rPr lang="en-US" sz="1400" b="1" i="0" u="none" strike="noStrike" cap="none">
                  <a:solidFill>
                    <a:srgbClr val="FF0000"/>
                  </a:solidFill>
                  <a:latin typeface="Lato"/>
                  <a:ea typeface="Lato"/>
                  <a:cs typeface="Lato"/>
                  <a:sym typeface="Lato"/>
                </a:rPr>
                <a:t>the I-20.  </a:t>
              </a:r>
              <a:endParaRPr sz="1400" i="0" u="none" strike="noStrike" cap="none">
                <a:solidFill>
                  <a:srgbClr val="FF0000"/>
                </a:solidFill>
                <a:latin typeface="Lato"/>
                <a:ea typeface="Lato"/>
                <a:cs typeface="Lato"/>
                <a:sym typeface="Lato"/>
              </a:endParaRPr>
            </a:p>
          </p:txBody>
        </p:sp>
      </p:grpSp>
      <p:pic>
        <p:nvPicPr>
          <p:cNvPr id="2" name="Recorded Sound">
            <a:hlinkClick r:id="" action="ppaction://media"/>
            <a:extLst>
              <a:ext uri="{FF2B5EF4-FFF2-40B4-BE49-F238E27FC236}">
                <a16:creationId xmlns:a16="http://schemas.microsoft.com/office/drawing/2014/main" id="{201DA769-4B50-4E5B-B0A0-4B03078B3C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566" y="639784"/>
            <a:ext cx="813735" cy="8137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79"/>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sp>
        <p:nvSpPr>
          <p:cNvPr id="1654" name="Google Shape;1654;p79"/>
          <p:cNvSpPr txBox="1">
            <a:spLocks noGrp="1"/>
          </p:cNvSpPr>
          <p:nvPr>
            <p:ph type="title"/>
          </p:nvPr>
        </p:nvSpPr>
        <p:spPr>
          <a:xfrm>
            <a:off x="1283118" y="695273"/>
            <a:ext cx="8288700" cy="11682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rgbClr val="080808"/>
              </a:buClr>
              <a:buSzPts val="4400"/>
              <a:buFont typeface="Montserrat"/>
              <a:buNone/>
            </a:pPr>
            <a:r>
              <a:rPr lang="en-US">
                <a:solidFill>
                  <a:srgbClr val="080808"/>
                </a:solidFill>
              </a:rPr>
              <a:t>Documents to submit to ISS</a:t>
            </a:r>
            <a:r>
              <a:rPr lang="en-US" strike="sngStrike">
                <a:solidFill>
                  <a:srgbClr val="080808"/>
                </a:solidFill>
              </a:rPr>
              <a:t/>
            </a:r>
            <a:br>
              <a:rPr lang="en-US" strike="sngStrike">
                <a:solidFill>
                  <a:srgbClr val="080808"/>
                </a:solidFill>
              </a:rPr>
            </a:br>
            <a:r>
              <a:rPr lang="en-US" sz="2400"/>
              <a:t>(Internal process)</a:t>
            </a:r>
            <a:endParaRPr sz="2400" strike="sngStrike">
              <a:solidFill>
                <a:srgbClr val="080808"/>
              </a:solidFill>
            </a:endParaRPr>
          </a:p>
        </p:txBody>
      </p:sp>
      <p:sp>
        <p:nvSpPr>
          <p:cNvPr id="1655" name="Google Shape;1655;p79"/>
          <p:cNvSpPr txBox="1">
            <a:spLocks noGrp="1"/>
          </p:cNvSpPr>
          <p:nvPr>
            <p:ph type="body" idx="3"/>
          </p:nvPr>
        </p:nvSpPr>
        <p:spPr>
          <a:xfrm>
            <a:off x="1464150" y="1863477"/>
            <a:ext cx="9855300" cy="3559800"/>
          </a:xfrm>
          <a:prstGeom prst="rect">
            <a:avLst/>
          </a:prstGeom>
          <a:noFill/>
          <a:ln>
            <a:noFill/>
          </a:ln>
        </p:spPr>
        <p:txBody>
          <a:bodyPr spcFirstLastPara="1" wrap="square" lIns="0" tIns="0" rIns="0" bIns="0" anchor="ctr" anchorCtr="0">
            <a:noAutofit/>
          </a:bodyPr>
          <a:lstStyle/>
          <a:p>
            <a:pPr marL="873125" lvl="0" indent="-739775" algn="l" rtl="0">
              <a:lnSpc>
                <a:spcPct val="200000"/>
              </a:lnSpc>
              <a:spcBef>
                <a:spcPts val="0"/>
              </a:spcBef>
              <a:spcAft>
                <a:spcPts val="0"/>
              </a:spcAft>
              <a:buClr>
                <a:srgbClr val="000000"/>
              </a:buClr>
              <a:buSzPts val="2400"/>
              <a:buFont typeface="Lato"/>
              <a:buChar char="❑"/>
            </a:pPr>
            <a:r>
              <a:rPr lang="en-US" sz="2400">
                <a:solidFill>
                  <a:srgbClr val="000000"/>
                </a:solidFill>
                <a:latin typeface="Lato"/>
                <a:ea typeface="Lato"/>
                <a:cs typeface="Lato"/>
                <a:sym typeface="Lato"/>
              </a:rPr>
              <a:t>OPT Request Form</a:t>
            </a:r>
            <a:endParaRPr sz="2400">
              <a:latin typeface="Lato"/>
              <a:ea typeface="Lato"/>
              <a:cs typeface="Lato"/>
              <a:sym typeface="Lato"/>
            </a:endParaRPr>
          </a:p>
          <a:p>
            <a:pPr marL="873125" lvl="0" indent="-739775" algn="l" rtl="0">
              <a:lnSpc>
                <a:spcPct val="200000"/>
              </a:lnSpc>
              <a:spcBef>
                <a:spcPts val="0"/>
              </a:spcBef>
              <a:spcAft>
                <a:spcPts val="0"/>
              </a:spcAft>
              <a:buClr>
                <a:srgbClr val="000000"/>
              </a:buClr>
              <a:buSzPts val="2400"/>
              <a:buFont typeface="Lato"/>
              <a:buChar char="❑"/>
            </a:pPr>
            <a:r>
              <a:rPr lang="en-US" sz="2400">
                <a:solidFill>
                  <a:srgbClr val="000000"/>
                </a:solidFill>
                <a:latin typeface="Lato"/>
                <a:ea typeface="Lato"/>
                <a:cs typeface="Lato"/>
                <a:sym typeface="Lato"/>
              </a:rPr>
              <a:t>Form I-765 (Typed) </a:t>
            </a:r>
            <a:endParaRPr sz="2400">
              <a:latin typeface="Lato"/>
              <a:ea typeface="Lato"/>
              <a:cs typeface="Lato"/>
              <a:sym typeface="Lato"/>
            </a:endParaRPr>
          </a:p>
          <a:p>
            <a:pPr marL="873125" lvl="0" indent="-739775" algn="l" rtl="0">
              <a:lnSpc>
                <a:spcPct val="200000"/>
              </a:lnSpc>
              <a:spcBef>
                <a:spcPts val="0"/>
              </a:spcBef>
              <a:spcAft>
                <a:spcPts val="0"/>
              </a:spcAft>
              <a:buClr>
                <a:srgbClr val="000000"/>
              </a:buClr>
              <a:buSzPts val="2400"/>
              <a:buFont typeface="Lato"/>
              <a:buChar char="❑"/>
            </a:pPr>
            <a:r>
              <a:rPr lang="en-US" sz="2400">
                <a:solidFill>
                  <a:srgbClr val="000000"/>
                </a:solidFill>
                <a:latin typeface="Lato"/>
                <a:ea typeface="Lato"/>
                <a:cs typeface="Lato"/>
                <a:sym typeface="Lato"/>
              </a:rPr>
              <a:t>Form G-1145 (Typed) </a:t>
            </a:r>
            <a:endParaRPr sz="2400">
              <a:solidFill>
                <a:srgbClr val="000000"/>
              </a:solidFill>
              <a:latin typeface="Lato"/>
              <a:ea typeface="Lato"/>
              <a:cs typeface="Lato"/>
              <a:sym typeface="Lato"/>
            </a:endParaRPr>
          </a:p>
          <a:p>
            <a:pPr marL="873125" lvl="0" indent="-739775" algn="l" rtl="0">
              <a:lnSpc>
                <a:spcPct val="200000"/>
              </a:lnSpc>
              <a:spcBef>
                <a:spcPts val="0"/>
              </a:spcBef>
              <a:spcAft>
                <a:spcPts val="0"/>
              </a:spcAft>
              <a:buClr>
                <a:srgbClr val="000000"/>
              </a:buClr>
              <a:buSzPts val="2400"/>
              <a:buFont typeface="Lato"/>
              <a:buChar char="❑"/>
            </a:pPr>
            <a:r>
              <a:rPr lang="en-US" sz="2400">
                <a:solidFill>
                  <a:srgbClr val="000000"/>
                </a:solidFill>
                <a:latin typeface="Lato"/>
                <a:ea typeface="Lato"/>
                <a:cs typeface="Lato"/>
                <a:sym typeface="Lato"/>
              </a:rPr>
              <a:t>Document Copies (passport, visa, I-94) </a:t>
            </a:r>
            <a:endParaRPr sz="2400">
              <a:latin typeface="Lato"/>
              <a:ea typeface="Lato"/>
              <a:cs typeface="Lato"/>
              <a:sym typeface="Lato"/>
            </a:endParaRPr>
          </a:p>
        </p:txBody>
      </p:sp>
      <p:sp>
        <p:nvSpPr>
          <p:cNvPr id="1656" name="Google Shape;1656;p79"/>
          <p:cNvSpPr txBox="1"/>
          <p:nvPr/>
        </p:nvSpPr>
        <p:spPr>
          <a:xfrm>
            <a:off x="1776325" y="5082100"/>
            <a:ext cx="7494300" cy="674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a:solidFill>
                  <a:srgbClr val="000000"/>
                </a:solidFill>
                <a:latin typeface="Lato"/>
                <a:ea typeface="Lato"/>
                <a:cs typeface="Lato"/>
                <a:sym typeface="Lato"/>
              </a:rPr>
              <a:t>Drop it off in person or by email at</a:t>
            </a:r>
            <a:endParaRPr sz="2400"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r>
              <a:rPr lang="en-US" sz="2400" i="0" u="sng" strike="noStrike" cap="none">
                <a:solidFill>
                  <a:schemeClr val="hlink"/>
                </a:solidFill>
                <a:latin typeface="Lato"/>
                <a:ea typeface="Lato"/>
                <a:cs typeface="Lato"/>
                <a:sym typeface="Lato"/>
                <a:hlinkClick r:id="rId5"/>
              </a:rPr>
              <a:t>internationalstudents@ucr.edu</a:t>
            </a:r>
            <a:r>
              <a:rPr lang="en-US" sz="2400" i="0" u="none" strike="noStrike" cap="none">
                <a:solidFill>
                  <a:srgbClr val="000000"/>
                </a:solidFill>
                <a:latin typeface="Lato"/>
                <a:ea typeface="Lato"/>
                <a:cs typeface="Lato"/>
                <a:sym typeface="Lato"/>
              </a:rPr>
              <a:t> </a:t>
            </a:r>
            <a:endParaRPr sz="2400" i="0" u="none" strike="noStrike" cap="none">
              <a:solidFill>
                <a:srgbClr val="000000"/>
              </a:solidFill>
              <a:latin typeface="Lato"/>
              <a:ea typeface="Lato"/>
              <a:cs typeface="Lato"/>
              <a:sym typeface="Lato"/>
            </a:endParaRPr>
          </a:p>
        </p:txBody>
      </p:sp>
      <p:sp>
        <p:nvSpPr>
          <p:cNvPr id="1657" name="Google Shape;1657;p79"/>
          <p:cNvSpPr txBox="1"/>
          <p:nvPr/>
        </p:nvSpPr>
        <p:spPr>
          <a:xfrm>
            <a:off x="8041200" y="2567500"/>
            <a:ext cx="3820200" cy="100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1">
                <a:latin typeface="Lato"/>
                <a:ea typeface="Lato"/>
                <a:cs typeface="Lato"/>
                <a:sym typeface="Lato"/>
              </a:rPr>
              <a:t>ISS Processing Time: </a:t>
            </a:r>
            <a:endParaRPr sz="2400" i="1">
              <a:latin typeface="Lato"/>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r>
              <a:rPr lang="en-US" sz="2400" i="1">
                <a:latin typeface="Lato"/>
                <a:ea typeface="Lato"/>
                <a:cs typeface="Lato"/>
                <a:sym typeface="Lato"/>
              </a:rPr>
              <a:t>3-5 business days</a:t>
            </a:r>
            <a:endParaRPr sz="2400" i="1" u="none" strike="noStrike" cap="none">
              <a:solidFill>
                <a:srgbClr val="000000"/>
              </a:solidFill>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E5743163-17E9-489D-B3C1-322CBCD6B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9684" y="934839"/>
            <a:ext cx="674399" cy="674399"/>
          </a:xfrm>
          <a:prstGeom prst="rect">
            <a:avLst/>
          </a:prstGeom>
        </p:spPr>
      </p:pic>
    </p:spTree>
    <p:extLst>
      <p:ext uri="{BB962C8B-B14F-4D97-AF65-F5344CB8AC3E}">
        <p14:creationId xmlns:p14="http://schemas.microsoft.com/office/powerpoint/2010/main" val="648200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80"/>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13</a:t>
            </a:fld>
            <a:endParaRPr sz="1000" b="0" i="0" u="none" strike="noStrike" cap="none">
              <a:solidFill>
                <a:srgbClr val="6A6E79"/>
              </a:solidFill>
              <a:latin typeface="Lato"/>
              <a:ea typeface="Lato"/>
              <a:cs typeface="Lato"/>
              <a:sym typeface="Lato"/>
            </a:endParaRPr>
          </a:p>
        </p:txBody>
      </p:sp>
      <p:sp>
        <p:nvSpPr>
          <p:cNvPr id="1664" name="Google Shape;1664;p80"/>
          <p:cNvSpPr txBox="1">
            <a:spLocks noGrp="1"/>
          </p:cNvSpPr>
          <p:nvPr>
            <p:ph type="title"/>
          </p:nvPr>
        </p:nvSpPr>
        <p:spPr>
          <a:xfrm>
            <a:off x="523225" y="2275730"/>
            <a:ext cx="3798300" cy="15489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t>OPT Request Form</a:t>
            </a:r>
            <a:endParaRPr/>
          </a:p>
        </p:txBody>
      </p:sp>
      <p:sp>
        <p:nvSpPr>
          <p:cNvPr id="1665" name="Google Shape;1665;p80"/>
          <p:cNvSpPr txBox="1"/>
          <p:nvPr/>
        </p:nvSpPr>
        <p:spPr>
          <a:xfrm>
            <a:off x="9979950" y="5088925"/>
            <a:ext cx="2159400" cy="97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Lato"/>
                <a:ea typeface="Lato"/>
                <a:cs typeface="Lato"/>
                <a:sym typeface="Lato"/>
              </a:rPr>
              <a:t>To be completed by: </a:t>
            </a:r>
            <a:endParaRPr sz="14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b="1">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Lato"/>
                <a:ea typeface="Lato"/>
                <a:cs typeface="Lato"/>
                <a:sym typeface="Lato"/>
              </a:rPr>
              <a:t>Academic Advisor (UG) Graduate Advisor (Grad)</a:t>
            </a:r>
            <a:endParaRPr sz="1400" b="1" i="0" u="none" strike="noStrike" cap="none">
              <a:solidFill>
                <a:srgbClr val="000000"/>
              </a:solidFill>
              <a:latin typeface="Lato"/>
              <a:ea typeface="Lato"/>
              <a:cs typeface="Lato"/>
              <a:sym typeface="Lato"/>
            </a:endParaRPr>
          </a:p>
        </p:txBody>
      </p:sp>
      <p:sp>
        <p:nvSpPr>
          <p:cNvPr id="1666" name="Google Shape;1666;p80"/>
          <p:cNvSpPr/>
          <p:nvPr/>
        </p:nvSpPr>
        <p:spPr>
          <a:xfrm>
            <a:off x="9308725" y="5318375"/>
            <a:ext cx="579300" cy="313500"/>
          </a:xfrm>
          <a:prstGeom prst="lef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80"/>
          <p:cNvSpPr txBox="1"/>
          <p:nvPr/>
        </p:nvSpPr>
        <p:spPr>
          <a:xfrm>
            <a:off x="9979950" y="2802925"/>
            <a:ext cx="2159400" cy="64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Lato"/>
                <a:ea typeface="Lato"/>
                <a:cs typeface="Lato"/>
                <a:sym typeface="Lato"/>
              </a:rPr>
              <a:t>To be completed by: Student</a:t>
            </a:r>
            <a:endParaRPr sz="1400" b="1" i="0" u="none" strike="noStrike" cap="none">
              <a:solidFill>
                <a:srgbClr val="000000"/>
              </a:solidFill>
              <a:latin typeface="Lato"/>
              <a:ea typeface="Lato"/>
              <a:cs typeface="Lato"/>
              <a:sym typeface="Lato"/>
            </a:endParaRPr>
          </a:p>
        </p:txBody>
      </p:sp>
      <p:sp>
        <p:nvSpPr>
          <p:cNvPr id="1668" name="Google Shape;1668;p80"/>
          <p:cNvSpPr/>
          <p:nvPr/>
        </p:nvSpPr>
        <p:spPr>
          <a:xfrm>
            <a:off x="9308725" y="2956175"/>
            <a:ext cx="579300" cy="313500"/>
          </a:xfrm>
          <a:prstGeom prst="lef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9" name="Google Shape;1669;p8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846725" y="922875"/>
            <a:ext cx="4181549" cy="5273299"/>
          </a:xfrm>
          <a:prstGeom prst="rect">
            <a:avLst/>
          </a:prstGeom>
          <a:noFill/>
          <a:ln w="9525" cap="flat" cmpd="sng">
            <a:solidFill>
              <a:schemeClr val="dk2"/>
            </a:solidFill>
            <a:prstDash val="solid"/>
            <a:round/>
            <a:headEnd type="none" w="sm" len="sm"/>
            <a:tailEnd type="none" w="sm" len="sm"/>
          </a:ln>
        </p:spPr>
      </p:pic>
      <p:sp>
        <p:nvSpPr>
          <p:cNvPr id="1670" name="Google Shape;1670;p80"/>
          <p:cNvSpPr txBox="1"/>
          <p:nvPr/>
        </p:nvSpPr>
        <p:spPr>
          <a:xfrm>
            <a:off x="610387" y="4260905"/>
            <a:ext cx="3760500" cy="64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Lato"/>
                <a:ea typeface="Lato"/>
                <a:cs typeface="Lato"/>
                <a:sym typeface="Lato"/>
              </a:rPr>
              <a:t>Available at the ISS Office or email us at </a:t>
            </a:r>
            <a:r>
              <a:rPr lang="en-US" i="1" u="sng">
                <a:solidFill>
                  <a:schemeClr val="hlink"/>
                </a:solidFill>
                <a:latin typeface="Lato"/>
                <a:ea typeface="Lato"/>
                <a:cs typeface="Lato"/>
                <a:sym typeface="Lato"/>
                <a:hlinkClick r:id="rId6"/>
              </a:rPr>
              <a:t>internationalstudents@ucr.edu</a:t>
            </a:r>
            <a:r>
              <a:rPr lang="en-US" i="1">
                <a:latin typeface="Lato"/>
                <a:ea typeface="Lato"/>
                <a:cs typeface="Lato"/>
                <a:sym typeface="Lato"/>
              </a:rPr>
              <a:t> </a:t>
            </a:r>
            <a:endParaRPr i="1">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0453213B-8DEE-40F2-8D2F-DF368A5BE7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29036" y="720808"/>
            <a:ext cx="661228" cy="661228"/>
          </a:xfrm>
          <a:prstGeom prst="rect">
            <a:avLst/>
          </a:prstGeom>
        </p:spPr>
      </p:pic>
    </p:spTree>
    <p:extLst>
      <p:ext uri="{BB962C8B-B14F-4D97-AF65-F5344CB8AC3E}">
        <p14:creationId xmlns:p14="http://schemas.microsoft.com/office/powerpoint/2010/main" val="3718096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81"/>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14</a:t>
            </a:fld>
            <a:endParaRPr sz="1000" b="0" i="0" u="none" strike="noStrike" cap="none">
              <a:solidFill>
                <a:srgbClr val="6A6E79"/>
              </a:solidFill>
              <a:latin typeface="Lato"/>
              <a:ea typeface="Lato"/>
              <a:cs typeface="Lato"/>
              <a:sym typeface="Lato"/>
            </a:endParaRPr>
          </a:p>
        </p:txBody>
      </p:sp>
      <p:sp>
        <p:nvSpPr>
          <p:cNvPr id="1677" name="Google Shape;1677;p81"/>
          <p:cNvSpPr txBox="1">
            <a:spLocks noGrp="1"/>
          </p:cNvSpPr>
          <p:nvPr>
            <p:ph type="title"/>
          </p:nvPr>
        </p:nvSpPr>
        <p:spPr>
          <a:xfrm>
            <a:off x="523225" y="294525"/>
            <a:ext cx="7358700" cy="10737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OPT Request Form</a:t>
            </a:r>
            <a:endParaRPr/>
          </a:p>
          <a:p>
            <a:pPr marL="0" lvl="0" indent="0" algn="l" rtl="0">
              <a:lnSpc>
                <a:spcPct val="80000"/>
              </a:lnSpc>
              <a:spcBef>
                <a:spcPts val="0"/>
              </a:spcBef>
              <a:spcAft>
                <a:spcPts val="0"/>
              </a:spcAft>
              <a:buClr>
                <a:schemeClr val="dk1"/>
              </a:buClr>
              <a:buSzPts val="4400"/>
              <a:buFont typeface="Montserrat"/>
              <a:buNone/>
            </a:pPr>
            <a:endParaRPr/>
          </a:p>
        </p:txBody>
      </p:sp>
      <p:pic>
        <p:nvPicPr>
          <p:cNvPr id="1678" name="Google Shape;1678;p8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43850" y="1644343"/>
            <a:ext cx="6510303" cy="4709770"/>
          </a:xfrm>
          <a:prstGeom prst="rect">
            <a:avLst/>
          </a:prstGeom>
          <a:noFill/>
          <a:ln>
            <a:noFill/>
          </a:ln>
        </p:spPr>
      </p:pic>
      <p:sp>
        <p:nvSpPr>
          <p:cNvPr id="1679" name="Google Shape;1679;p81"/>
          <p:cNvSpPr txBox="1"/>
          <p:nvPr/>
        </p:nvSpPr>
        <p:spPr>
          <a:xfrm>
            <a:off x="182600" y="996050"/>
            <a:ext cx="2159400" cy="64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Lato"/>
                <a:ea typeface="Lato"/>
                <a:cs typeface="Lato"/>
                <a:sym typeface="Lato"/>
              </a:rPr>
              <a:t>To be completed by: Student</a:t>
            </a:r>
            <a:endParaRPr sz="1400" b="1" i="0" u="none" strike="noStrike" cap="none">
              <a:solidFill>
                <a:srgbClr val="000000"/>
              </a:solidFill>
              <a:latin typeface="Lato"/>
              <a:ea typeface="Lato"/>
              <a:cs typeface="Lato"/>
              <a:sym typeface="Lato"/>
            </a:endParaRPr>
          </a:p>
        </p:txBody>
      </p:sp>
      <p:sp>
        <p:nvSpPr>
          <p:cNvPr id="1680" name="Google Shape;1680;p81"/>
          <p:cNvSpPr/>
          <p:nvPr/>
        </p:nvSpPr>
        <p:spPr>
          <a:xfrm>
            <a:off x="2652550" y="3869700"/>
            <a:ext cx="5313600" cy="88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81"/>
          <p:cNvSpPr/>
          <p:nvPr/>
        </p:nvSpPr>
        <p:spPr>
          <a:xfrm>
            <a:off x="8141300" y="4005450"/>
            <a:ext cx="1192200" cy="438600"/>
          </a:xfrm>
          <a:prstGeom prst="lef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81"/>
          <p:cNvSpPr txBox="1"/>
          <p:nvPr/>
        </p:nvSpPr>
        <p:spPr>
          <a:xfrm>
            <a:off x="276325" y="2156575"/>
            <a:ext cx="2159400" cy="64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latin typeface="Lato"/>
                <a:ea typeface="Lato"/>
                <a:cs typeface="Lato"/>
                <a:sym typeface="Lato"/>
              </a:rPr>
              <a:t>Section 1.</a:t>
            </a:r>
            <a:endParaRPr b="1">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US">
                <a:latin typeface="Lato"/>
                <a:ea typeface="Lato"/>
                <a:cs typeface="Lato"/>
                <a:sym typeface="Lato"/>
              </a:rPr>
              <a:t>Basic Student Information </a:t>
            </a:r>
            <a:endParaRPr sz="1400" i="0" u="none" strike="noStrike" cap="none">
              <a:solidFill>
                <a:srgbClr val="000000"/>
              </a:solidFill>
              <a:latin typeface="Lato"/>
              <a:ea typeface="Lato"/>
              <a:cs typeface="Lato"/>
              <a:sym typeface="Lato"/>
            </a:endParaRPr>
          </a:p>
        </p:txBody>
      </p:sp>
      <p:sp>
        <p:nvSpPr>
          <p:cNvPr id="1683" name="Google Shape;1683;p81"/>
          <p:cNvSpPr txBox="1"/>
          <p:nvPr/>
        </p:nvSpPr>
        <p:spPr>
          <a:xfrm>
            <a:off x="276325" y="3832975"/>
            <a:ext cx="2159400" cy="64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latin typeface="Lato"/>
                <a:ea typeface="Lato"/>
                <a:cs typeface="Lato"/>
                <a:sym typeface="Lato"/>
              </a:rPr>
              <a:t>Section 2.</a:t>
            </a:r>
            <a:endParaRPr b="1">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US">
                <a:latin typeface="Lato"/>
                <a:ea typeface="Lato"/>
                <a:cs typeface="Lato"/>
                <a:sym typeface="Lato"/>
              </a:rPr>
              <a:t>OPT Information</a:t>
            </a:r>
            <a:endParaRPr sz="1400" i="0" u="none" strike="noStrike" cap="none">
              <a:solidFill>
                <a:srgbClr val="000000"/>
              </a:solidFill>
              <a:latin typeface="Lato"/>
              <a:ea typeface="Lato"/>
              <a:cs typeface="Lato"/>
              <a:sym typeface="Lato"/>
            </a:endParaRPr>
          </a:p>
        </p:txBody>
      </p:sp>
      <p:sp>
        <p:nvSpPr>
          <p:cNvPr id="1684" name="Google Shape;1684;p81"/>
          <p:cNvSpPr txBox="1"/>
          <p:nvPr/>
        </p:nvSpPr>
        <p:spPr>
          <a:xfrm>
            <a:off x="9409825" y="3985375"/>
            <a:ext cx="2585400" cy="196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u="sng">
                <a:latin typeface="Lato"/>
                <a:ea typeface="Lato"/>
                <a:cs typeface="Lato"/>
                <a:sym typeface="Lato"/>
              </a:rPr>
              <a:t>OPT Request Dates</a:t>
            </a:r>
            <a:endParaRPr b="1" u="sng">
              <a:latin typeface="Lato"/>
              <a:ea typeface="Lato"/>
              <a:cs typeface="Lato"/>
              <a:sym typeface="Lato"/>
            </a:endParaRPr>
          </a:p>
          <a:p>
            <a:pPr marL="457200" marR="0" lvl="0" indent="-317500" algn="l" rtl="0">
              <a:lnSpc>
                <a:spcPct val="100000"/>
              </a:lnSpc>
              <a:spcBef>
                <a:spcPts val="0"/>
              </a:spcBef>
              <a:spcAft>
                <a:spcPts val="0"/>
              </a:spcAft>
              <a:buSzPts val="1400"/>
              <a:buFont typeface="Lato"/>
              <a:buChar char="●"/>
            </a:pPr>
            <a:r>
              <a:rPr lang="en-US">
                <a:latin typeface="Lato"/>
                <a:ea typeface="Lato"/>
                <a:cs typeface="Lato"/>
                <a:sym typeface="Lato"/>
              </a:rPr>
              <a:t>Dates that you are requesting to start your OPT </a:t>
            </a:r>
            <a:endParaRPr>
              <a:latin typeface="Lato"/>
              <a:ea typeface="Lato"/>
              <a:cs typeface="Lato"/>
              <a:sym typeface="Lato"/>
            </a:endParaRPr>
          </a:p>
          <a:p>
            <a:pPr marL="457200" marR="0" lvl="0" indent="-317500" algn="l" rtl="0">
              <a:lnSpc>
                <a:spcPct val="100000"/>
              </a:lnSpc>
              <a:spcBef>
                <a:spcPts val="0"/>
              </a:spcBef>
              <a:spcAft>
                <a:spcPts val="0"/>
              </a:spcAft>
              <a:buSzPts val="1400"/>
              <a:buFont typeface="Lato"/>
              <a:buChar char="●"/>
            </a:pPr>
            <a:r>
              <a:rPr lang="en-US">
                <a:latin typeface="Lato"/>
                <a:ea typeface="Lato"/>
                <a:cs typeface="Lato"/>
                <a:sym typeface="Lato"/>
              </a:rPr>
              <a:t>Cannot issue OPT I-20 without these dates</a:t>
            </a:r>
            <a:endParaRPr>
              <a:latin typeface="Lato"/>
              <a:ea typeface="Lato"/>
              <a:cs typeface="Lato"/>
              <a:sym typeface="Lato"/>
            </a:endParaRPr>
          </a:p>
          <a:p>
            <a:pPr marL="0" marR="0" lvl="0" indent="0" algn="l" rtl="0">
              <a:lnSpc>
                <a:spcPct val="100000"/>
              </a:lnSpc>
              <a:spcBef>
                <a:spcPts val="0"/>
              </a:spcBef>
              <a:spcAft>
                <a:spcPts val="0"/>
              </a:spcAft>
              <a:buNone/>
            </a:pPr>
            <a:endParaRPr>
              <a:latin typeface="Lato"/>
              <a:ea typeface="Lato"/>
              <a:cs typeface="Lato"/>
              <a:sym typeface="Lato"/>
            </a:endParaRPr>
          </a:p>
          <a:p>
            <a:pPr marL="457200" marR="0" lvl="0" indent="0" algn="l" rtl="0">
              <a:lnSpc>
                <a:spcPct val="100000"/>
              </a:lnSpc>
              <a:spcBef>
                <a:spcPts val="0"/>
              </a:spcBef>
              <a:spcAft>
                <a:spcPts val="0"/>
              </a:spcAft>
              <a:buNone/>
            </a:pPr>
            <a:endParaRPr>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endParaRPr>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33AE8EA1-BA6C-4125-A1B7-E2ED080940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2525" y="831375"/>
            <a:ext cx="750201" cy="750201"/>
          </a:xfrm>
          <a:prstGeom prst="rect">
            <a:avLst/>
          </a:prstGeom>
        </p:spPr>
      </p:pic>
    </p:spTree>
    <p:extLst>
      <p:ext uri="{BB962C8B-B14F-4D97-AF65-F5344CB8AC3E}">
        <p14:creationId xmlns:p14="http://schemas.microsoft.com/office/powerpoint/2010/main" val="40194531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82"/>
          <p:cNvSpPr/>
          <p:nvPr/>
        </p:nvSpPr>
        <p:spPr>
          <a:xfrm>
            <a:off x="864450" y="387700"/>
            <a:ext cx="8700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a:solidFill>
                  <a:schemeClr val="dk1"/>
                </a:solidFill>
                <a:latin typeface="Montserrat"/>
                <a:ea typeface="Montserrat"/>
                <a:cs typeface="Montserrat"/>
                <a:sym typeface="Montserrat"/>
              </a:rPr>
              <a:t>Selecting OPT Dates</a:t>
            </a:r>
            <a:endParaRPr sz="4400" b="1" i="0" u="none" strike="noStrike" cap="none">
              <a:solidFill>
                <a:schemeClr val="dk1"/>
              </a:solidFill>
              <a:latin typeface="Montserrat"/>
              <a:ea typeface="Montserrat"/>
              <a:cs typeface="Montserrat"/>
              <a:sym typeface="Montserrat"/>
            </a:endParaRPr>
          </a:p>
        </p:txBody>
      </p:sp>
      <p:cxnSp>
        <p:nvCxnSpPr>
          <p:cNvPr id="1690" name="Google Shape;1690;p82"/>
          <p:cNvCxnSpPr/>
          <p:nvPr/>
        </p:nvCxnSpPr>
        <p:spPr>
          <a:xfrm>
            <a:off x="2489350" y="3306975"/>
            <a:ext cx="7277400" cy="25200"/>
          </a:xfrm>
          <a:prstGeom prst="straightConnector1">
            <a:avLst/>
          </a:prstGeom>
          <a:noFill/>
          <a:ln w="28575" cap="flat" cmpd="sng">
            <a:solidFill>
              <a:schemeClr val="dk2"/>
            </a:solidFill>
            <a:prstDash val="solid"/>
            <a:round/>
            <a:headEnd type="none" w="med" len="med"/>
            <a:tailEnd type="triangle" w="med" len="med"/>
          </a:ln>
        </p:spPr>
      </p:cxnSp>
      <p:cxnSp>
        <p:nvCxnSpPr>
          <p:cNvPr id="1691" name="Google Shape;1691;p82"/>
          <p:cNvCxnSpPr/>
          <p:nvPr/>
        </p:nvCxnSpPr>
        <p:spPr>
          <a:xfrm flipH="1">
            <a:off x="2710025" y="3042425"/>
            <a:ext cx="8400" cy="550800"/>
          </a:xfrm>
          <a:prstGeom prst="straightConnector1">
            <a:avLst/>
          </a:prstGeom>
          <a:noFill/>
          <a:ln w="28575" cap="flat" cmpd="sng">
            <a:solidFill>
              <a:schemeClr val="dk2"/>
            </a:solidFill>
            <a:prstDash val="solid"/>
            <a:round/>
            <a:headEnd type="none" w="med" len="med"/>
            <a:tailEnd type="none" w="med" len="med"/>
          </a:ln>
        </p:spPr>
      </p:cxnSp>
      <p:sp>
        <p:nvSpPr>
          <p:cNvPr id="1692" name="Google Shape;1692;p82"/>
          <p:cNvSpPr/>
          <p:nvPr/>
        </p:nvSpPr>
        <p:spPr>
          <a:xfrm>
            <a:off x="2266025" y="2910524"/>
            <a:ext cx="357900" cy="359100"/>
          </a:xfrm>
          <a:prstGeom prst="star5">
            <a:avLst>
              <a:gd name="adj" fmla="val 19098"/>
              <a:gd name="hf" fmla="val 105146"/>
              <a:gd name="vf" fmla="val 110557"/>
            </a:avLst>
          </a:prstGeom>
          <a:solidFill>
            <a:srgbClr val="FFD9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93" name="Google Shape;1693;p82"/>
          <p:cNvCxnSpPr/>
          <p:nvPr/>
        </p:nvCxnSpPr>
        <p:spPr>
          <a:xfrm flipH="1">
            <a:off x="8425025" y="3042425"/>
            <a:ext cx="8400" cy="550800"/>
          </a:xfrm>
          <a:prstGeom prst="straightConnector1">
            <a:avLst/>
          </a:prstGeom>
          <a:noFill/>
          <a:ln w="28575" cap="flat" cmpd="sng">
            <a:solidFill>
              <a:schemeClr val="dk2"/>
            </a:solidFill>
            <a:prstDash val="solid"/>
            <a:round/>
            <a:headEnd type="none" w="med" len="med"/>
            <a:tailEnd type="none" w="med" len="med"/>
          </a:ln>
        </p:spPr>
      </p:cxnSp>
      <p:sp>
        <p:nvSpPr>
          <p:cNvPr id="1694" name="Google Shape;1694;p82"/>
          <p:cNvSpPr txBox="1"/>
          <p:nvPr/>
        </p:nvSpPr>
        <p:spPr>
          <a:xfrm>
            <a:off x="1942625" y="2484150"/>
            <a:ext cx="1004700" cy="27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rgbClr val="000000"/>
                </a:solidFill>
                <a:latin typeface="Roboto"/>
                <a:ea typeface="Roboto"/>
                <a:cs typeface="Roboto"/>
                <a:sym typeface="Roboto"/>
              </a:rPr>
              <a:t>Completion </a:t>
            </a:r>
            <a:endParaRPr sz="11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rgbClr val="000000"/>
                </a:solidFill>
                <a:latin typeface="Roboto"/>
                <a:ea typeface="Roboto"/>
                <a:cs typeface="Roboto"/>
                <a:sym typeface="Roboto"/>
              </a:rPr>
              <a:t>Date</a:t>
            </a:r>
            <a:endParaRPr sz="1100" b="1" i="0" u="none" strike="noStrike" cap="none">
              <a:solidFill>
                <a:srgbClr val="000000"/>
              </a:solidFill>
              <a:latin typeface="Roboto"/>
              <a:ea typeface="Roboto"/>
              <a:cs typeface="Roboto"/>
              <a:sym typeface="Roboto"/>
            </a:endParaRPr>
          </a:p>
        </p:txBody>
      </p:sp>
      <p:sp>
        <p:nvSpPr>
          <p:cNvPr id="1695" name="Google Shape;1695;p82"/>
          <p:cNvSpPr txBox="1"/>
          <p:nvPr/>
        </p:nvSpPr>
        <p:spPr>
          <a:xfrm>
            <a:off x="2218875" y="3652000"/>
            <a:ext cx="1004700" cy="31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a:solidFill>
                  <a:srgbClr val="0000FF"/>
                </a:solidFill>
                <a:highlight>
                  <a:srgbClr val="FFFF00"/>
                </a:highlight>
                <a:latin typeface="Roboto"/>
                <a:ea typeface="Roboto"/>
                <a:cs typeface="Roboto"/>
                <a:sym typeface="Roboto"/>
              </a:rPr>
              <a:t>Earliest OPT Start Date</a:t>
            </a:r>
            <a:endParaRPr sz="1100" b="1">
              <a:solidFill>
                <a:srgbClr val="0000FF"/>
              </a:solidFill>
              <a:highlight>
                <a:srgbClr val="FFFF00"/>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100">
                <a:latin typeface="Roboto"/>
                <a:ea typeface="Roboto"/>
                <a:cs typeface="Roboto"/>
                <a:sym typeface="Roboto"/>
              </a:rPr>
              <a:t>The day after completion date</a:t>
            </a:r>
            <a:endParaRPr sz="1100">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100" b="1">
              <a:solidFill>
                <a:srgbClr val="0000FF"/>
              </a:solidFill>
              <a:latin typeface="Roboto"/>
              <a:ea typeface="Roboto"/>
              <a:cs typeface="Roboto"/>
              <a:sym typeface="Roboto"/>
            </a:endParaRPr>
          </a:p>
        </p:txBody>
      </p:sp>
      <p:sp>
        <p:nvSpPr>
          <p:cNvPr id="1696" name="Google Shape;1696;p82"/>
          <p:cNvSpPr txBox="1"/>
          <p:nvPr/>
        </p:nvSpPr>
        <p:spPr>
          <a:xfrm>
            <a:off x="7926875" y="3652000"/>
            <a:ext cx="1004700" cy="31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a:solidFill>
                  <a:srgbClr val="0000FF"/>
                </a:solidFill>
                <a:highlight>
                  <a:srgbClr val="FFFF00"/>
                </a:highlight>
                <a:latin typeface="Roboto"/>
                <a:ea typeface="Roboto"/>
                <a:cs typeface="Roboto"/>
                <a:sym typeface="Roboto"/>
              </a:rPr>
              <a:t>Latest OPT Start Date</a:t>
            </a:r>
            <a:endParaRPr sz="1100" b="1">
              <a:solidFill>
                <a:srgbClr val="0000FF"/>
              </a:solidFill>
              <a:highlight>
                <a:srgbClr val="FFFF00"/>
              </a:highlight>
              <a:latin typeface="Roboto"/>
              <a:ea typeface="Roboto"/>
              <a:cs typeface="Roboto"/>
              <a:sym typeface="Roboto"/>
            </a:endParaRPr>
          </a:p>
          <a:p>
            <a:pPr marL="0" lvl="0" indent="0" algn="ctr" rtl="0">
              <a:spcBef>
                <a:spcPts val="0"/>
              </a:spcBef>
              <a:spcAft>
                <a:spcPts val="0"/>
              </a:spcAft>
              <a:buClr>
                <a:srgbClr val="000000"/>
              </a:buClr>
              <a:buSzPts val="1400"/>
              <a:buFont typeface="Arial"/>
              <a:buNone/>
            </a:pPr>
            <a:r>
              <a:rPr lang="en-US" sz="1100">
                <a:latin typeface="Roboto"/>
                <a:ea typeface="Roboto"/>
                <a:cs typeface="Roboto"/>
                <a:sym typeface="Roboto"/>
              </a:rPr>
              <a:t>60 days after completion date</a:t>
            </a:r>
            <a:endParaRPr sz="1100" b="1">
              <a:solidFill>
                <a:srgbClr val="0000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endParaRPr sz="1100" b="1">
              <a:solidFill>
                <a:srgbClr val="0000FF"/>
              </a:solidFill>
              <a:latin typeface="Roboto"/>
              <a:ea typeface="Roboto"/>
              <a:cs typeface="Roboto"/>
              <a:sym typeface="Roboto"/>
            </a:endParaRPr>
          </a:p>
        </p:txBody>
      </p:sp>
      <p:sp>
        <p:nvSpPr>
          <p:cNvPr id="1697" name="Google Shape;1697;p82"/>
          <p:cNvSpPr txBox="1"/>
          <p:nvPr/>
        </p:nvSpPr>
        <p:spPr>
          <a:xfrm>
            <a:off x="5126900" y="2835750"/>
            <a:ext cx="1004700" cy="3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a:ea typeface="Lato"/>
                <a:cs typeface="Lato"/>
                <a:sym typeface="Lato"/>
              </a:rPr>
              <a:t>60 days</a:t>
            </a:r>
            <a:endParaRPr>
              <a:latin typeface="Lato"/>
              <a:ea typeface="Lato"/>
              <a:cs typeface="Lato"/>
              <a:sym typeface="Lato"/>
            </a:endParaRPr>
          </a:p>
        </p:txBody>
      </p:sp>
      <p:cxnSp>
        <p:nvCxnSpPr>
          <p:cNvPr id="1698" name="Google Shape;1698;p82"/>
          <p:cNvCxnSpPr/>
          <p:nvPr/>
        </p:nvCxnSpPr>
        <p:spPr>
          <a:xfrm>
            <a:off x="6319450" y="3079800"/>
            <a:ext cx="1758600" cy="8400"/>
          </a:xfrm>
          <a:prstGeom prst="straightConnector1">
            <a:avLst/>
          </a:prstGeom>
          <a:noFill/>
          <a:ln w="9525" cap="flat" cmpd="sng">
            <a:solidFill>
              <a:schemeClr val="dk2"/>
            </a:solidFill>
            <a:prstDash val="solid"/>
            <a:round/>
            <a:headEnd type="none" w="med" len="med"/>
            <a:tailEnd type="none" w="med" len="med"/>
          </a:ln>
        </p:spPr>
      </p:cxnSp>
      <p:cxnSp>
        <p:nvCxnSpPr>
          <p:cNvPr id="1699" name="Google Shape;1699;p82"/>
          <p:cNvCxnSpPr/>
          <p:nvPr/>
        </p:nvCxnSpPr>
        <p:spPr>
          <a:xfrm>
            <a:off x="3195250" y="3079800"/>
            <a:ext cx="1758600" cy="8400"/>
          </a:xfrm>
          <a:prstGeom prst="straightConnector1">
            <a:avLst/>
          </a:prstGeom>
          <a:noFill/>
          <a:ln w="9525" cap="flat" cmpd="sng">
            <a:solidFill>
              <a:schemeClr val="dk2"/>
            </a:solidFill>
            <a:prstDash val="solid"/>
            <a:round/>
            <a:headEnd type="none" w="med" len="med"/>
            <a:tailEnd type="none" w="med" len="med"/>
          </a:ln>
        </p:spPr>
      </p:cxnSp>
      <p:sp>
        <p:nvSpPr>
          <p:cNvPr id="1700" name="Google Shape;1700;p82"/>
          <p:cNvSpPr txBox="1"/>
          <p:nvPr/>
        </p:nvSpPr>
        <p:spPr>
          <a:xfrm>
            <a:off x="908800" y="1430500"/>
            <a:ext cx="4341900" cy="55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u="sng">
                <a:solidFill>
                  <a:srgbClr val="FF0000"/>
                </a:solidFill>
                <a:latin typeface="Lato"/>
                <a:ea typeface="Lato"/>
                <a:cs typeface="Lato"/>
                <a:sym typeface="Lato"/>
              </a:rPr>
              <a:t>Selecting an OPT Start Date</a:t>
            </a:r>
            <a:endParaRPr sz="1800" b="1" u="sng">
              <a:solidFill>
                <a:srgbClr val="FF0000"/>
              </a:solidFill>
              <a:latin typeface="Lato"/>
              <a:ea typeface="Lato"/>
              <a:cs typeface="Lato"/>
              <a:sym typeface="Lato"/>
            </a:endParaRPr>
          </a:p>
        </p:txBody>
      </p:sp>
      <p:sp>
        <p:nvSpPr>
          <p:cNvPr id="1701" name="Google Shape;1701;p82"/>
          <p:cNvSpPr txBox="1"/>
          <p:nvPr/>
        </p:nvSpPr>
        <p:spPr>
          <a:xfrm>
            <a:off x="3429950" y="3933175"/>
            <a:ext cx="4398600" cy="60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i="1">
                <a:latin typeface="Lato"/>
                <a:ea typeface="Lato"/>
                <a:cs typeface="Lato"/>
                <a:sym typeface="Lato"/>
              </a:rPr>
              <a:t>OPT start date must be within your 60-day grace period. </a:t>
            </a:r>
            <a:endParaRPr b="1" i="1">
              <a:latin typeface="Lato"/>
              <a:ea typeface="Lato"/>
              <a:cs typeface="Lato"/>
              <a:sym typeface="Lato"/>
            </a:endParaRPr>
          </a:p>
        </p:txBody>
      </p:sp>
      <p:sp>
        <p:nvSpPr>
          <p:cNvPr id="1702" name="Google Shape;1702;p82"/>
          <p:cNvSpPr txBox="1"/>
          <p:nvPr/>
        </p:nvSpPr>
        <p:spPr>
          <a:xfrm>
            <a:off x="3309325" y="5090900"/>
            <a:ext cx="4437900" cy="900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Roboto"/>
                <a:ea typeface="Roboto"/>
                <a:cs typeface="Roboto"/>
                <a:sym typeface="Roboto"/>
              </a:rPr>
              <a:t>Useful Resource to calculate your OPT dates: </a:t>
            </a:r>
            <a:endParaRPr b="1">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r>
              <a:rPr lang="en-US" sz="1100" u="sng">
                <a:solidFill>
                  <a:schemeClr val="hlink"/>
                </a:solidFill>
                <a:latin typeface="Roboto"/>
                <a:ea typeface="Roboto"/>
                <a:cs typeface="Roboto"/>
                <a:sym typeface="Roboto"/>
                <a:hlinkClick r:id="rId5"/>
              </a:rPr>
              <a:t>https://www.timeanddate.com/</a:t>
            </a:r>
            <a:endParaRPr>
              <a:latin typeface="Roboto"/>
              <a:ea typeface="Roboto"/>
              <a:cs typeface="Roboto"/>
              <a:sym typeface="Roboto"/>
            </a:endParaRPr>
          </a:p>
        </p:txBody>
      </p:sp>
      <p:pic>
        <p:nvPicPr>
          <p:cNvPr id="2" name="Recorded Sound">
            <a:hlinkClick r:id="" action="ppaction://media"/>
            <a:extLst>
              <a:ext uri="{FF2B5EF4-FFF2-40B4-BE49-F238E27FC236}">
                <a16:creationId xmlns:a16="http://schemas.microsoft.com/office/drawing/2014/main" id="{40DDD4A7-8913-4405-A277-7A47E1C195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7051" y="610816"/>
            <a:ext cx="819684" cy="819684"/>
          </a:xfrm>
          <a:prstGeom prst="rect">
            <a:avLst/>
          </a:prstGeom>
        </p:spPr>
      </p:pic>
    </p:spTree>
    <p:extLst>
      <p:ext uri="{BB962C8B-B14F-4D97-AF65-F5344CB8AC3E}">
        <p14:creationId xmlns:p14="http://schemas.microsoft.com/office/powerpoint/2010/main" val="40566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83"/>
          <p:cNvSpPr/>
          <p:nvPr/>
        </p:nvSpPr>
        <p:spPr>
          <a:xfrm>
            <a:off x="864450" y="387700"/>
            <a:ext cx="8700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a:solidFill>
                  <a:schemeClr val="dk1"/>
                </a:solidFill>
                <a:latin typeface="Montserrat"/>
                <a:ea typeface="Montserrat"/>
                <a:cs typeface="Montserrat"/>
                <a:sym typeface="Montserrat"/>
              </a:rPr>
              <a:t>Selecting OPT Dates</a:t>
            </a:r>
            <a:endParaRPr sz="4400" b="1" i="0" u="none" strike="noStrike" cap="none">
              <a:solidFill>
                <a:schemeClr val="dk1"/>
              </a:solidFill>
              <a:latin typeface="Montserrat"/>
              <a:ea typeface="Montserrat"/>
              <a:cs typeface="Montserrat"/>
              <a:sym typeface="Montserrat"/>
            </a:endParaRPr>
          </a:p>
        </p:txBody>
      </p:sp>
      <p:cxnSp>
        <p:nvCxnSpPr>
          <p:cNvPr id="1708" name="Google Shape;1708;p83"/>
          <p:cNvCxnSpPr/>
          <p:nvPr/>
        </p:nvCxnSpPr>
        <p:spPr>
          <a:xfrm>
            <a:off x="2489350" y="3306975"/>
            <a:ext cx="7277400" cy="25200"/>
          </a:xfrm>
          <a:prstGeom prst="straightConnector1">
            <a:avLst/>
          </a:prstGeom>
          <a:noFill/>
          <a:ln w="28575" cap="flat" cmpd="sng">
            <a:solidFill>
              <a:schemeClr val="dk2"/>
            </a:solidFill>
            <a:prstDash val="solid"/>
            <a:round/>
            <a:headEnd type="none" w="med" len="med"/>
            <a:tailEnd type="triangle" w="med" len="med"/>
          </a:ln>
        </p:spPr>
      </p:cxnSp>
      <p:cxnSp>
        <p:nvCxnSpPr>
          <p:cNvPr id="1709" name="Google Shape;1709;p83"/>
          <p:cNvCxnSpPr/>
          <p:nvPr/>
        </p:nvCxnSpPr>
        <p:spPr>
          <a:xfrm flipH="1">
            <a:off x="2710025" y="3042425"/>
            <a:ext cx="8400" cy="550800"/>
          </a:xfrm>
          <a:prstGeom prst="straightConnector1">
            <a:avLst/>
          </a:prstGeom>
          <a:noFill/>
          <a:ln w="28575" cap="flat" cmpd="sng">
            <a:solidFill>
              <a:schemeClr val="dk2"/>
            </a:solidFill>
            <a:prstDash val="solid"/>
            <a:round/>
            <a:headEnd type="none" w="med" len="med"/>
            <a:tailEnd type="none" w="med" len="med"/>
          </a:ln>
        </p:spPr>
      </p:cxnSp>
      <p:cxnSp>
        <p:nvCxnSpPr>
          <p:cNvPr id="1710" name="Google Shape;1710;p83"/>
          <p:cNvCxnSpPr/>
          <p:nvPr/>
        </p:nvCxnSpPr>
        <p:spPr>
          <a:xfrm flipH="1">
            <a:off x="8425025" y="3042425"/>
            <a:ext cx="8400" cy="550800"/>
          </a:xfrm>
          <a:prstGeom prst="straightConnector1">
            <a:avLst/>
          </a:prstGeom>
          <a:noFill/>
          <a:ln w="28575" cap="flat" cmpd="sng">
            <a:solidFill>
              <a:schemeClr val="dk2"/>
            </a:solidFill>
            <a:prstDash val="solid"/>
            <a:round/>
            <a:headEnd type="none" w="med" len="med"/>
            <a:tailEnd type="none" w="med" len="med"/>
          </a:ln>
        </p:spPr>
      </p:cxnSp>
      <p:sp>
        <p:nvSpPr>
          <p:cNvPr id="1711" name="Google Shape;1711;p83"/>
          <p:cNvSpPr txBox="1"/>
          <p:nvPr/>
        </p:nvSpPr>
        <p:spPr>
          <a:xfrm>
            <a:off x="2163050" y="2585200"/>
            <a:ext cx="11367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a:solidFill>
                  <a:srgbClr val="0000FF"/>
                </a:solidFill>
                <a:latin typeface="Roboto"/>
                <a:ea typeface="Roboto"/>
                <a:cs typeface="Roboto"/>
                <a:sym typeface="Roboto"/>
              </a:rPr>
              <a:t>OPT Start Date</a:t>
            </a:r>
            <a:endParaRPr sz="1100" b="1">
              <a:solidFill>
                <a:srgbClr val="0000FF"/>
              </a:solidFill>
              <a:latin typeface="Roboto"/>
              <a:ea typeface="Roboto"/>
              <a:cs typeface="Roboto"/>
              <a:sym typeface="Roboto"/>
            </a:endParaRPr>
          </a:p>
        </p:txBody>
      </p:sp>
      <p:sp>
        <p:nvSpPr>
          <p:cNvPr id="1712" name="Google Shape;1712;p83"/>
          <p:cNvSpPr txBox="1"/>
          <p:nvPr/>
        </p:nvSpPr>
        <p:spPr>
          <a:xfrm>
            <a:off x="5055938" y="2835750"/>
            <a:ext cx="1075800" cy="3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a:ea typeface="Lato"/>
                <a:cs typeface="Lato"/>
                <a:sym typeface="Lato"/>
              </a:rPr>
              <a:t>12 months</a:t>
            </a:r>
            <a:endParaRPr>
              <a:latin typeface="Lato"/>
              <a:ea typeface="Lato"/>
              <a:cs typeface="Lato"/>
              <a:sym typeface="Lato"/>
            </a:endParaRPr>
          </a:p>
        </p:txBody>
      </p:sp>
      <p:cxnSp>
        <p:nvCxnSpPr>
          <p:cNvPr id="1713" name="Google Shape;1713;p83"/>
          <p:cNvCxnSpPr/>
          <p:nvPr/>
        </p:nvCxnSpPr>
        <p:spPr>
          <a:xfrm>
            <a:off x="6319450" y="3079800"/>
            <a:ext cx="1758600" cy="8400"/>
          </a:xfrm>
          <a:prstGeom prst="straightConnector1">
            <a:avLst/>
          </a:prstGeom>
          <a:noFill/>
          <a:ln w="9525" cap="flat" cmpd="sng">
            <a:solidFill>
              <a:schemeClr val="dk2"/>
            </a:solidFill>
            <a:prstDash val="solid"/>
            <a:round/>
            <a:headEnd type="none" w="med" len="med"/>
            <a:tailEnd type="none" w="med" len="med"/>
          </a:ln>
        </p:spPr>
      </p:cxnSp>
      <p:cxnSp>
        <p:nvCxnSpPr>
          <p:cNvPr id="1714" name="Google Shape;1714;p83"/>
          <p:cNvCxnSpPr/>
          <p:nvPr/>
        </p:nvCxnSpPr>
        <p:spPr>
          <a:xfrm>
            <a:off x="3195250" y="3079800"/>
            <a:ext cx="1758600" cy="8400"/>
          </a:xfrm>
          <a:prstGeom prst="straightConnector1">
            <a:avLst/>
          </a:prstGeom>
          <a:noFill/>
          <a:ln w="9525" cap="flat" cmpd="sng">
            <a:solidFill>
              <a:schemeClr val="dk2"/>
            </a:solidFill>
            <a:prstDash val="solid"/>
            <a:round/>
            <a:headEnd type="none" w="med" len="med"/>
            <a:tailEnd type="none" w="med" len="med"/>
          </a:ln>
        </p:spPr>
      </p:cxnSp>
      <p:sp>
        <p:nvSpPr>
          <p:cNvPr id="1715" name="Google Shape;1715;p83"/>
          <p:cNvSpPr txBox="1"/>
          <p:nvPr/>
        </p:nvSpPr>
        <p:spPr>
          <a:xfrm>
            <a:off x="908800" y="1430500"/>
            <a:ext cx="4341900" cy="55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u="sng">
                <a:solidFill>
                  <a:srgbClr val="0000FF"/>
                </a:solidFill>
                <a:latin typeface="Lato"/>
                <a:ea typeface="Lato"/>
                <a:cs typeface="Lato"/>
                <a:sym typeface="Lato"/>
              </a:rPr>
              <a:t>Selecting an OPT End Date</a:t>
            </a:r>
            <a:endParaRPr sz="1800" b="1" u="sng">
              <a:solidFill>
                <a:srgbClr val="0000FF"/>
              </a:solidFill>
              <a:latin typeface="Lato"/>
              <a:ea typeface="Lato"/>
              <a:cs typeface="Lato"/>
              <a:sym typeface="Lato"/>
            </a:endParaRPr>
          </a:p>
        </p:txBody>
      </p:sp>
      <p:sp>
        <p:nvSpPr>
          <p:cNvPr id="1716" name="Google Shape;1716;p83"/>
          <p:cNvSpPr txBox="1"/>
          <p:nvPr/>
        </p:nvSpPr>
        <p:spPr>
          <a:xfrm>
            <a:off x="7878050" y="2585200"/>
            <a:ext cx="11367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a:solidFill>
                  <a:srgbClr val="0000FF"/>
                </a:solidFill>
                <a:latin typeface="Roboto"/>
                <a:ea typeface="Roboto"/>
                <a:cs typeface="Roboto"/>
                <a:sym typeface="Roboto"/>
              </a:rPr>
              <a:t>OPT End Date</a:t>
            </a:r>
            <a:endParaRPr sz="1100" b="1">
              <a:solidFill>
                <a:srgbClr val="0000FF"/>
              </a:solidFill>
              <a:latin typeface="Roboto"/>
              <a:ea typeface="Roboto"/>
              <a:cs typeface="Roboto"/>
              <a:sym typeface="Roboto"/>
            </a:endParaRPr>
          </a:p>
        </p:txBody>
      </p:sp>
      <p:sp>
        <p:nvSpPr>
          <p:cNvPr id="1717" name="Google Shape;1717;p83"/>
          <p:cNvSpPr txBox="1"/>
          <p:nvPr/>
        </p:nvSpPr>
        <p:spPr>
          <a:xfrm>
            <a:off x="2171225" y="3707550"/>
            <a:ext cx="1004700" cy="27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a:solidFill>
                  <a:srgbClr val="FF0000"/>
                </a:solidFill>
                <a:latin typeface="Roboto"/>
                <a:ea typeface="Roboto"/>
                <a:cs typeface="Roboto"/>
                <a:sym typeface="Roboto"/>
              </a:rPr>
              <a:t>JUNE 15, 2019</a:t>
            </a:r>
            <a:endParaRPr sz="1100" b="1" i="0" u="none" strike="noStrike" cap="none">
              <a:solidFill>
                <a:srgbClr val="FF0000"/>
              </a:solidFill>
              <a:latin typeface="Roboto"/>
              <a:ea typeface="Roboto"/>
              <a:cs typeface="Roboto"/>
              <a:sym typeface="Roboto"/>
            </a:endParaRPr>
          </a:p>
        </p:txBody>
      </p:sp>
      <p:sp>
        <p:nvSpPr>
          <p:cNvPr id="1718" name="Google Shape;1718;p83"/>
          <p:cNvSpPr txBox="1"/>
          <p:nvPr/>
        </p:nvSpPr>
        <p:spPr>
          <a:xfrm>
            <a:off x="7886225" y="3707550"/>
            <a:ext cx="1004700" cy="27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a:solidFill>
                  <a:srgbClr val="FF0000"/>
                </a:solidFill>
                <a:latin typeface="Roboto"/>
                <a:ea typeface="Roboto"/>
                <a:cs typeface="Roboto"/>
                <a:sym typeface="Roboto"/>
              </a:rPr>
              <a:t>JUNE 14, 2020</a:t>
            </a:r>
            <a:endParaRPr sz="1100" b="1" i="0" u="none" strike="noStrike" cap="none">
              <a:solidFill>
                <a:srgbClr val="FF0000"/>
              </a:solidFill>
              <a:latin typeface="Roboto"/>
              <a:ea typeface="Roboto"/>
              <a:cs typeface="Roboto"/>
              <a:sym typeface="Roboto"/>
            </a:endParaRPr>
          </a:p>
        </p:txBody>
      </p:sp>
      <p:sp>
        <p:nvSpPr>
          <p:cNvPr id="1719" name="Google Shape;1719;p83"/>
          <p:cNvSpPr txBox="1"/>
          <p:nvPr/>
        </p:nvSpPr>
        <p:spPr>
          <a:xfrm>
            <a:off x="950875" y="4553875"/>
            <a:ext cx="10106100" cy="14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i="1">
                <a:highlight>
                  <a:srgbClr val="FFFF00"/>
                </a:highlight>
                <a:latin typeface="Lato"/>
                <a:ea typeface="Lato"/>
                <a:cs typeface="Lato"/>
                <a:sym typeface="Lato"/>
              </a:rPr>
              <a:t>14-Month OPT Rule</a:t>
            </a:r>
            <a:endParaRPr b="1" i="1">
              <a:highlight>
                <a:srgbClr val="FFFF00"/>
              </a:highlight>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All standard post-completion OPT must be completed within the 14-month period following the completion of study.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If you submit OPT application later, you will lose some OPT time due to 14-month rule.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Recommended to apply as early as possible to maximize on OPT Time </a:t>
            </a:r>
            <a:endParaRPr>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8B81A49C-14FB-497F-9E2D-D53727B713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6382" y="689314"/>
            <a:ext cx="741186" cy="741186"/>
          </a:xfrm>
          <a:prstGeom prst="rect">
            <a:avLst/>
          </a:prstGeom>
        </p:spPr>
      </p:pic>
    </p:spTree>
    <p:extLst>
      <p:ext uri="{BB962C8B-B14F-4D97-AF65-F5344CB8AC3E}">
        <p14:creationId xmlns:p14="http://schemas.microsoft.com/office/powerpoint/2010/main" val="10972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84"/>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17</a:t>
            </a:fld>
            <a:endParaRPr sz="1000" b="0" i="0" u="none" strike="noStrike" cap="none">
              <a:solidFill>
                <a:srgbClr val="6A6E79"/>
              </a:solidFill>
              <a:latin typeface="Lato"/>
              <a:ea typeface="Lato"/>
              <a:cs typeface="Lato"/>
              <a:sym typeface="Lato"/>
            </a:endParaRPr>
          </a:p>
        </p:txBody>
      </p:sp>
      <p:sp>
        <p:nvSpPr>
          <p:cNvPr id="1726" name="Google Shape;1726;p84"/>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sp>
        <p:nvSpPr>
          <p:cNvPr id="1727" name="Google Shape;1727;p84"/>
          <p:cNvSpPr txBox="1"/>
          <p:nvPr/>
        </p:nvSpPr>
        <p:spPr>
          <a:xfrm>
            <a:off x="1540350" y="3814900"/>
            <a:ext cx="2601000" cy="465600"/>
          </a:xfrm>
          <a:prstGeom prst="rect">
            <a:avLst/>
          </a:prstGeom>
          <a:solidFill>
            <a:schemeClr val="accent1"/>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i="0" u="none" strike="noStrike" cap="none">
                <a:solidFill>
                  <a:srgbClr val="FFFFFF"/>
                </a:solidFill>
                <a:latin typeface="Lato"/>
                <a:ea typeface="Lato"/>
                <a:cs typeface="Lato"/>
                <a:sym typeface="Lato"/>
              </a:rPr>
              <a:t>Make sure “</a:t>
            </a:r>
            <a:r>
              <a:rPr lang="en-US" sz="1200" i="1" u="none" strike="noStrike" cap="none">
                <a:solidFill>
                  <a:srgbClr val="FFFFFF"/>
                </a:solidFill>
                <a:latin typeface="Lato"/>
                <a:ea typeface="Lato"/>
                <a:cs typeface="Lato"/>
                <a:sym typeface="Lato"/>
              </a:rPr>
              <a:t>Initial permission to accept</a:t>
            </a:r>
            <a:endParaRPr sz="120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100"/>
              <a:buFont typeface="Arial"/>
              <a:buNone/>
            </a:pPr>
            <a:r>
              <a:rPr lang="en-US" sz="1200" i="1" u="none" strike="noStrike" cap="none">
                <a:solidFill>
                  <a:srgbClr val="FFFFFF"/>
                </a:solidFill>
                <a:latin typeface="Lato"/>
                <a:ea typeface="Lato"/>
                <a:cs typeface="Lato"/>
                <a:sym typeface="Lato"/>
              </a:rPr>
              <a:t>employment“ </a:t>
            </a:r>
            <a:r>
              <a:rPr lang="en-US" sz="1200" i="0" u="none" strike="noStrike" cap="none">
                <a:solidFill>
                  <a:srgbClr val="FFFFFF"/>
                </a:solidFill>
                <a:latin typeface="Lato"/>
                <a:ea typeface="Lato"/>
                <a:cs typeface="Lato"/>
                <a:sym typeface="Lato"/>
              </a:rPr>
              <a:t>is checked.</a:t>
            </a:r>
            <a:endParaRPr sz="1200" i="0" u="none" strike="noStrike" cap="none">
              <a:solidFill>
                <a:schemeClr val="dk1"/>
              </a:solidFill>
              <a:latin typeface="Lato"/>
              <a:ea typeface="Lato"/>
              <a:cs typeface="Lato"/>
              <a:sym typeface="Lato"/>
            </a:endParaRPr>
          </a:p>
        </p:txBody>
      </p:sp>
      <p:sp>
        <p:nvSpPr>
          <p:cNvPr id="1728" name="Google Shape;1728;p84"/>
          <p:cNvSpPr txBox="1"/>
          <p:nvPr/>
        </p:nvSpPr>
        <p:spPr>
          <a:xfrm>
            <a:off x="604925" y="1311750"/>
            <a:ext cx="3390300" cy="21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1 of 7)</a:t>
            </a:r>
            <a:endParaRPr sz="1800" b="1">
              <a:latin typeface="Lato"/>
              <a:ea typeface="Lato"/>
              <a:cs typeface="Lato"/>
              <a:sym typeface="Lato"/>
            </a:endParaRPr>
          </a:p>
          <a:p>
            <a:pPr marL="0" lvl="0" indent="0" algn="l" rtl="0">
              <a:lnSpc>
                <a:spcPct val="115000"/>
              </a:lnSpc>
              <a:spcBef>
                <a:spcPts val="0"/>
              </a:spcBef>
              <a:spcAft>
                <a:spcPts val="0"/>
              </a:spcAft>
              <a:buNone/>
            </a:pP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Typed, not handwritten</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Get most updated version from USCIS website </a:t>
            </a:r>
            <a:endParaRPr sz="1800" b="1">
              <a:latin typeface="Lato"/>
              <a:ea typeface="Lato"/>
              <a:cs typeface="Lato"/>
              <a:sym typeface="Lato"/>
            </a:endParaRPr>
          </a:p>
          <a:p>
            <a:pPr marL="914400" lvl="1" indent="-342900" algn="l" rtl="0">
              <a:lnSpc>
                <a:spcPct val="115000"/>
              </a:lnSpc>
              <a:spcBef>
                <a:spcPts val="0"/>
              </a:spcBef>
              <a:spcAft>
                <a:spcPts val="0"/>
              </a:spcAft>
              <a:buSzPts val="1800"/>
              <a:buFont typeface="Lato"/>
              <a:buChar char="○"/>
            </a:pPr>
            <a:r>
              <a:rPr lang="en-US" sz="1800" b="1" u="sng">
                <a:solidFill>
                  <a:schemeClr val="hlink"/>
                </a:solidFill>
                <a:latin typeface="Lato"/>
                <a:ea typeface="Lato"/>
                <a:cs typeface="Lato"/>
                <a:sym typeface="Lato"/>
                <a:hlinkClick r:id="rId5"/>
              </a:rPr>
              <a:t>Form I-765</a:t>
            </a:r>
            <a:endParaRPr sz="1800" b="1">
              <a:latin typeface="Lato"/>
              <a:ea typeface="Lato"/>
              <a:cs typeface="Lato"/>
              <a:sym typeface="Lato"/>
            </a:endParaRPr>
          </a:p>
        </p:txBody>
      </p:sp>
      <p:sp>
        <p:nvSpPr>
          <p:cNvPr id="1729" name="Google Shape;1729;p84"/>
          <p:cNvSpPr txBox="1"/>
          <p:nvPr/>
        </p:nvSpPr>
        <p:spPr>
          <a:xfrm>
            <a:off x="9026825" y="1674700"/>
            <a:ext cx="2805900" cy="14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ato"/>
                <a:ea typeface="Lato"/>
                <a:cs typeface="Lato"/>
                <a:sym typeface="Lato"/>
              </a:rPr>
              <a:t>Important Note: USCIS recently updated the I-765 version</a:t>
            </a:r>
            <a:endParaRPr b="1">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0" lvl="0" indent="0" algn="l" rtl="0">
              <a:spcBef>
                <a:spcPts val="0"/>
              </a:spcBef>
              <a:spcAft>
                <a:spcPts val="0"/>
              </a:spcAft>
              <a:buNone/>
            </a:pPr>
            <a:r>
              <a:rPr lang="en-US" b="1">
                <a:latin typeface="Lato"/>
                <a:ea typeface="Lato"/>
                <a:cs typeface="Lato"/>
                <a:sym typeface="Lato"/>
              </a:rPr>
              <a:t>Starting April 20, USCIS will only accept new version. </a:t>
            </a:r>
            <a:endParaRPr b="1">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0" lvl="0" indent="0" algn="l" rtl="0">
              <a:spcBef>
                <a:spcPts val="0"/>
              </a:spcBef>
              <a:spcAft>
                <a:spcPts val="0"/>
              </a:spcAft>
              <a:buNone/>
            </a:pPr>
            <a:r>
              <a:rPr lang="en-US" b="1">
                <a:solidFill>
                  <a:srgbClr val="FF0000"/>
                </a:solidFill>
                <a:latin typeface="Lato"/>
                <a:ea typeface="Lato"/>
                <a:cs typeface="Lato"/>
                <a:sym typeface="Lato"/>
              </a:rPr>
              <a:t>How to check if it’s the most updated version:</a:t>
            </a:r>
            <a:endParaRPr b="1">
              <a:solidFill>
                <a:srgbClr val="FF0000"/>
              </a:solidFill>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0" lvl="0" indent="0" algn="l" rtl="0">
              <a:spcBef>
                <a:spcPts val="0"/>
              </a:spcBef>
              <a:spcAft>
                <a:spcPts val="0"/>
              </a:spcAft>
              <a:buNone/>
            </a:pPr>
            <a:r>
              <a:rPr lang="en-US" b="1">
                <a:latin typeface="Lato"/>
                <a:ea typeface="Lato"/>
                <a:cs typeface="Lato"/>
                <a:sym typeface="Lato"/>
              </a:rPr>
              <a:t>At the bottom of the I-765 form please look for this date:</a:t>
            </a:r>
            <a:endParaRPr b="1">
              <a:latin typeface="Lato"/>
              <a:ea typeface="Lato"/>
              <a:cs typeface="Lato"/>
              <a:sym typeface="Lato"/>
            </a:endParaRPr>
          </a:p>
        </p:txBody>
      </p:sp>
      <p:pic>
        <p:nvPicPr>
          <p:cNvPr id="1730" name="Google Shape;1730;p84"/>
          <p:cNvPicPr preferRelativeResize="0"/>
          <p:nvPr/>
        </p:nvPicPr>
        <p:blipFill>
          <a:blip r:embed="rId6">
            <a:alphaModFix/>
          </a:blip>
          <a:stretch>
            <a:fillRect/>
          </a:stretch>
        </p:blipFill>
        <p:spPr>
          <a:xfrm>
            <a:off x="8851665" y="3768400"/>
            <a:ext cx="2809875" cy="1047750"/>
          </a:xfrm>
          <a:prstGeom prst="rect">
            <a:avLst/>
          </a:prstGeom>
          <a:noFill/>
          <a:ln>
            <a:noFill/>
          </a:ln>
        </p:spPr>
      </p:pic>
      <p:sp>
        <p:nvSpPr>
          <p:cNvPr id="1731" name="Google Shape;1731;p84"/>
          <p:cNvSpPr/>
          <p:nvPr/>
        </p:nvSpPr>
        <p:spPr>
          <a:xfrm>
            <a:off x="10158725" y="3710225"/>
            <a:ext cx="513600" cy="609000"/>
          </a:xfrm>
          <a:prstGeom prst="downArrow">
            <a:avLst>
              <a:gd name="adj1" fmla="val 50000"/>
              <a:gd name="adj2" fmla="val 57462"/>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84"/>
          <p:cNvSpPr txBox="1"/>
          <p:nvPr/>
        </p:nvSpPr>
        <p:spPr>
          <a:xfrm>
            <a:off x="9188525" y="4746900"/>
            <a:ext cx="2235600" cy="2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i="1">
                <a:latin typeface="Lato"/>
                <a:ea typeface="Lato"/>
                <a:cs typeface="Lato"/>
                <a:sym typeface="Lato"/>
              </a:rPr>
              <a:t>At the bottom of the page</a:t>
            </a:r>
            <a:endParaRPr b="1" i="1">
              <a:latin typeface="Lato"/>
              <a:ea typeface="Lato"/>
              <a:cs typeface="Lato"/>
              <a:sym typeface="Lato"/>
            </a:endParaRPr>
          </a:p>
        </p:txBody>
      </p:sp>
      <p:pic>
        <p:nvPicPr>
          <p:cNvPr id="1733" name="Google Shape;1733;p8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38300" y="1054877"/>
            <a:ext cx="4414374" cy="5726922"/>
          </a:xfrm>
          <a:prstGeom prst="rect">
            <a:avLst/>
          </a:prstGeom>
          <a:noFill/>
          <a:ln>
            <a:noFill/>
          </a:ln>
        </p:spPr>
      </p:pic>
      <p:sp>
        <p:nvSpPr>
          <p:cNvPr id="1734" name="Google Shape;1734;p84"/>
          <p:cNvSpPr/>
          <p:nvPr/>
        </p:nvSpPr>
        <p:spPr>
          <a:xfrm>
            <a:off x="6080790" y="1865314"/>
            <a:ext cx="2391300" cy="3081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Lato"/>
              <a:ea typeface="Lato"/>
              <a:cs typeface="Lato"/>
              <a:sym typeface="Lato"/>
            </a:endParaRPr>
          </a:p>
        </p:txBody>
      </p:sp>
      <p:sp>
        <p:nvSpPr>
          <p:cNvPr id="1735" name="Google Shape;1735;p84"/>
          <p:cNvSpPr/>
          <p:nvPr/>
        </p:nvSpPr>
        <p:spPr>
          <a:xfrm rot="10800000">
            <a:off x="4313554" y="3653287"/>
            <a:ext cx="391163" cy="262128"/>
          </a:xfrm>
          <a:custGeom>
            <a:avLst/>
            <a:gdLst/>
            <a:ahLst/>
            <a:cxnLst/>
            <a:rect l="l" t="t" r="r" b="b"/>
            <a:pathLst>
              <a:path w="321945" h="152400" extrusionOk="0">
                <a:moveTo>
                  <a:pt x="95250" y="0"/>
                </a:moveTo>
                <a:lnTo>
                  <a:pt x="0" y="76199"/>
                </a:lnTo>
                <a:lnTo>
                  <a:pt x="95250" y="152399"/>
                </a:lnTo>
                <a:lnTo>
                  <a:pt x="95250" y="114299"/>
                </a:lnTo>
                <a:lnTo>
                  <a:pt x="321437" y="114299"/>
                </a:lnTo>
                <a:lnTo>
                  <a:pt x="321437" y="38099"/>
                </a:lnTo>
                <a:lnTo>
                  <a:pt x="95250" y="38099"/>
                </a:lnTo>
                <a:lnTo>
                  <a:pt x="95250" y="0"/>
                </a:lnTo>
                <a:close/>
              </a:path>
            </a:pathLst>
          </a:custGeom>
          <a:solidFill>
            <a:schemeClr val="accent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36" name="Google Shape;1736;p84"/>
          <p:cNvSpPr/>
          <p:nvPr/>
        </p:nvSpPr>
        <p:spPr>
          <a:xfrm rot="10800000">
            <a:off x="4313541" y="5338561"/>
            <a:ext cx="391163" cy="262128"/>
          </a:xfrm>
          <a:custGeom>
            <a:avLst/>
            <a:gdLst/>
            <a:ahLst/>
            <a:cxnLst/>
            <a:rect l="l" t="t" r="r" b="b"/>
            <a:pathLst>
              <a:path w="321945" h="152400" extrusionOk="0">
                <a:moveTo>
                  <a:pt x="95250" y="0"/>
                </a:moveTo>
                <a:lnTo>
                  <a:pt x="0" y="76199"/>
                </a:lnTo>
                <a:lnTo>
                  <a:pt x="95250" y="152399"/>
                </a:lnTo>
                <a:lnTo>
                  <a:pt x="95250" y="114299"/>
                </a:lnTo>
                <a:lnTo>
                  <a:pt x="321437" y="114299"/>
                </a:lnTo>
                <a:lnTo>
                  <a:pt x="321437" y="38099"/>
                </a:lnTo>
                <a:lnTo>
                  <a:pt x="95250" y="38099"/>
                </a:lnTo>
                <a:lnTo>
                  <a:pt x="95250" y="0"/>
                </a:lnTo>
                <a:close/>
              </a:path>
            </a:pathLst>
          </a:custGeom>
          <a:solidFill>
            <a:schemeClr val="accent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37" name="Google Shape;1737;p84"/>
          <p:cNvSpPr/>
          <p:nvPr/>
        </p:nvSpPr>
        <p:spPr>
          <a:xfrm rot="10800000">
            <a:off x="4313547" y="3323743"/>
            <a:ext cx="391163" cy="262128"/>
          </a:xfrm>
          <a:custGeom>
            <a:avLst/>
            <a:gdLst/>
            <a:ahLst/>
            <a:cxnLst/>
            <a:rect l="l" t="t" r="r" b="b"/>
            <a:pathLst>
              <a:path w="321945" h="152400" extrusionOk="0">
                <a:moveTo>
                  <a:pt x="95250" y="0"/>
                </a:moveTo>
                <a:lnTo>
                  <a:pt x="0" y="76199"/>
                </a:lnTo>
                <a:lnTo>
                  <a:pt x="95250" y="152399"/>
                </a:lnTo>
                <a:lnTo>
                  <a:pt x="95250" y="114299"/>
                </a:lnTo>
                <a:lnTo>
                  <a:pt x="321437" y="114299"/>
                </a:lnTo>
                <a:lnTo>
                  <a:pt x="321437" y="38099"/>
                </a:lnTo>
                <a:lnTo>
                  <a:pt x="95250" y="38099"/>
                </a:lnTo>
                <a:lnTo>
                  <a:pt x="95250" y="0"/>
                </a:lnTo>
                <a:close/>
              </a:path>
            </a:pathLst>
          </a:custGeom>
          <a:solidFill>
            <a:schemeClr val="accent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B73912D3-859B-4178-8B13-0D43194A08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24000" y="572218"/>
            <a:ext cx="772695" cy="772695"/>
          </a:xfrm>
          <a:prstGeom prst="rect">
            <a:avLst/>
          </a:prstGeom>
        </p:spPr>
      </p:pic>
    </p:spTree>
    <p:extLst>
      <p:ext uri="{BB962C8B-B14F-4D97-AF65-F5344CB8AC3E}">
        <p14:creationId xmlns:p14="http://schemas.microsoft.com/office/powerpoint/2010/main" val="315774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85"/>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18</a:t>
            </a:fld>
            <a:endParaRPr sz="1000" b="0" i="0" u="none" strike="noStrike" cap="none">
              <a:solidFill>
                <a:srgbClr val="6A6E79"/>
              </a:solidFill>
              <a:latin typeface="Lato"/>
              <a:ea typeface="Lato"/>
              <a:cs typeface="Lato"/>
              <a:sym typeface="Lato"/>
            </a:endParaRPr>
          </a:p>
        </p:txBody>
      </p:sp>
      <p:sp>
        <p:nvSpPr>
          <p:cNvPr id="1744" name="Google Shape;1744;p85"/>
          <p:cNvSpPr txBox="1">
            <a:spLocks noGrp="1"/>
          </p:cNvSpPr>
          <p:nvPr>
            <p:ph type="title"/>
          </p:nvPr>
        </p:nvSpPr>
        <p:spPr>
          <a:xfrm>
            <a:off x="361026" y="327525"/>
            <a:ext cx="98715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sp>
        <p:nvSpPr>
          <p:cNvPr id="1745" name="Google Shape;1745;p85"/>
          <p:cNvSpPr/>
          <p:nvPr/>
        </p:nvSpPr>
        <p:spPr>
          <a:xfrm>
            <a:off x="3289075" y="1326300"/>
            <a:ext cx="386079" cy="227076"/>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46" name="Google Shape;1746;p85"/>
          <p:cNvSpPr txBox="1"/>
          <p:nvPr/>
        </p:nvSpPr>
        <p:spPr>
          <a:xfrm>
            <a:off x="1959475" y="1825276"/>
            <a:ext cx="1737000" cy="559200"/>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The address you enter </a:t>
            </a:r>
            <a:r>
              <a:rPr lang="en-US" sz="1100" b="1" i="0" u="none" strike="noStrike" cap="none">
                <a:solidFill>
                  <a:srgbClr val="FFFFFF"/>
                </a:solidFill>
                <a:latin typeface="Lato"/>
                <a:ea typeface="Lato"/>
                <a:cs typeface="Lato"/>
                <a:sym typeface="Lato"/>
              </a:rPr>
              <a:t>should be valid for at least 4-5 months into the future</a:t>
            </a:r>
            <a:r>
              <a:rPr lang="en-US" sz="1100" i="0" u="none" strike="noStrike" cap="none">
                <a:solidFill>
                  <a:srgbClr val="FFFFFF"/>
                </a:solidFill>
                <a:latin typeface="Lato"/>
                <a:ea typeface="Lato"/>
                <a:cs typeface="Lato"/>
                <a:sym typeface="Lato"/>
              </a:rPr>
              <a:t>.</a:t>
            </a:r>
            <a:endParaRPr sz="1100" i="0" u="none" strike="noStrike" cap="none">
              <a:solidFill>
                <a:schemeClr val="dk1"/>
              </a:solidFill>
              <a:latin typeface="Lato"/>
              <a:ea typeface="Lato"/>
              <a:cs typeface="Lato"/>
              <a:sym typeface="Lato"/>
            </a:endParaRPr>
          </a:p>
        </p:txBody>
      </p:sp>
      <p:sp>
        <p:nvSpPr>
          <p:cNvPr id="1747" name="Google Shape;1747;p85"/>
          <p:cNvSpPr/>
          <p:nvPr/>
        </p:nvSpPr>
        <p:spPr>
          <a:xfrm rot="10800000">
            <a:off x="8186596" y="1400990"/>
            <a:ext cx="386079" cy="225933"/>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48" name="Google Shape;1748;p85"/>
          <p:cNvSpPr txBox="1"/>
          <p:nvPr/>
        </p:nvSpPr>
        <p:spPr>
          <a:xfrm>
            <a:off x="8781304" y="1345550"/>
            <a:ext cx="2035739" cy="677108"/>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Only complete 14-17 if you </a:t>
            </a:r>
            <a:r>
              <a:rPr lang="en-US" sz="1100" b="1" i="0" u="none" strike="noStrike" cap="none">
                <a:solidFill>
                  <a:srgbClr val="FFFFFF"/>
                </a:solidFill>
                <a:latin typeface="Lato"/>
                <a:ea typeface="Lato"/>
                <a:cs typeface="Lato"/>
                <a:sym typeface="Lato"/>
              </a:rPr>
              <a:t>do not </a:t>
            </a:r>
            <a:r>
              <a:rPr lang="en-US" sz="1100" i="0" u="none" strike="noStrike" cap="none">
                <a:solidFill>
                  <a:srgbClr val="FFFFFF"/>
                </a:solidFill>
                <a:latin typeface="Lato"/>
                <a:ea typeface="Lato"/>
                <a:cs typeface="Lato"/>
                <a:sym typeface="Lato"/>
              </a:rPr>
              <a:t>have a SSN and want USCIS to issue you a Social Security number and card.</a:t>
            </a:r>
            <a:endParaRPr sz="1100" i="0" u="none" strike="noStrike" cap="none">
              <a:solidFill>
                <a:schemeClr val="dk1"/>
              </a:solidFill>
              <a:latin typeface="Lato"/>
              <a:ea typeface="Lato"/>
              <a:cs typeface="Lato"/>
              <a:sym typeface="Lato"/>
            </a:endParaRPr>
          </a:p>
        </p:txBody>
      </p:sp>
      <p:sp>
        <p:nvSpPr>
          <p:cNvPr id="1749" name="Google Shape;1749;p85"/>
          <p:cNvSpPr/>
          <p:nvPr/>
        </p:nvSpPr>
        <p:spPr>
          <a:xfrm rot="10800000">
            <a:off x="8245696" y="4693130"/>
            <a:ext cx="386079" cy="234696"/>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50" name="Google Shape;1750;p85"/>
          <p:cNvSpPr txBox="1"/>
          <p:nvPr/>
        </p:nvSpPr>
        <p:spPr>
          <a:xfrm>
            <a:off x="269275" y="1093900"/>
            <a:ext cx="2385600" cy="4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2 of 7)</a:t>
            </a:r>
            <a:endParaRPr sz="1800">
              <a:latin typeface="Lato"/>
              <a:ea typeface="Lato"/>
              <a:cs typeface="Lato"/>
              <a:sym typeface="Lato"/>
            </a:endParaRPr>
          </a:p>
        </p:txBody>
      </p:sp>
      <p:sp>
        <p:nvSpPr>
          <p:cNvPr id="1751" name="Google Shape;1751;p85"/>
          <p:cNvSpPr txBox="1"/>
          <p:nvPr/>
        </p:nvSpPr>
        <p:spPr>
          <a:xfrm>
            <a:off x="314025" y="2909350"/>
            <a:ext cx="3382200" cy="14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ato"/>
                <a:ea typeface="Lato"/>
                <a:cs typeface="Lato"/>
                <a:sym typeface="Lato"/>
              </a:rPr>
              <a:t>If no mailing address available, </a:t>
            </a:r>
            <a:endParaRPr sz="1800">
              <a:latin typeface="Lato"/>
              <a:ea typeface="Lato"/>
              <a:cs typeface="Lato"/>
              <a:sym typeface="Lato"/>
            </a:endParaRPr>
          </a:p>
          <a:p>
            <a:pPr marL="0" lvl="0" indent="0" algn="l" rtl="0">
              <a:spcBef>
                <a:spcPts val="0"/>
              </a:spcBef>
              <a:spcAft>
                <a:spcPts val="0"/>
              </a:spcAft>
              <a:buNone/>
            </a:pPr>
            <a:r>
              <a:rPr lang="en-US" sz="1800">
                <a:latin typeface="Lato"/>
                <a:ea typeface="Lato"/>
                <a:cs typeface="Lato"/>
                <a:sym typeface="Lato"/>
              </a:rPr>
              <a:t>you can use a P.O. Box (Postal Office Box).</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u="sng">
                <a:solidFill>
                  <a:schemeClr val="hlink"/>
                </a:solidFill>
                <a:latin typeface="Lato"/>
                <a:ea typeface="Lato"/>
                <a:cs typeface="Lato"/>
                <a:sym typeface="Lato"/>
                <a:hlinkClick r:id="rId5"/>
              </a:rPr>
              <a:t>USPS</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US" sz="1800" u="sng">
                <a:solidFill>
                  <a:schemeClr val="hlink"/>
                </a:solidFill>
                <a:latin typeface="Lato"/>
                <a:ea typeface="Lato"/>
                <a:cs typeface="Lato"/>
                <a:sym typeface="Lato"/>
                <a:hlinkClick r:id="rId6"/>
              </a:rPr>
              <a:t>UPS </a:t>
            </a: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p:txBody>
      </p:sp>
      <p:pic>
        <p:nvPicPr>
          <p:cNvPr id="1752" name="Google Shape;1752;p8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782700" y="1043762"/>
            <a:ext cx="4289975" cy="5809487"/>
          </a:xfrm>
          <a:prstGeom prst="rect">
            <a:avLst/>
          </a:prstGeom>
          <a:noFill/>
          <a:ln>
            <a:noFill/>
          </a:ln>
        </p:spPr>
      </p:pic>
      <p:pic>
        <p:nvPicPr>
          <p:cNvPr id="3" name="Recorded Sound">
            <a:hlinkClick r:id="" action="ppaction://media"/>
            <a:extLst>
              <a:ext uri="{FF2B5EF4-FFF2-40B4-BE49-F238E27FC236}">
                <a16:creationId xmlns:a16="http://schemas.microsoft.com/office/drawing/2014/main" id="{8831A6DD-0BE8-4ED3-A40A-C6C9D96A81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28336" y="889433"/>
            <a:ext cx="794671" cy="794671"/>
          </a:xfrm>
          <a:prstGeom prst="rect">
            <a:avLst/>
          </a:prstGeom>
        </p:spPr>
      </p:pic>
    </p:spTree>
    <p:extLst>
      <p:ext uri="{BB962C8B-B14F-4D97-AF65-F5344CB8AC3E}">
        <p14:creationId xmlns:p14="http://schemas.microsoft.com/office/powerpoint/2010/main" val="101137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86"/>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19</a:t>
            </a:fld>
            <a:endParaRPr sz="1000" b="0" i="0" u="none" strike="noStrike" cap="none">
              <a:solidFill>
                <a:srgbClr val="6A6E79"/>
              </a:solidFill>
              <a:latin typeface="Lato"/>
              <a:ea typeface="Lato"/>
              <a:cs typeface="Lato"/>
              <a:sym typeface="Lato"/>
            </a:endParaRPr>
          </a:p>
        </p:txBody>
      </p:sp>
      <p:sp>
        <p:nvSpPr>
          <p:cNvPr id="1759" name="Google Shape;1759;p86"/>
          <p:cNvSpPr txBox="1">
            <a:spLocks noGrp="1"/>
          </p:cNvSpPr>
          <p:nvPr>
            <p:ph type="title"/>
          </p:nvPr>
        </p:nvSpPr>
        <p:spPr>
          <a:xfrm>
            <a:off x="399026" y="327525"/>
            <a:ext cx="98334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pic>
        <p:nvPicPr>
          <p:cNvPr id="1760" name="Google Shape;1760;p8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594897" y="1034142"/>
            <a:ext cx="2183930" cy="5619069"/>
          </a:xfrm>
          <a:prstGeom prst="rect">
            <a:avLst/>
          </a:prstGeom>
          <a:noFill/>
          <a:ln>
            <a:noFill/>
          </a:ln>
        </p:spPr>
      </p:pic>
      <p:sp>
        <p:nvSpPr>
          <p:cNvPr id="1761" name="Google Shape;1761;p86"/>
          <p:cNvSpPr/>
          <p:nvPr/>
        </p:nvSpPr>
        <p:spPr>
          <a:xfrm rot="10800000">
            <a:off x="4873394" y="5225498"/>
            <a:ext cx="386080" cy="152400"/>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62" name="Google Shape;1762;p86"/>
          <p:cNvSpPr txBox="1"/>
          <p:nvPr/>
        </p:nvSpPr>
        <p:spPr>
          <a:xfrm>
            <a:off x="5354040" y="5132421"/>
            <a:ext cx="1737000" cy="338700"/>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Enter the full city name (ex: Los Angeles, </a:t>
            </a:r>
            <a:r>
              <a:rPr lang="en-US" sz="1100" b="1" i="0" u="none" strike="noStrike" cap="none">
                <a:solidFill>
                  <a:srgbClr val="FFFFFF"/>
                </a:solidFill>
                <a:latin typeface="Lato"/>
                <a:ea typeface="Lato"/>
                <a:cs typeface="Lato"/>
                <a:sym typeface="Lato"/>
              </a:rPr>
              <a:t>not</a:t>
            </a:r>
            <a:r>
              <a:rPr lang="en-US" sz="1100" i="0" u="none" strike="noStrike" cap="none">
                <a:solidFill>
                  <a:srgbClr val="FFFFFF"/>
                </a:solidFill>
                <a:latin typeface="Lato"/>
                <a:ea typeface="Lato"/>
                <a:cs typeface="Lato"/>
                <a:sym typeface="Lato"/>
              </a:rPr>
              <a:t> LAX)</a:t>
            </a:r>
            <a:endParaRPr sz="1400" i="0" u="none" strike="noStrike" cap="none">
              <a:solidFill>
                <a:srgbClr val="000000"/>
              </a:solidFill>
              <a:latin typeface="Lato"/>
              <a:ea typeface="Lato"/>
              <a:cs typeface="Lato"/>
              <a:sym typeface="Lato"/>
            </a:endParaRPr>
          </a:p>
        </p:txBody>
      </p:sp>
      <p:pic>
        <p:nvPicPr>
          <p:cNvPr id="1763" name="Google Shape;1763;p86"/>
          <p:cNvPicPr preferRelativeResize="0"/>
          <p:nvPr/>
        </p:nvPicPr>
        <p:blipFill rotWithShape="1">
          <a:blip r:embed="rId6">
            <a:alphaModFix/>
          </a:blip>
          <a:srcRect/>
          <a:stretch/>
        </p:blipFill>
        <p:spPr>
          <a:xfrm>
            <a:off x="5066433" y="1034142"/>
            <a:ext cx="2743200" cy="1114425"/>
          </a:xfrm>
          <a:prstGeom prst="rect">
            <a:avLst/>
          </a:prstGeom>
          <a:noFill/>
          <a:ln>
            <a:noFill/>
          </a:ln>
        </p:spPr>
      </p:pic>
      <p:sp>
        <p:nvSpPr>
          <p:cNvPr id="1764" name="Google Shape;1764;p86"/>
          <p:cNvSpPr/>
          <p:nvPr/>
        </p:nvSpPr>
        <p:spPr>
          <a:xfrm rot="10800000">
            <a:off x="7943163" y="1992442"/>
            <a:ext cx="386080" cy="152400"/>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65" name="Google Shape;1765;p86"/>
          <p:cNvSpPr txBox="1"/>
          <p:nvPr/>
        </p:nvSpPr>
        <p:spPr>
          <a:xfrm>
            <a:off x="8576200" y="1823175"/>
            <a:ext cx="2550900" cy="893700"/>
          </a:xfrm>
          <a:prstGeom prst="rect">
            <a:avLst/>
          </a:prstGeom>
          <a:solidFill>
            <a:schemeClr val="accent1"/>
          </a:solidFill>
          <a:ln>
            <a:noFill/>
          </a:ln>
        </p:spPr>
        <p:txBody>
          <a:bodyPr spcFirstLastPara="1" wrap="square" lIns="0" tIns="0" rIns="0" bIns="0" anchor="t" anchorCtr="0">
            <a:noAutofit/>
          </a:bodyPr>
          <a:lstStyle/>
          <a:p>
            <a:pPr marL="12700" marR="12700" lvl="0" indent="0" algn="ctr" rtl="0">
              <a:lnSpc>
                <a:spcPct val="115000"/>
              </a:lnSpc>
              <a:spcBef>
                <a:spcPts val="0"/>
              </a:spcBef>
              <a:spcAft>
                <a:spcPts val="0"/>
              </a:spcAft>
              <a:buNone/>
            </a:pPr>
            <a:r>
              <a:rPr lang="en-US" sz="1600" b="1">
                <a:solidFill>
                  <a:srgbClr val="FFFFFF"/>
                </a:solidFill>
                <a:latin typeface="Lato"/>
                <a:ea typeface="Lato"/>
                <a:cs typeface="Lato"/>
                <a:sym typeface="Lato"/>
              </a:rPr>
              <a:t>Enter Post-Completion OPT Eligibility Code (c)(3)(B)</a:t>
            </a:r>
            <a:endParaRPr sz="1600" b="1">
              <a:solidFill>
                <a:srgbClr val="FFFFFF"/>
              </a:solidFill>
              <a:latin typeface="Lato"/>
              <a:ea typeface="Lato"/>
              <a:cs typeface="Lato"/>
              <a:sym typeface="Lato"/>
            </a:endParaRPr>
          </a:p>
          <a:p>
            <a:pPr marL="12700" marR="5080" lvl="0" indent="0" algn="ctr" rtl="0">
              <a:lnSpc>
                <a:spcPct val="100000"/>
              </a:lnSpc>
              <a:spcBef>
                <a:spcPts val="0"/>
              </a:spcBef>
              <a:spcAft>
                <a:spcPts val="0"/>
              </a:spcAft>
              <a:buClr>
                <a:srgbClr val="000000"/>
              </a:buClr>
              <a:buSzPts val="1600"/>
              <a:buFont typeface="Arial"/>
              <a:buNone/>
            </a:pPr>
            <a:endParaRPr sz="1600" b="1">
              <a:solidFill>
                <a:srgbClr val="FFFFFF"/>
              </a:solidFill>
              <a:latin typeface="Lato"/>
              <a:ea typeface="Lato"/>
              <a:cs typeface="Lato"/>
              <a:sym typeface="Lato"/>
            </a:endParaRPr>
          </a:p>
        </p:txBody>
      </p:sp>
      <p:sp>
        <p:nvSpPr>
          <p:cNvPr id="1766" name="Google Shape;1766;p86"/>
          <p:cNvSpPr txBox="1">
            <a:spLocks noGrp="1"/>
          </p:cNvSpPr>
          <p:nvPr>
            <p:ph type="body" idx="3"/>
          </p:nvPr>
        </p:nvSpPr>
        <p:spPr>
          <a:xfrm>
            <a:off x="5522802" y="3628232"/>
            <a:ext cx="6106820" cy="430887"/>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SzPts val="4200"/>
              <a:buNone/>
            </a:pPr>
            <a:r>
              <a:rPr lang="en-US" sz="2800">
                <a:solidFill>
                  <a:srgbClr val="000000"/>
                </a:solidFill>
              </a:rPr>
              <a:t>Leave questions 28a-31b blank</a:t>
            </a:r>
            <a:endParaRPr sz="2400">
              <a:solidFill>
                <a:srgbClr val="000000"/>
              </a:solidFill>
            </a:endParaRPr>
          </a:p>
        </p:txBody>
      </p:sp>
      <p:sp>
        <p:nvSpPr>
          <p:cNvPr id="1767" name="Google Shape;1767;p86"/>
          <p:cNvSpPr txBox="1"/>
          <p:nvPr/>
        </p:nvSpPr>
        <p:spPr>
          <a:xfrm>
            <a:off x="5354040" y="5604454"/>
            <a:ext cx="1737000" cy="169200"/>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Enter F-1 Student</a:t>
            </a:r>
            <a:endParaRPr sz="1400" i="0" u="none" strike="noStrike" cap="none">
              <a:solidFill>
                <a:srgbClr val="000000"/>
              </a:solidFill>
              <a:latin typeface="Lato"/>
              <a:ea typeface="Lato"/>
              <a:cs typeface="Lato"/>
              <a:sym typeface="Lato"/>
            </a:endParaRPr>
          </a:p>
        </p:txBody>
      </p:sp>
      <p:sp>
        <p:nvSpPr>
          <p:cNvPr id="1768" name="Google Shape;1768;p86"/>
          <p:cNvSpPr txBox="1"/>
          <p:nvPr/>
        </p:nvSpPr>
        <p:spPr>
          <a:xfrm>
            <a:off x="5354040" y="6076842"/>
            <a:ext cx="1736892" cy="169277"/>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Enter F-1 Student</a:t>
            </a:r>
            <a:endParaRPr sz="1400" i="0" u="none" strike="noStrike" cap="none">
              <a:solidFill>
                <a:srgbClr val="000000"/>
              </a:solidFill>
              <a:latin typeface="Lato"/>
              <a:ea typeface="Lato"/>
              <a:cs typeface="Lato"/>
              <a:sym typeface="Lato"/>
            </a:endParaRPr>
          </a:p>
        </p:txBody>
      </p:sp>
      <p:sp>
        <p:nvSpPr>
          <p:cNvPr id="1769" name="Google Shape;1769;p86"/>
          <p:cNvSpPr/>
          <p:nvPr/>
        </p:nvSpPr>
        <p:spPr>
          <a:xfrm rot="10800000">
            <a:off x="4873395" y="5595610"/>
            <a:ext cx="386080" cy="152400"/>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70" name="Google Shape;1770;p86"/>
          <p:cNvSpPr/>
          <p:nvPr/>
        </p:nvSpPr>
        <p:spPr>
          <a:xfrm rot="10800000">
            <a:off x="4862510" y="6085469"/>
            <a:ext cx="386080" cy="152400"/>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71" name="Google Shape;1771;p86"/>
          <p:cNvSpPr txBox="1"/>
          <p:nvPr/>
        </p:nvSpPr>
        <p:spPr>
          <a:xfrm>
            <a:off x="219250" y="1235550"/>
            <a:ext cx="24348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3 of 7)</a:t>
            </a:r>
            <a:endParaRPr sz="1800">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56689131-55CD-4798-A303-F53321D7DA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6312" y="772338"/>
            <a:ext cx="738281" cy="738281"/>
          </a:xfrm>
          <a:prstGeom prst="rect">
            <a:avLst/>
          </a:prstGeom>
        </p:spPr>
      </p:pic>
    </p:spTree>
    <p:extLst>
      <p:ext uri="{BB962C8B-B14F-4D97-AF65-F5344CB8AC3E}">
        <p14:creationId xmlns:p14="http://schemas.microsoft.com/office/powerpoint/2010/main" val="1147962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69"/>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sp>
        <p:nvSpPr>
          <p:cNvPr id="1544" name="Google Shape;1544;p69"/>
          <p:cNvSpPr txBox="1">
            <a:spLocks noGrp="1"/>
          </p:cNvSpPr>
          <p:nvPr>
            <p:ph type="title"/>
          </p:nvPr>
        </p:nvSpPr>
        <p:spPr>
          <a:xfrm>
            <a:off x="1706138" y="715340"/>
            <a:ext cx="8439300" cy="709800"/>
          </a:xfrm>
          <a:prstGeom prst="rect">
            <a:avLst/>
          </a:prstGeom>
          <a:noFill/>
          <a:ln>
            <a:noFill/>
          </a:ln>
        </p:spPr>
        <p:txBody>
          <a:bodyPr spcFirstLastPara="1" wrap="square" lIns="91425" tIns="0" rIns="91425" bIns="91425"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b="1">
                <a:solidFill>
                  <a:srgbClr val="0000FF"/>
                </a:solidFill>
                <a:latin typeface="Lato"/>
                <a:ea typeface="Lato"/>
                <a:cs typeface="Lato"/>
                <a:sym typeface="Lato"/>
              </a:rPr>
              <a:t>Topics to Cover Today</a:t>
            </a:r>
            <a:endParaRPr b="1">
              <a:solidFill>
                <a:srgbClr val="0000FF"/>
              </a:solidFill>
              <a:latin typeface="Lato"/>
              <a:ea typeface="Lato"/>
              <a:cs typeface="Lato"/>
              <a:sym typeface="Lato"/>
            </a:endParaRPr>
          </a:p>
        </p:txBody>
      </p:sp>
      <p:sp>
        <p:nvSpPr>
          <p:cNvPr id="1545" name="Google Shape;1545;p69"/>
          <p:cNvSpPr txBox="1"/>
          <p:nvPr/>
        </p:nvSpPr>
        <p:spPr>
          <a:xfrm>
            <a:off x="1506225" y="1607200"/>
            <a:ext cx="9012300" cy="44682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rId5" action="ppaction://hlinksldjump"/>
              </a:rPr>
              <a:t>General OPT Information </a:t>
            </a:r>
            <a:endParaRPr sz="2400" b="1">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rId6" action="ppaction://hlinksldjump"/>
              </a:rPr>
              <a:t>OPT Timeline </a:t>
            </a:r>
            <a:endParaRPr sz="2400" b="1">
              <a:latin typeface="Lato"/>
              <a:ea typeface="Lato"/>
              <a:cs typeface="Lato"/>
              <a:sym typeface="Lato"/>
            </a:endParaRPr>
          </a:p>
          <a:p>
            <a:pPr marL="914400" lvl="1" indent="-381000" algn="l" rtl="0">
              <a:lnSpc>
                <a:spcPct val="115000"/>
              </a:lnSpc>
              <a:spcBef>
                <a:spcPts val="0"/>
              </a:spcBef>
              <a:spcAft>
                <a:spcPts val="0"/>
              </a:spcAft>
              <a:buSzPts val="2400"/>
              <a:buFont typeface="Lato"/>
              <a:buChar char="○"/>
            </a:pPr>
            <a:r>
              <a:rPr lang="en-US" sz="2400" b="1">
                <a:latin typeface="Lato"/>
                <a:ea typeface="Lato"/>
                <a:cs typeface="Lato"/>
                <a:sym typeface="Lato"/>
              </a:rPr>
              <a:t>When to Apply</a:t>
            </a:r>
            <a:endParaRPr sz="2400" b="1">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rId7" action="ppaction://hlinksldjump"/>
              </a:rPr>
              <a:t>OPT Application Process </a:t>
            </a:r>
            <a:endParaRPr sz="2400" b="1">
              <a:latin typeface="Lato"/>
              <a:ea typeface="Lato"/>
              <a:cs typeface="Lato"/>
              <a:sym typeface="Lato"/>
            </a:endParaRPr>
          </a:p>
          <a:p>
            <a:pPr marL="914400" lvl="1" indent="-381000" algn="l" rtl="0">
              <a:lnSpc>
                <a:spcPct val="115000"/>
              </a:lnSpc>
              <a:spcBef>
                <a:spcPts val="0"/>
              </a:spcBef>
              <a:spcAft>
                <a:spcPts val="0"/>
              </a:spcAft>
              <a:buSzPts val="2400"/>
              <a:buFont typeface="Lato"/>
              <a:buChar char="○"/>
            </a:pPr>
            <a:r>
              <a:rPr lang="en-US" sz="2400" b="1">
                <a:latin typeface="Lato"/>
                <a:ea typeface="Lato"/>
                <a:cs typeface="Lato"/>
                <a:sym typeface="Lato"/>
              </a:rPr>
              <a:t>Internal &amp; External</a:t>
            </a:r>
            <a:endParaRPr sz="2400" b="1">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 action="ppaction://noaction"/>
              </a:rPr>
              <a:t>International Travel and OPT </a:t>
            </a:r>
            <a:endParaRPr sz="2400" b="1">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 action="ppaction://noaction"/>
              </a:rPr>
              <a:t>USCIS Decision </a:t>
            </a:r>
            <a:endParaRPr sz="2400" b="1">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 action="ppaction://noaction"/>
              </a:rPr>
              <a:t>OPT Reporting Requirements</a:t>
            </a:r>
            <a:endParaRPr sz="2400" b="1">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sz="2400" b="1" u="sng">
                <a:solidFill>
                  <a:schemeClr val="hlink"/>
                </a:solidFill>
                <a:latin typeface="Lato"/>
                <a:ea typeface="Lato"/>
                <a:cs typeface="Lato"/>
                <a:sym typeface="Lato"/>
                <a:hlinkClick r:id="" action="ppaction://noaction"/>
              </a:rPr>
              <a:t>After OPT Ends</a:t>
            </a:r>
            <a:endParaRPr sz="2400" b="1">
              <a:latin typeface="Lato"/>
              <a:ea typeface="Lato"/>
              <a:cs typeface="Lato"/>
              <a:sym typeface="Lato"/>
            </a:endParaRPr>
          </a:p>
        </p:txBody>
      </p:sp>
      <p:pic>
        <p:nvPicPr>
          <p:cNvPr id="2" name="Slide 2">
            <a:hlinkClick r:id="" action="ppaction://media"/>
            <a:extLst>
              <a:ext uri="{FF2B5EF4-FFF2-40B4-BE49-F238E27FC236}">
                <a16:creationId xmlns:a16="http://schemas.microsoft.com/office/drawing/2014/main" id="{3DD27633-6ECB-4AF8-8D48-FEED94902E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18525" y="1023041"/>
            <a:ext cx="446505" cy="4465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87"/>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20</a:t>
            </a:fld>
            <a:endParaRPr sz="1000" b="0" i="0" u="none" strike="noStrike" cap="none">
              <a:solidFill>
                <a:srgbClr val="6A6E79"/>
              </a:solidFill>
              <a:latin typeface="Lato"/>
              <a:ea typeface="Lato"/>
              <a:cs typeface="Lato"/>
              <a:sym typeface="Lato"/>
            </a:endParaRPr>
          </a:p>
        </p:txBody>
      </p:sp>
      <p:sp>
        <p:nvSpPr>
          <p:cNvPr id="1778" name="Google Shape;1778;p87"/>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pic>
        <p:nvPicPr>
          <p:cNvPr id="1779" name="Google Shape;1779;p8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730925" y="1164770"/>
            <a:ext cx="2428903" cy="5026479"/>
          </a:xfrm>
          <a:prstGeom prst="rect">
            <a:avLst/>
          </a:prstGeom>
          <a:noFill/>
          <a:ln>
            <a:noFill/>
          </a:ln>
        </p:spPr>
      </p:pic>
      <p:pic>
        <p:nvPicPr>
          <p:cNvPr id="1780" name="Google Shape;1780;p87"/>
          <p:cNvPicPr preferRelativeResize="0"/>
          <p:nvPr/>
        </p:nvPicPr>
        <p:blipFill rotWithShape="1">
          <a:blip r:embed="rId6">
            <a:alphaModFix/>
          </a:blip>
          <a:srcRect/>
          <a:stretch/>
        </p:blipFill>
        <p:spPr>
          <a:xfrm>
            <a:off x="6197816" y="1272948"/>
            <a:ext cx="4712532" cy="2232252"/>
          </a:xfrm>
          <a:prstGeom prst="rect">
            <a:avLst/>
          </a:prstGeom>
          <a:noFill/>
          <a:ln>
            <a:noFill/>
          </a:ln>
        </p:spPr>
      </p:pic>
      <p:sp>
        <p:nvSpPr>
          <p:cNvPr id="1781" name="Google Shape;1781;p87"/>
          <p:cNvSpPr txBox="1"/>
          <p:nvPr/>
        </p:nvSpPr>
        <p:spPr>
          <a:xfrm>
            <a:off x="7620000" y="8166432"/>
            <a:ext cx="3048000" cy="138499"/>
          </a:xfrm>
          <a:prstGeom prst="rect">
            <a:avLst/>
          </a:prstGeom>
          <a:noFill/>
          <a:ln w="9525" cap="flat" cmpd="sng">
            <a:solidFill>
              <a:srgbClr val="CC0000"/>
            </a:solidFill>
            <a:prstDash val="solid"/>
            <a:round/>
            <a:headEnd type="none" w="sm" len="sm"/>
            <a:tailEnd type="none" w="sm" len="sm"/>
          </a:ln>
        </p:spPr>
        <p:txBody>
          <a:bodyPr spcFirstLastPara="1" wrap="square" lIns="0" tIns="0" rIns="0" bIns="0" anchor="t" anchorCtr="0">
            <a:noAutofit/>
          </a:bodyPr>
          <a:lstStyle/>
          <a:p>
            <a:pPr marL="730247"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CC0000"/>
                </a:solidFill>
                <a:latin typeface="Arial"/>
                <a:ea typeface="Arial"/>
                <a:cs typeface="Arial"/>
                <a:sym typeface="Arial"/>
              </a:rPr>
              <a:t>Your Signature Here</a:t>
            </a:r>
            <a:endParaRPr sz="900" b="0" i="0" u="none" strike="noStrike" cap="none">
              <a:solidFill>
                <a:schemeClr val="dk1"/>
              </a:solidFill>
              <a:latin typeface="Arial"/>
              <a:ea typeface="Arial"/>
              <a:cs typeface="Arial"/>
              <a:sym typeface="Arial"/>
            </a:endParaRPr>
          </a:p>
        </p:txBody>
      </p:sp>
      <p:sp>
        <p:nvSpPr>
          <p:cNvPr id="1782" name="Google Shape;1782;p87"/>
          <p:cNvSpPr txBox="1"/>
          <p:nvPr/>
        </p:nvSpPr>
        <p:spPr>
          <a:xfrm>
            <a:off x="6749143" y="2010010"/>
            <a:ext cx="3918857" cy="169277"/>
          </a:xfrm>
          <a:prstGeom prst="rect">
            <a:avLst/>
          </a:prstGeom>
          <a:solidFill>
            <a:schemeClr val="accent1"/>
          </a:solidFill>
          <a:ln>
            <a:noFill/>
          </a:ln>
        </p:spPr>
        <p:txBody>
          <a:bodyPr spcFirstLastPara="1" wrap="square" lIns="0" tIns="0" rIns="0" bIns="0" anchor="t" anchorCtr="0">
            <a:noAutofit/>
          </a:bodyPr>
          <a:lstStyle/>
          <a:p>
            <a:pPr marL="12700" marR="5080" lvl="0" indent="0" algn="ctr"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Your signature goes here – stay within the box!</a:t>
            </a:r>
            <a:endParaRPr sz="1400" i="0" u="none" strike="noStrike" cap="none">
              <a:solidFill>
                <a:srgbClr val="000000"/>
              </a:solidFill>
              <a:latin typeface="Lato"/>
              <a:ea typeface="Lato"/>
              <a:cs typeface="Lato"/>
              <a:sym typeface="Lato"/>
            </a:endParaRPr>
          </a:p>
        </p:txBody>
      </p:sp>
      <p:sp>
        <p:nvSpPr>
          <p:cNvPr id="1783" name="Google Shape;1783;p87"/>
          <p:cNvSpPr/>
          <p:nvPr/>
        </p:nvSpPr>
        <p:spPr>
          <a:xfrm>
            <a:off x="2939142" y="2703626"/>
            <a:ext cx="217714" cy="311717"/>
          </a:xfrm>
          <a:prstGeom prst="mathMultiply">
            <a:avLst>
              <a:gd name="adj1" fmla="val 23520"/>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784" name="Google Shape;1784;p87"/>
          <p:cNvSpPr/>
          <p:nvPr/>
        </p:nvSpPr>
        <p:spPr>
          <a:xfrm rot="10800000">
            <a:off x="5265280" y="4819620"/>
            <a:ext cx="386080" cy="152400"/>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85" name="Google Shape;1785;p87"/>
          <p:cNvSpPr txBox="1"/>
          <p:nvPr/>
        </p:nvSpPr>
        <p:spPr>
          <a:xfrm>
            <a:off x="5745926" y="4806690"/>
            <a:ext cx="2091788" cy="169277"/>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Enter contact information</a:t>
            </a:r>
            <a:endParaRPr sz="1400" i="0" u="none" strike="noStrike" cap="none">
              <a:solidFill>
                <a:srgbClr val="000000"/>
              </a:solidFill>
              <a:latin typeface="Lato"/>
              <a:ea typeface="Lato"/>
              <a:cs typeface="Lato"/>
              <a:sym typeface="Lato"/>
            </a:endParaRPr>
          </a:p>
        </p:txBody>
      </p:sp>
      <p:sp>
        <p:nvSpPr>
          <p:cNvPr id="1786" name="Google Shape;1786;p87"/>
          <p:cNvSpPr txBox="1">
            <a:spLocks noGrp="1"/>
          </p:cNvSpPr>
          <p:nvPr>
            <p:ph type="body" idx="3"/>
          </p:nvPr>
        </p:nvSpPr>
        <p:spPr>
          <a:xfrm>
            <a:off x="6249050" y="3724650"/>
            <a:ext cx="4712400" cy="557700"/>
          </a:xfrm>
          <a:prstGeom prst="rect">
            <a:avLst/>
          </a:prstGeom>
          <a:solidFill>
            <a:schemeClr val="accent1"/>
          </a:solid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SzPts val="2100"/>
              <a:buNone/>
            </a:pPr>
            <a:r>
              <a:rPr lang="en-US" sz="1400">
                <a:solidFill>
                  <a:srgbClr val="FFFFFF"/>
                </a:solidFill>
                <a:latin typeface="Lato"/>
                <a:ea typeface="Lato"/>
                <a:cs typeface="Lato"/>
                <a:sym typeface="Lato"/>
              </a:rPr>
              <a:t>Skip pages 5 &amp; 6 (if you check #1a) </a:t>
            </a:r>
            <a:endParaRPr sz="1400">
              <a:solidFill>
                <a:srgbClr val="FFFFFF"/>
              </a:solidFill>
              <a:latin typeface="Lato"/>
              <a:ea typeface="Lato"/>
              <a:cs typeface="Lato"/>
              <a:sym typeface="Lato"/>
            </a:endParaRPr>
          </a:p>
          <a:p>
            <a:pPr marL="0" lvl="0" indent="0" algn="l" rtl="0">
              <a:lnSpc>
                <a:spcPct val="100000"/>
              </a:lnSpc>
              <a:spcBef>
                <a:spcPts val="0"/>
              </a:spcBef>
              <a:spcAft>
                <a:spcPts val="0"/>
              </a:spcAft>
              <a:buClr>
                <a:srgbClr val="000000"/>
              </a:buClr>
              <a:buSzPts val="2100"/>
              <a:buNone/>
            </a:pPr>
            <a:r>
              <a:rPr lang="en-US" sz="1400">
                <a:solidFill>
                  <a:srgbClr val="FFFFFF"/>
                </a:solidFill>
                <a:latin typeface="Lato"/>
                <a:ea typeface="Lato"/>
                <a:cs typeface="Lato"/>
                <a:sym typeface="Lato"/>
              </a:rPr>
              <a:t>Be sure to </a:t>
            </a:r>
            <a:r>
              <a:rPr lang="en-US" sz="1400" u="sng">
                <a:solidFill>
                  <a:srgbClr val="FFFFFF"/>
                </a:solidFill>
                <a:latin typeface="Lato"/>
                <a:ea typeface="Lato"/>
                <a:cs typeface="Lato"/>
                <a:sym typeface="Lato"/>
              </a:rPr>
              <a:t>include</a:t>
            </a:r>
            <a:r>
              <a:rPr lang="en-US" sz="1400">
                <a:solidFill>
                  <a:srgbClr val="FFFFFF"/>
                </a:solidFill>
                <a:latin typeface="Lato"/>
                <a:ea typeface="Lato"/>
                <a:cs typeface="Lato"/>
                <a:sym typeface="Lato"/>
              </a:rPr>
              <a:t> all 7 pages when submitting to USCIS.</a:t>
            </a:r>
            <a:endParaRPr>
              <a:solidFill>
                <a:srgbClr val="FFFFFF"/>
              </a:solidFill>
              <a:latin typeface="Lato"/>
              <a:ea typeface="Lato"/>
              <a:cs typeface="Lato"/>
              <a:sym typeface="Lato"/>
            </a:endParaRPr>
          </a:p>
        </p:txBody>
      </p:sp>
      <p:sp>
        <p:nvSpPr>
          <p:cNvPr id="1787" name="Google Shape;1787;p87"/>
          <p:cNvSpPr/>
          <p:nvPr/>
        </p:nvSpPr>
        <p:spPr>
          <a:xfrm rot="10800000">
            <a:off x="5268392" y="5513189"/>
            <a:ext cx="386080" cy="152400"/>
          </a:xfrm>
          <a:custGeom>
            <a:avLst/>
            <a:gdLst/>
            <a:ahLst/>
            <a:cxnLst/>
            <a:rect l="l" t="t" r="r" b="b"/>
            <a:pathLst>
              <a:path w="386079" h="152400" extrusionOk="0">
                <a:moveTo>
                  <a:pt x="271525" y="0"/>
                </a:moveTo>
                <a:lnTo>
                  <a:pt x="271525" y="38100"/>
                </a:lnTo>
                <a:lnTo>
                  <a:pt x="0" y="38100"/>
                </a:lnTo>
                <a:lnTo>
                  <a:pt x="0" y="114300"/>
                </a:lnTo>
                <a:lnTo>
                  <a:pt x="271525" y="114300"/>
                </a:lnTo>
                <a:lnTo>
                  <a:pt x="271525" y="152400"/>
                </a:lnTo>
                <a:lnTo>
                  <a:pt x="385825" y="76200"/>
                </a:lnTo>
                <a:lnTo>
                  <a:pt x="271525" y="0"/>
                </a:lnTo>
                <a:close/>
              </a:path>
            </a:pathLst>
          </a:custGeom>
          <a:solidFill>
            <a:schemeClr val="accent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
        <p:nvSpPr>
          <p:cNvPr id="1788" name="Google Shape;1788;p87"/>
          <p:cNvSpPr txBox="1"/>
          <p:nvPr/>
        </p:nvSpPr>
        <p:spPr>
          <a:xfrm>
            <a:off x="5767699" y="5500259"/>
            <a:ext cx="2091788" cy="338554"/>
          </a:xfrm>
          <a:prstGeom prst="rect">
            <a:avLst/>
          </a:prstGeom>
          <a:solidFill>
            <a:schemeClr val="accent1"/>
          </a:solidFill>
          <a:ln>
            <a:noFill/>
          </a:ln>
        </p:spPr>
        <p:txBody>
          <a:bodyPr spcFirstLastPara="1" wrap="square" lIns="0" tIns="0" rIns="0" bIns="0" anchor="t" anchorCtr="0">
            <a:noAutofit/>
          </a:bodyPr>
          <a:lstStyle/>
          <a:p>
            <a:pPr marL="12700" marR="508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FFFFFF"/>
                </a:solidFill>
                <a:latin typeface="Lato"/>
                <a:ea typeface="Lato"/>
                <a:cs typeface="Lato"/>
                <a:sym typeface="Lato"/>
              </a:rPr>
              <a:t>Extremely important to use a permanent email address</a:t>
            </a:r>
            <a:endParaRPr sz="1400" i="0" u="none" strike="noStrike" cap="none">
              <a:solidFill>
                <a:srgbClr val="000000"/>
              </a:solidFill>
              <a:latin typeface="Lato"/>
              <a:ea typeface="Lato"/>
              <a:cs typeface="Lato"/>
              <a:sym typeface="Lato"/>
            </a:endParaRPr>
          </a:p>
        </p:txBody>
      </p:sp>
      <p:sp>
        <p:nvSpPr>
          <p:cNvPr id="1789" name="Google Shape;1789;p87"/>
          <p:cNvSpPr txBox="1"/>
          <p:nvPr/>
        </p:nvSpPr>
        <p:spPr>
          <a:xfrm>
            <a:off x="219250" y="1235550"/>
            <a:ext cx="24288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4 of 7)</a:t>
            </a:r>
            <a:endParaRPr sz="1800">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9E6CEBC8-A669-428C-9838-A92EE4EDE4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0639" y="830851"/>
            <a:ext cx="809397" cy="809397"/>
          </a:xfrm>
          <a:prstGeom prst="rect">
            <a:avLst/>
          </a:prstGeom>
        </p:spPr>
      </p:pic>
    </p:spTree>
    <p:extLst>
      <p:ext uri="{BB962C8B-B14F-4D97-AF65-F5344CB8AC3E}">
        <p14:creationId xmlns:p14="http://schemas.microsoft.com/office/powerpoint/2010/main" val="1067337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88"/>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21</a:t>
            </a:fld>
            <a:endParaRPr sz="1000" b="0" i="0" u="none" strike="noStrike" cap="none">
              <a:solidFill>
                <a:srgbClr val="6A6E79"/>
              </a:solidFill>
              <a:latin typeface="Lato"/>
              <a:ea typeface="Lato"/>
              <a:cs typeface="Lato"/>
              <a:sym typeface="Lato"/>
            </a:endParaRPr>
          </a:p>
        </p:txBody>
      </p:sp>
      <p:sp>
        <p:nvSpPr>
          <p:cNvPr id="1796" name="Google Shape;1796;p88"/>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sp>
        <p:nvSpPr>
          <p:cNvPr id="1797" name="Google Shape;1797;p88"/>
          <p:cNvSpPr txBox="1"/>
          <p:nvPr/>
        </p:nvSpPr>
        <p:spPr>
          <a:xfrm>
            <a:off x="7620000" y="8166432"/>
            <a:ext cx="3048000" cy="138600"/>
          </a:xfrm>
          <a:prstGeom prst="rect">
            <a:avLst/>
          </a:prstGeom>
          <a:noFill/>
          <a:ln w="9525" cap="flat" cmpd="sng">
            <a:solidFill>
              <a:srgbClr val="CC0000"/>
            </a:solidFill>
            <a:prstDash val="solid"/>
            <a:round/>
            <a:headEnd type="none" w="sm" len="sm"/>
            <a:tailEnd type="none" w="sm" len="sm"/>
          </a:ln>
        </p:spPr>
        <p:txBody>
          <a:bodyPr spcFirstLastPara="1" wrap="square" lIns="0" tIns="0" rIns="0" bIns="0" anchor="t" anchorCtr="0">
            <a:noAutofit/>
          </a:bodyPr>
          <a:lstStyle/>
          <a:p>
            <a:pPr marL="730247"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CC0000"/>
                </a:solidFill>
                <a:latin typeface="Arial"/>
                <a:ea typeface="Arial"/>
                <a:cs typeface="Arial"/>
                <a:sym typeface="Arial"/>
              </a:rPr>
              <a:t>Your Signature Here</a:t>
            </a:r>
            <a:endParaRPr sz="900" b="0" i="0" u="none" strike="noStrike" cap="none" dirty="0">
              <a:solidFill>
                <a:schemeClr val="dk1"/>
              </a:solidFill>
              <a:latin typeface="Arial"/>
              <a:ea typeface="Arial"/>
              <a:cs typeface="Arial"/>
              <a:sym typeface="Arial"/>
            </a:endParaRPr>
          </a:p>
        </p:txBody>
      </p:sp>
      <p:pic>
        <p:nvPicPr>
          <p:cNvPr id="1798" name="Google Shape;1798;p8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358256" y="1508100"/>
            <a:ext cx="2558050" cy="4391100"/>
          </a:xfrm>
          <a:prstGeom prst="rect">
            <a:avLst/>
          </a:prstGeom>
          <a:noFill/>
          <a:ln>
            <a:noFill/>
          </a:ln>
        </p:spPr>
      </p:pic>
      <p:sp>
        <p:nvSpPr>
          <p:cNvPr id="1799" name="Google Shape;1799;p88"/>
          <p:cNvSpPr txBox="1"/>
          <p:nvPr/>
        </p:nvSpPr>
        <p:spPr>
          <a:xfrm>
            <a:off x="219250" y="1235550"/>
            <a:ext cx="27009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7 of 7)</a:t>
            </a:r>
            <a:endParaRPr sz="1800">
              <a:latin typeface="Lato"/>
              <a:ea typeface="Lato"/>
              <a:cs typeface="Lato"/>
              <a:sym typeface="Lato"/>
            </a:endParaRPr>
          </a:p>
        </p:txBody>
      </p:sp>
      <p:sp>
        <p:nvSpPr>
          <p:cNvPr id="1800" name="Google Shape;1800;p88"/>
          <p:cNvSpPr txBox="1"/>
          <p:nvPr/>
        </p:nvSpPr>
        <p:spPr>
          <a:xfrm>
            <a:off x="5477050" y="1616550"/>
            <a:ext cx="5741100" cy="417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ato"/>
                <a:ea typeface="Lato"/>
                <a:cs typeface="Lato"/>
                <a:sym typeface="Lato"/>
              </a:rPr>
              <a:t>Complete Part 6.( Additional Information) if these items apply: </a:t>
            </a:r>
            <a:endParaRPr sz="1800" b="1" dirty="0">
              <a:latin typeface="Lato"/>
              <a:ea typeface="Lato"/>
              <a:cs typeface="Lato"/>
              <a:sym typeface="Lato"/>
            </a:endParaRPr>
          </a:p>
          <a:p>
            <a:pPr marL="0" lvl="0" indent="0" algn="l" rtl="0">
              <a:lnSpc>
                <a:spcPct val="115000"/>
              </a:lnSpc>
              <a:spcBef>
                <a:spcPts val="0"/>
              </a:spcBef>
              <a:spcAft>
                <a:spcPts val="0"/>
              </a:spcAft>
              <a:buNone/>
            </a:pPr>
            <a:endParaRPr sz="1800" b="1" dirty="0">
              <a:latin typeface="Lato"/>
              <a:ea typeface="Lato"/>
              <a:cs typeface="Lato"/>
              <a:sym typeface="Lato"/>
            </a:endParaRPr>
          </a:p>
          <a:p>
            <a:pPr marL="914400" lvl="0" indent="-342900" algn="l" rtl="0">
              <a:lnSpc>
                <a:spcPct val="115000"/>
              </a:lnSpc>
              <a:spcBef>
                <a:spcPts val="0"/>
              </a:spcBef>
              <a:spcAft>
                <a:spcPts val="0"/>
              </a:spcAft>
              <a:buSzPts val="1800"/>
              <a:buFont typeface="Lato"/>
              <a:buChar char="●"/>
            </a:pPr>
            <a:r>
              <a:rPr lang="en-US" sz="1800" b="1" dirty="0">
                <a:latin typeface="Lato"/>
                <a:ea typeface="Lato"/>
                <a:cs typeface="Lato"/>
                <a:sym typeface="Lato"/>
              </a:rPr>
              <a:t>You do not have enough space to answer in Parts 1~5</a:t>
            </a:r>
            <a:endParaRPr sz="1800" b="1" dirty="0">
              <a:latin typeface="Lato"/>
              <a:ea typeface="Lato"/>
              <a:cs typeface="Lato"/>
              <a:sym typeface="Lato"/>
            </a:endParaRPr>
          </a:p>
          <a:p>
            <a:pPr marL="1371600" lvl="1" indent="-342900" algn="l" rtl="0">
              <a:lnSpc>
                <a:spcPct val="115000"/>
              </a:lnSpc>
              <a:spcBef>
                <a:spcPts val="0"/>
              </a:spcBef>
              <a:spcAft>
                <a:spcPts val="0"/>
              </a:spcAft>
              <a:buSzPts val="1800"/>
              <a:buFont typeface="Lato"/>
              <a:buChar char="○"/>
            </a:pPr>
            <a:r>
              <a:rPr lang="en-US" sz="1800" b="1" dirty="0">
                <a:latin typeface="Lato"/>
                <a:ea typeface="Lato"/>
                <a:cs typeface="Lato"/>
                <a:sym typeface="Lato"/>
              </a:rPr>
              <a:t>Ex. Name</a:t>
            </a:r>
            <a:endParaRPr sz="1800" b="1" dirty="0">
              <a:latin typeface="Lato"/>
              <a:ea typeface="Lato"/>
              <a:cs typeface="Lato"/>
              <a:sym typeface="Lato"/>
            </a:endParaRPr>
          </a:p>
          <a:p>
            <a:pPr marL="914400" lvl="0" indent="-342900" algn="l" rtl="0">
              <a:lnSpc>
                <a:spcPct val="115000"/>
              </a:lnSpc>
              <a:spcBef>
                <a:spcPts val="0"/>
              </a:spcBef>
              <a:spcAft>
                <a:spcPts val="0"/>
              </a:spcAft>
              <a:buSzPts val="1800"/>
              <a:buFont typeface="Lato"/>
              <a:buChar char="●"/>
            </a:pPr>
            <a:r>
              <a:rPr lang="en-US" sz="1800" b="1" dirty="0">
                <a:latin typeface="Lato"/>
                <a:ea typeface="Lato"/>
                <a:cs typeface="Lato"/>
                <a:sym typeface="Lato"/>
              </a:rPr>
              <a:t>CPT Authorizations </a:t>
            </a:r>
            <a:endParaRPr sz="1800" b="1" i="1" dirty="0">
              <a:latin typeface="Lato"/>
              <a:ea typeface="Lato"/>
              <a:cs typeface="Lato"/>
              <a:sym typeface="Lato"/>
            </a:endParaRPr>
          </a:p>
          <a:p>
            <a:pPr marL="914400" lvl="0" indent="-342900" algn="l" rtl="0">
              <a:lnSpc>
                <a:spcPct val="115000"/>
              </a:lnSpc>
              <a:spcBef>
                <a:spcPts val="0"/>
              </a:spcBef>
              <a:spcAft>
                <a:spcPts val="0"/>
              </a:spcAft>
              <a:buSzPts val="1800"/>
              <a:buFont typeface="Lato"/>
              <a:buChar char="●"/>
            </a:pPr>
            <a:r>
              <a:rPr lang="en-US" sz="1800" b="1" dirty="0">
                <a:latin typeface="Lato"/>
                <a:ea typeface="Lato"/>
                <a:cs typeface="Lato"/>
                <a:sym typeface="Lato"/>
              </a:rPr>
              <a:t>Previous OPT Authorizations</a:t>
            </a:r>
            <a:endParaRPr sz="1800" b="1" dirty="0">
              <a:latin typeface="Lato"/>
              <a:ea typeface="Lato"/>
              <a:cs typeface="Lato"/>
              <a:sym typeface="Lato"/>
            </a:endParaRPr>
          </a:p>
          <a:p>
            <a:pPr marL="914400" lvl="0" indent="-342900" algn="l" rtl="0">
              <a:lnSpc>
                <a:spcPct val="115000"/>
              </a:lnSpc>
              <a:spcBef>
                <a:spcPts val="0"/>
              </a:spcBef>
              <a:spcAft>
                <a:spcPts val="0"/>
              </a:spcAft>
              <a:buSzPts val="1800"/>
              <a:buFont typeface="Lato"/>
              <a:buChar char="●"/>
            </a:pPr>
            <a:r>
              <a:rPr lang="en-US" sz="1800" b="1" dirty="0">
                <a:latin typeface="Lato"/>
                <a:ea typeface="Lato"/>
                <a:cs typeface="Lato"/>
                <a:sym typeface="Lato"/>
              </a:rPr>
              <a:t>OPT Denials</a:t>
            </a:r>
            <a:endParaRPr sz="1800" b="1" dirty="0">
              <a:latin typeface="Lato"/>
              <a:ea typeface="Lato"/>
              <a:cs typeface="Lato"/>
              <a:sym typeface="Lato"/>
            </a:endParaRPr>
          </a:p>
          <a:p>
            <a:pPr marL="914400" lvl="0" indent="-342900" algn="l" rtl="0">
              <a:lnSpc>
                <a:spcPct val="115000"/>
              </a:lnSpc>
              <a:spcBef>
                <a:spcPts val="0"/>
              </a:spcBef>
              <a:spcAft>
                <a:spcPts val="0"/>
              </a:spcAft>
              <a:buSzPts val="1800"/>
              <a:buFont typeface="Lato"/>
              <a:buChar char="●"/>
            </a:pPr>
            <a:r>
              <a:rPr lang="en-US" sz="1800" b="1" dirty="0">
                <a:latin typeface="Lato"/>
                <a:ea typeface="Lato"/>
                <a:cs typeface="Lato"/>
                <a:sym typeface="Lato"/>
              </a:rPr>
              <a:t>Previous SEVIS IDs</a:t>
            </a:r>
            <a:endParaRPr sz="1800" b="1" dirty="0">
              <a:latin typeface="Lato"/>
              <a:ea typeface="Lato"/>
              <a:cs typeface="Lato"/>
              <a:sym typeface="Lato"/>
            </a:endParaRPr>
          </a:p>
          <a:p>
            <a:pPr marL="0" lvl="0" indent="0" algn="l" rtl="0">
              <a:lnSpc>
                <a:spcPct val="115000"/>
              </a:lnSpc>
              <a:spcBef>
                <a:spcPts val="0"/>
              </a:spcBef>
              <a:spcAft>
                <a:spcPts val="0"/>
              </a:spcAft>
              <a:buNone/>
            </a:pPr>
            <a:endParaRPr sz="1800" b="1" dirty="0">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124DE9EF-23B1-48BC-8F98-B547C87D5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2611" y="885201"/>
            <a:ext cx="782674" cy="782674"/>
          </a:xfrm>
          <a:prstGeom prst="rect">
            <a:avLst/>
          </a:prstGeom>
        </p:spPr>
      </p:pic>
    </p:spTree>
    <p:extLst>
      <p:ext uri="{BB962C8B-B14F-4D97-AF65-F5344CB8AC3E}">
        <p14:creationId xmlns:p14="http://schemas.microsoft.com/office/powerpoint/2010/main" val="2732892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89"/>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22</a:t>
            </a:fld>
            <a:endParaRPr sz="1000" b="0" i="0" u="none" strike="noStrike" cap="none">
              <a:solidFill>
                <a:srgbClr val="6A6E79"/>
              </a:solidFill>
              <a:latin typeface="Lato"/>
              <a:ea typeface="Lato"/>
              <a:cs typeface="Lato"/>
              <a:sym typeface="Lato"/>
            </a:endParaRPr>
          </a:p>
        </p:txBody>
      </p:sp>
      <p:sp>
        <p:nvSpPr>
          <p:cNvPr id="1807" name="Google Shape;1807;p89"/>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sp>
        <p:nvSpPr>
          <p:cNvPr id="1808" name="Google Shape;1808;p89"/>
          <p:cNvSpPr txBox="1"/>
          <p:nvPr/>
        </p:nvSpPr>
        <p:spPr>
          <a:xfrm>
            <a:off x="7620000" y="8166432"/>
            <a:ext cx="3048000" cy="138600"/>
          </a:xfrm>
          <a:prstGeom prst="rect">
            <a:avLst/>
          </a:prstGeom>
          <a:noFill/>
          <a:ln w="9525" cap="flat" cmpd="sng">
            <a:solidFill>
              <a:srgbClr val="CC0000"/>
            </a:solidFill>
            <a:prstDash val="solid"/>
            <a:round/>
            <a:headEnd type="none" w="sm" len="sm"/>
            <a:tailEnd type="none" w="sm" len="sm"/>
          </a:ln>
        </p:spPr>
        <p:txBody>
          <a:bodyPr spcFirstLastPara="1" wrap="square" lIns="0" tIns="0" rIns="0" bIns="0" anchor="t" anchorCtr="0">
            <a:noAutofit/>
          </a:bodyPr>
          <a:lstStyle/>
          <a:p>
            <a:pPr marL="730247"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CC0000"/>
                </a:solidFill>
                <a:latin typeface="Arial"/>
                <a:ea typeface="Arial"/>
                <a:cs typeface="Arial"/>
                <a:sym typeface="Arial"/>
              </a:rPr>
              <a:t>Your Signature Here</a:t>
            </a:r>
            <a:endParaRPr sz="900" b="0" i="0" u="none" strike="noStrike" cap="none">
              <a:solidFill>
                <a:schemeClr val="dk1"/>
              </a:solidFill>
              <a:latin typeface="Arial"/>
              <a:ea typeface="Arial"/>
              <a:cs typeface="Arial"/>
              <a:sym typeface="Arial"/>
            </a:endParaRPr>
          </a:p>
        </p:txBody>
      </p:sp>
      <p:sp>
        <p:nvSpPr>
          <p:cNvPr id="1809" name="Google Shape;1809;p89"/>
          <p:cNvSpPr txBox="1"/>
          <p:nvPr/>
        </p:nvSpPr>
        <p:spPr>
          <a:xfrm>
            <a:off x="219250" y="1235550"/>
            <a:ext cx="30054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7 of 7)</a:t>
            </a:r>
            <a:endParaRPr sz="1800">
              <a:latin typeface="Lato"/>
              <a:ea typeface="Lato"/>
              <a:cs typeface="Lato"/>
              <a:sym typeface="Lato"/>
            </a:endParaRPr>
          </a:p>
        </p:txBody>
      </p:sp>
      <p:sp>
        <p:nvSpPr>
          <p:cNvPr id="1810" name="Google Shape;1810;p89"/>
          <p:cNvSpPr txBox="1"/>
          <p:nvPr/>
        </p:nvSpPr>
        <p:spPr>
          <a:xfrm>
            <a:off x="218350" y="1707600"/>
            <a:ext cx="5289000" cy="187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latin typeface="Lato"/>
                <a:ea typeface="Lato"/>
                <a:cs typeface="Lato"/>
                <a:sym typeface="Lato"/>
              </a:rPr>
              <a:t>Part 6.( Additional Information)</a:t>
            </a:r>
            <a:endParaRPr sz="1800" b="1">
              <a:latin typeface="Lato"/>
              <a:ea typeface="Lato"/>
              <a:cs typeface="Lato"/>
              <a:sym typeface="Lato"/>
            </a:endParaRPr>
          </a:p>
          <a:p>
            <a:pPr marL="0" lvl="0" indent="0" algn="l" rtl="0">
              <a:lnSpc>
                <a:spcPct val="115000"/>
              </a:lnSpc>
              <a:spcBef>
                <a:spcPts val="0"/>
              </a:spcBef>
              <a:spcAft>
                <a:spcPts val="0"/>
              </a:spcAft>
              <a:buNone/>
            </a:pPr>
            <a:endParaRPr sz="1800" b="1">
              <a:latin typeface="Lato"/>
              <a:ea typeface="Lato"/>
              <a:cs typeface="Lato"/>
              <a:sym typeface="Lato"/>
            </a:endParaRPr>
          </a:p>
          <a:p>
            <a:pPr marL="0" lvl="0" indent="0" algn="l" rtl="0">
              <a:lnSpc>
                <a:spcPct val="115000"/>
              </a:lnSpc>
              <a:spcBef>
                <a:spcPts val="0"/>
              </a:spcBef>
              <a:spcAft>
                <a:spcPts val="0"/>
              </a:spcAft>
              <a:buNone/>
            </a:pPr>
            <a:r>
              <a:rPr lang="en-US" sz="1800" b="1" u="sng">
                <a:latin typeface="Lato"/>
                <a:ea typeface="Lato"/>
                <a:cs typeface="Lato"/>
                <a:sym typeface="Lato"/>
              </a:rPr>
              <a:t>CPT Authorization</a:t>
            </a:r>
            <a:endParaRPr sz="1800" b="1" u="sng">
              <a:latin typeface="Lato"/>
              <a:ea typeface="Lato"/>
              <a:cs typeface="Lato"/>
              <a:sym typeface="Lato"/>
            </a:endParaRPr>
          </a:p>
          <a:p>
            <a:pPr marL="0" lvl="0" indent="0" algn="l" rtl="0">
              <a:lnSpc>
                <a:spcPct val="115000"/>
              </a:lnSpc>
              <a:spcBef>
                <a:spcPts val="0"/>
              </a:spcBef>
              <a:spcAft>
                <a:spcPts val="0"/>
              </a:spcAft>
              <a:buNone/>
            </a:pPr>
            <a:r>
              <a:rPr lang="en-US" sz="1800" b="1">
                <a:latin typeface="Lato"/>
                <a:ea typeface="Lato"/>
                <a:cs typeface="Lato"/>
                <a:sym typeface="Lato"/>
              </a:rPr>
              <a:t>Items a~c : </a:t>
            </a:r>
            <a:r>
              <a:rPr lang="en-US" sz="1800" b="1" u="sng">
                <a:solidFill>
                  <a:schemeClr val="hlink"/>
                </a:solidFill>
                <a:latin typeface="Lato"/>
                <a:ea typeface="Lato"/>
                <a:cs typeface="Lato"/>
                <a:sym typeface="Lato"/>
                <a:hlinkClick r:id="rId5"/>
              </a:rPr>
              <a:t>Reference Page </a:t>
            </a:r>
            <a:endParaRPr sz="1800" b="1">
              <a:latin typeface="Lato"/>
              <a:ea typeface="Lato"/>
              <a:cs typeface="Lato"/>
              <a:sym typeface="Lato"/>
            </a:endParaRPr>
          </a:p>
          <a:p>
            <a:pPr marL="0" lvl="0" indent="0" algn="l" rtl="0">
              <a:lnSpc>
                <a:spcPct val="115000"/>
              </a:lnSpc>
              <a:spcBef>
                <a:spcPts val="0"/>
              </a:spcBef>
              <a:spcAft>
                <a:spcPts val="0"/>
              </a:spcAft>
              <a:buNone/>
            </a:pPr>
            <a:r>
              <a:rPr lang="en-US" sz="1800" b="1">
                <a:latin typeface="Lato"/>
                <a:ea typeface="Lato"/>
                <a:cs typeface="Lato"/>
                <a:sym typeface="Lato"/>
              </a:rPr>
              <a:t>Item d: Use below format</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CPT Authorization</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Employer; Start date - End Date; PT or FT; Degree level </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Add text “Please refer to copy of CPT I-20” </a:t>
            </a:r>
            <a:endParaRPr sz="1800" b="1">
              <a:latin typeface="Lato"/>
              <a:ea typeface="Lato"/>
              <a:cs typeface="Lato"/>
              <a:sym typeface="Lato"/>
            </a:endParaRPr>
          </a:p>
        </p:txBody>
      </p:sp>
      <p:pic>
        <p:nvPicPr>
          <p:cNvPr id="1811" name="Google Shape;1811;p8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866050" y="2003325"/>
            <a:ext cx="5099250" cy="3782075"/>
          </a:xfrm>
          <a:prstGeom prst="rect">
            <a:avLst/>
          </a:prstGeom>
          <a:noFill/>
          <a:ln>
            <a:noFill/>
          </a:ln>
        </p:spPr>
      </p:pic>
      <p:sp>
        <p:nvSpPr>
          <p:cNvPr id="1812" name="Google Shape;1812;p89"/>
          <p:cNvSpPr/>
          <p:nvPr/>
        </p:nvSpPr>
        <p:spPr>
          <a:xfrm>
            <a:off x="7800400" y="2338975"/>
            <a:ext cx="329400" cy="22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3</a:t>
            </a:r>
            <a:endParaRPr/>
          </a:p>
        </p:txBody>
      </p:sp>
      <p:sp>
        <p:nvSpPr>
          <p:cNvPr id="1813" name="Google Shape;1813;p89"/>
          <p:cNvSpPr/>
          <p:nvPr/>
        </p:nvSpPr>
        <p:spPr>
          <a:xfrm>
            <a:off x="10588000" y="2338975"/>
            <a:ext cx="513600" cy="22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27</a:t>
            </a:r>
            <a:endParaRPr/>
          </a:p>
        </p:txBody>
      </p:sp>
      <p:pic>
        <p:nvPicPr>
          <p:cNvPr id="2" name="Recorded Sound">
            <a:hlinkClick r:id="" action="ppaction://media"/>
            <a:extLst>
              <a:ext uri="{FF2B5EF4-FFF2-40B4-BE49-F238E27FC236}">
                <a16:creationId xmlns:a16="http://schemas.microsoft.com/office/drawing/2014/main" id="{0E312BAF-DDF4-4F5F-8752-4BD3678051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1976" y="903578"/>
            <a:ext cx="663944" cy="663944"/>
          </a:xfrm>
          <a:prstGeom prst="rect">
            <a:avLst/>
          </a:prstGeom>
        </p:spPr>
      </p:pic>
    </p:spTree>
    <p:extLst>
      <p:ext uri="{BB962C8B-B14F-4D97-AF65-F5344CB8AC3E}">
        <p14:creationId xmlns:p14="http://schemas.microsoft.com/office/powerpoint/2010/main" val="29332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90"/>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23</a:t>
            </a:fld>
            <a:endParaRPr sz="1000" b="0" i="0" u="none" strike="noStrike" cap="none">
              <a:solidFill>
                <a:srgbClr val="6A6E79"/>
              </a:solidFill>
              <a:latin typeface="Lato"/>
              <a:ea typeface="Lato"/>
              <a:cs typeface="Lato"/>
              <a:sym typeface="Lato"/>
            </a:endParaRPr>
          </a:p>
        </p:txBody>
      </p:sp>
      <p:sp>
        <p:nvSpPr>
          <p:cNvPr id="1820" name="Google Shape;1820;p90"/>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sp>
        <p:nvSpPr>
          <p:cNvPr id="1821" name="Google Shape;1821;p90"/>
          <p:cNvSpPr txBox="1"/>
          <p:nvPr/>
        </p:nvSpPr>
        <p:spPr>
          <a:xfrm>
            <a:off x="7620000" y="8166432"/>
            <a:ext cx="3048000" cy="138600"/>
          </a:xfrm>
          <a:prstGeom prst="rect">
            <a:avLst/>
          </a:prstGeom>
          <a:noFill/>
          <a:ln w="9525" cap="flat" cmpd="sng">
            <a:solidFill>
              <a:srgbClr val="CC0000"/>
            </a:solidFill>
            <a:prstDash val="solid"/>
            <a:round/>
            <a:headEnd type="none" w="sm" len="sm"/>
            <a:tailEnd type="none" w="sm" len="sm"/>
          </a:ln>
        </p:spPr>
        <p:txBody>
          <a:bodyPr spcFirstLastPara="1" wrap="square" lIns="0" tIns="0" rIns="0" bIns="0" anchor="t" anchorCtr="0">
            <a:noAutofit/>
          </a:bodyPr>
          <a:lstStyle/>
          <a:p>
            <a:pPr marL="730247"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CC0000"/>
                </a:solidFill>
                <a:latin typeface="Arial"/>
                <a:ea typeface="Arial"/>
                <a:cs typeface="Arial"/>
                <a:sym typeface="Arial"/>
              </a:rPr>
              <a:t>Your Signature Here</a:t>
            </a:r>
            <a:endParaRPr sz="900" b="0" i="0" u="none" strike="noStrike" cap="none">
              <a:solidFill>
                <a:schemeClr val="dk1"/>
              </a:solidFill>
              <a:latin typeface="Arial"/>
              <a:ea typeface="Arial"/>
              <a:cs typeface="Arial"/>
              <a:sym typeface="Arial"/>
            </a:endParaRPr>
          </a:p>
        </p:txBody>
      </p:sp>
      <p:sp>
        <p:nvSpPr>
          <p:cNvPr id="1822" name="Google Shape;1822;p90"/>
          <p:cNvSpPr txBox="1"/>
          <p:nvPr/>
        </p:nvSpPr>
        <p:spPr>
          <a:xfrm>
            <a:off x="219250" y="1235550"/>
            <a:ext cx="26820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7 of 7)</a:t>
            </a:r>
            <a:endParaRPr sz="1800">
              <a:latin typeface="Lato"/>
              <a:ea typeface="Lato"/>
              <a:cs typeface="Lato"/>
              <a:sym typeface="Lato"/>
            </a:endParaRPr>
          </a:p>
        </p:txBody>
      </p:sp>
      <p:sp>
        <p:nvSpPr>
          <p:cNvPr id="1823" name="Google Shape;1823;p90"/>
          <p:cNvSpPr txBox="1"/>
          <p:nvPr/>
        </p:nvSpPr>
        <p:spPr>
          <a:xfrm>
            <a:off x="218350" y="1707600"/>
            <a:ext cx="5289000" cy="187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latin typeface="Lato"/>
                <a:ea typeface="Lato"/>
                <a:cs typeface="Lato"/>
                <a:sym typeface="Lato"/>
              </a:rPr>
              <a:t>Part 6.( Additional Information)</a:t>
            </a:r>
            <a:endParaRPr sz="1800" b="1">
              <a:latin typeface="Lato"/>
              <a:ea typeface="Lato"/>
              <a:cs typeface="Lato"/>
              <a:sym typeface="Lato"/>
            </a:endParaRPr>
          </a:p>
          <a:p>
            <a:pPr marL="0" lvl="0" indent="0" algn="l" rtl="0">
              <a:lnSpc>
                <a:spcPct val="115000"/>
              </a:lnSpc>
              <a:spcBef>
                <a:spcPts val="0"/>
              </a:spcBef>
              <a:spcAft>
                <a:spcPts val="0"/>
              </a:spcAft>
              <a:buNone/>
            </a:pPr>
            <a:endParaRPr sz="1800" b="1">
              <a:latin typeface="Lato"/>
              <a:ea typeface="Lato"/>
              <a:cs typeface="Lato"/>
              <a:sym typeface="Lato"/>
            </a:endParaRPr>
          </a:p>
          <a:p>
            <a:pPr marL="0" lvl="0" indent="0" algn="l" rtl="0">
              <a:lnSpc>
                <a:spcPct val="115000"/>
              </a:lnSpc>
              <a:spcBef>
                <a:spcPts val="0"/>
              </a:spcBef>
              <a:spcAft>
                <a:spcPts val="0"/>
              </a:spcAft>
              <a:buNone/>
            </a:pPr>
            <a:r>
              <a:rPr lang="en-US" sz="1800" b="1" u="sng">
                <a:latin typeface="Lato"/>
                <a:ea typeface="Lato"/>
                <a:cs typeface="Lato"/>
                <a:sym typeface="Lato"/>
              </a:rPr>
              <a:t>OPT Authorization</a:t>
            </a:r>
            <a:endParaRPr sz="1800" b="1" u="sng">
              <a:latin typeface="Lato"/>
              <a:ea typeface="Lato"/>
              <a:cs typeface="Lato"/>
              <a:sym typeface="Lato"/>
            </a:endParaRPr>
          </a:p>
          <a:p>
            <a:pPr marL="0" lvl="0" indent="0" algn="l" rtl="0">
              <a:lnSpc>
                <a:spcPct val="115000"/>
              </a:lnSpc>
              <a:spcBef>
                <a:spcPts val="0"/>
              </a:spcBef>
              <a:spcAft>
                <a:spcPts val="0"/>
              </a:spcAft>
              <a:buNone/>
            </a:pPr>
            <a:r>
              <a:rPr lang="en-US" sz="1800" b="1">
                <a:latin typeface="Lato"/>
                <a:ea typeface="Lato"/>
                <a:cs typeface="Lato"/>
                <a:sym typeface="Lato"/>
              </a:rPr>
              <a:t>Items a~c :</a:t>
            </a:r>
            <a:r>
              <a:rPr lang="en-US" sz="1800" b="1" u="sng">
                <a:solidFill>
                  <a:schemeClr val="hlink"/>
                </a:solidFill>
                <a:latin typeface="Lato"/>
                <a:ea typeface="Lato"/>
                <a:cs typeface="Lato"/>
                <a:sym typeface="Lato"/>
                <a:hlinkClick r:id="rId5"/>
              </a:rPr>
              <a:t> Reference Page </a:t>
            </a:r>
            <a:endParaRPr sz="1800" b="1">
              <a:latin typeface="Lato"/>
              <a:ea typeface="Lato"/>
              <a:cs typeface="Lato"/>
              <a:sym typeface="Lato"/>
            </a:endParaRPr>
          </a:p>
          <a:p>
            <a:pPr marL="0" lvl="0" indent="0" algn="l" rtl="0">
              <a:lnSpc>
                <a:spcPct val="115000"/>
              </a:lnSpc>
              <a:spcBef>
                <a:spcPts val="0"/>
              </a:spcBef>
              <a:spcAft>
                <a:spcPts val="0"/>
              </a:spcAft>
              <a:buNone/>
            </a:pPr>
            <a:r>
              <a:rPr lang="en-US" sz="1800" b="1">
                <a:latin typeface="Lato"/>
                <a:ea typeface="Lato"/>
                <a:cs typeface="Lato"/>
                <a:sym typeface="Lato"/>
              </a:rPr>
              <a:t>Item d: Use below format</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OPT Authorization</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Start date - End Date; Degree level </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Add text “Please refer to copy of EAD card” </a:t>
            </a:r>
            <a:endParaRPr sz="1800" b="1">
              <a:latin typeface="Lato"/>
              <a:ea typeface="Lato"/>
              <a:cs typeface="Lato"/>
              <a:sym typeface="Lato"/>
            </a:endParaRPr>
          </a:p>
        </p:txBody>
      </p:sp>
      <p:pic>
        <p:nvPicPr>
          <p:cNvPr id="1824" name="Google Shape;1824;p9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096000" y="1812489"/>
            <a:ext cx="5373999" cy="4219911"/>
          </a:xfrm>
          <a:prstGeom prst="rect">
            <a:avLst/>
          </a:prstGeom>
          <a:noFill/>
          <a:ln>
            <a:noFill/>
          </a:ln>
        </p:spPr>
      </p:pic>
      <p:pic>
        <p:nvPicPr>
          <p:cNvPr id="2" name="Recorded Sound">
            <a:hlinkClick r:id="" action="ppaction://media"/>
            <a:extLst>
              <a:ext uri="{FF2B5EF4-FFF2-40B4-BE49-F238E27FC236}">
                <a16:creationId xmlns:a16="http://schemas.microsoft.com/office/drawing/2014/main" id="{849D7792-14CC-47E9-8789-E9272FEC1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20254" y="770813"/>
            <a:ext cx="603694" cy="603694"/>
          </a:xfrm>
          <a:prstGeom prst="rect">
            <a:avLst/>
          </a:prstGeom>
        </p:spPr>
      </p:pic>
    </p:spTree>
    <p:extLst>
      <p:ext uri="{BB962C8B-B14F-4D97-AF65-F5344CB8AC3E}">
        <p14:creationId xmlns:p14="http://schemas.microsoft.com/office/powerpoint/2010/main" val="490724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91"/>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24</a:t>
            </a:fld>
            <a:endParaRPr sz="1000" b="0" i="0" u="none" strike="noStrike" cap="none">
              <a:solidFill>
                <a:srgbClr val="6A6E79"/>
              </a:solidFill>
              <a:latin typeface="Lato"/>
              <a:ea typeface="Lato"/>
              <a:cs typeface="Lato"/>
              <a:sym typeface="Lato"/>
            </a:endParaRPr>
          </a:p>
        </p:txBody>
      </p:sp>
      <p:sp>
        <p:nvSpPr>
          <p:cNvPr id="1831" name="Google Shape;1831;p91"/>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solidFill>
                  <a:srgbClr val="4D4D4D"/>
                </a:solidFill>
              </a:rPr>
              <a:t>Form I-765</a:t>
            </a:r>
            <a:endParaRPr/>
          </a:p>
        </p:txBody>
      </p:sp>
      <p:sp>
        <p:nvSpPr>
          <p:cNvPr id="1832" name="Google Shape;1832;p91"/>
          <p:cNvSpPr txBox="1"/>
          <p:nvPr/>
        </p:nvSpPr>
        <p:spPr>
          <a:xfrm>
            <a:off x="7620000" y="8166432"/>
            <a:ext cx="3048000" cy="138600"/>
          </a:xfrm>
          <a:prstGeom prst="rect">
            <a:avLst/>
          </a:prstGeom>
          <a:noFill/>
          <a:ln w="9525" cap="flat" cmpd="sng">
            <a:solidFill>
              <a:srgbClr val="CC0000"/>
            </a:solidFill>
            <a:prstDash val="solid"/>
            <a:round/>
            <a:headEnd type="none" w="sm" len="sm"/>
            <a:tailEnd type="none" w="sm" len="sm"/>
          </a:ln>
        </p:spPr>
        <p:txBody>
          <a:bodyPr spcFirstLastPara="1" wrap="square" lIns="0" tIns="0" rIns="0" bIns="0" anchor="t" anchorCtr="0">
            <a:noAutofit/>
          </a:bodyPr>
          <a:lstStyle/>
          <a:p>
            <a:pPr marL="730247"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CC0000"/>
                </a:solidFill>
                <a:latin typeface="Arial"/>
                <a:ea typeface="Arial"/>
                <a:cs typeface="Arial"/>
                <a:sym typeface="Arial"/>
              </a:rPr>
              <a:t>Your Signature Here</a:t>
            </a:r>
            <a:endParaRPr sz="900" b="0" i="0" u="none" strike="noStrike" cap="none">
              <a:solidFill>
                <a:schemeClr val="dk1"/>
              </a:solidFill>
              <a:latin typeface="Arial"/>
              <a:ea typeface="Arial"/>
              <a:cs typeface="Arial"/>
              <a:sym typeface="Arial"/>
            </a:endParaRPr>
          </a:p>
        </p:txBody>
      </p:sp>
      <p:sp>
        <p:nvSpPr>
          <p:cNvPr id="1833" name="Google Shape;1833;p91"/>
          <p:cNvSpPr txBox="1"/>
          <p:nvPr/>
        </p:nvSpPr>
        <p:spPr>
          <a:xfrm>
            <a:off x="219250" y="1235550"/>
            <a:ext cx="29103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Form I-765 (pg 7 of 7)</a:t>
            </a:r>
            <a:endParaRPr sz="1800">
              <a:latin typeface="Lato"/>
              <a:ea typeface="Lato"/>
              <a:cs typeface="Lato"/>
              <a:sym typeface="Lato"/>
            </a:endParaRPr>
          </a:p>
        </p:txBody>
      </p:sp>
      <p:sp>
        <p:nvSpPr>
          <p:cNvPr id="1834" name="Google Shape;1834;p91"/>
          <p:cNvSpPr txBox="1"/>
          <p:nvPr/>
        </p:nvSpPr>
        <p:spPr>
          <a:xfrm>
            <a:off x="218350" y="1707600"/>
            <a:ext cx="5289000" cy="290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latin typeface="Lato"/>
                <a:ea typeface="Lato"/>
                <a:cs typeface="Lato"/>
                <a:sym typeface="Lato"/>
              </a:rPr>
              <a:t>Part 6.( Additional Information)</a:t>
            </a:r>
            <a:endParaRPr sz="1800" b="1">
              <a:latin typeface="Lato"/>
              <a:ea typeface="Lato"/>
              <a:cs typeface="Lato"/>
              <a:sym typeface="Lato"/>
            </a:endParaRPr>
          </a:p>
          <a:p>
            <a:pPr marL="0" lvl="0" indent="0" algn="l" rtl="0">
              <a:lnSpc>
                <a:spcPct val="115000"/>
              </a:lnSpc>
              <a:spcBef>
                <a:spcPts val="0"/>
              </a:spcBef>
              <a:spcAft>
                <a:spcPts val="0"/>
              </a:spcAft>
              <a:buNone/>
            </a:pPr>
            <a:endParaRPr sz="1800" b="1" u="sng">
              <a:latin typeface="Lato"/>
              <a:ea typeface="Lato"/>
              <a:cs typeface="Lato"/>
              <a:sym typeface="Lato"/>
            </a:endParaRPr>
          </a:p>
          <a:p>
            <a:pPr marL="0" lvl="0" indent="0" algn="l" rtl="0">
              <a:lnSpc>
                <a:spcPct val="115000"/>
              </a:lnSpc>
              <a:spcBef>
                <a:spcPts val="0"/>
              </a:spcBef>
              <a:spcAft>
                <a:spcPts val="0"/>
              </a:spcAft>
              <a:buNone/>
            </a:pPr>
            <a:r>
              <a:rPr lang="en-US" sz="1800" b="1" u="sng">
                <a:latin typeface="Lato"/>
                <a:ea typeface="Lato"/>
                <a:cs typeface="Lato"/>
                <a:sym typeface="Lato"/>
              </a:rPr>
              <a:t>Previous SEVIS IDs</a:t>
            </a:r>
            <a:endParaRPr sz="1800" b="1" u="sng">
              <a:latin typeface="Lato"/>
              <a:ea typeface="Lato"/>
              <a:cs typeface="Lato"/>
              <a:sym typeface="Lato"/>
            </a:endParaRPr>
          </a:p>
          <a:p>
            <a:pPr marL="0" lvl="0" indent="0" algn="l" rtl="0">
              <a:lnSpc>
                <a:spcPct val="115000"/>
              </a:lnSpc>
              <a:spcBef>
                <a:spcPts val="0"/>
              </a:spcBef>
              <a:spcAft>
                <a:spcPts val="0"/>
              </a:spcAft>
              <a:buNone/>
            </a:pPr>
            <a:r>
              <a:rPr lang="en-US" sz="1800" b="1">
                <a:latin typeface="Lato"/>
                <a:ea typeface="Lato"/>
                <a:cs typeface="Lato"/>
                <a:sym typeface="Lato"/>
              </a:rPr>
              <a:t>Items a~c: </a:t>
            </a:r>
            <a:r>
              <a:rPr lang="en-US" sz="1800" b="1" u="sng">
                <a:solidFill>
                  <a:schemeClr val="hlink"/>
                </a:solidFill>
                <a:latin typeface="Lato"/>
                <a:ea typeface="Lato"/>
                <a:cs typeface="Lato"/>
                <a:sym typeface="Lato"/>
                <a:hlinkClick r:id="rId5"/>
              </a:rPr>
              <a:t>Reference Page </a:t>
            </a:r>
            <a:endParaRPr sz="1800" b="1">
              <a:latin typeface="Lato"/>
              <a:ea typeface="Lato"/>
              <a:cs typeface="Lato"/>
              <a:sym typeface="Lato"/>
            </a:endParaRPr>
          </a:p>
          <a:p>
            <a:pPr marL="0" lvl="0" indent="0" algn="l" rtl="0">
              <a:lnSpc>
                <a:spcPct val="115000"/>
              </a:lnSpc>
              <a:spcBef>
                <a:spcPts val="0"/>
              </a:spcBef>
              <a:spcAft>
                <a:spcPts val="0"/>
              </a:spcAft>
              <a:buNone/>
            </a:pPr>
            <a:r>
              <a:rPr lang="en-US" sz="1800" b="1">
                <a:latin typeface="Lato"/>
                <a:ea typeface="Lato"/>
                <a:cs typeface="Lato"/>
                <a:sym typeface="Lato"/>
              </a:rPr>
              <a:t>Item d: Use below format</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Previous SEVIS IDs</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Previous SEVIS number; Program start- end date; Degree level </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Add text “Please refer to copy of I-20 from (school name) for SEVIS Number N00________” </a:t>
            </a:r>
            <a:endParaRPr sz="1800" b="1">
              <a:latin typeface="Lato"/>
              <a:ea typeface="Lato"/>
              <a:cs typeface="Lato"/>
              <a:sym typeface="Lato"/>
            </a:endParaRPr>
          </a:p>
        </p:txBody>
      </p:sp>
      <p:pic>
        <p:nvPicPr>
          <p:cNvPr id="1835" name="Google Shape;1835;p9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630075" y="1850925"/>
            <a:ext cx="4792300" cy="3699175"/>
          </a:xfrm>
          <a:prstGeom prst="rect">
            <a:avLst/>
          </a:prstGeom>
          <a:noFill/>
          <a:ln>
            <a:noFill/>
          </a:ln>
        </p:spPr>
      </p:pic>
      <p:pic>
        <p:nvPicPr>
          <p:cNvPr id="2" name="Recorded Sound">
            <a:hlinkClick r:id="" action="ppaction://media"/>
            <a:extLst>
              <a:ext uri="{FF2B5EF4-FFF2-40B4-BE49-F238E27FC236}">
                <a16:creationId xmlns:a16="http://schemas.microsoft.com/office/drawing/2014/main" id="{7CD6F798-639B-41C9-B7F3-A1CEC5177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213" y="657430"/>
            <a:ext cx="824270" cy="824270"/>
          </a:xfrm>
          <a:prstGeom prst="rect">
            <a:avLst/>
          </a:prstGeom>
        </p:spPr>
      </p:pic>
    </p:spTree>
    <p:extLst>
      <p:ext uri="{BB962C8B-B14F-4D97-AF65-F5344CB8AC3E}">
        <p14:creationId xmlns:p14="http://schemas.microsoft.com/office/powerpoint/2010/main" val="182826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92"/>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25</a:t>
            </a:fld>
            <a:endParaRPr sz="1000" b="0" i="0" u="none" strike="noStrike" cap="none">
              <a:solidFill>
                <a:srgbClr val="6A6E79"/>
              </a:solidFill>
              <a:latin typeface="Lato"/>
              <a:ea typeface="Lato"/>
              <a:cs typeface="Lato"/>
              <a:sym typeface="Lato"/>
            </a:endParaRPr>
          </a:p>
        </p:txBody>
      </p:sp>
      <p:sp>
        <p:nvSpPr>
          <p:cNvPr id="1842" name="Google Shape;1842;p92"/>
          <p:cNvSpPr txBox="1">
            <a:spLocks noGrp="1"/>
          </p:cNvSpPr>
          <p:nvPr>
            <p:ph type="title"/>
          </p:nvPr>
        </p:nvSpPr>
        <p:spPr>
          <a:xfrm>
            <a:off x="294551" y="327525"/>
            <a:ext cx="99381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t>Form G-1145</a:t>
            </a:r>
            <a:endParaRPr/>
          </a:p>
        </p:txBody>
      </p:sp>
      <p:sp>
        <p:nvSpPr>
          <p:cNvPr id="1843" name="Google Shape;1843;p92"/>
          <p:cNvSpPr txBox="1"/>
          <p:nvPr/>
        </p:nvSpPr>
        <p:spPr>
          <a:xfrm>
            <a:off x="7620000" y="8166432"/>
            <a:ext cx="3048000" cy="138600"/>
          </a:xfrm>
          <a:prstGeom prst="rect">
            <a:avLst/>
          </a:prstGeom>
          <a:noFill/>
          <a:ln w="9525" cap="flat" cmpd="sng">
            <a:solidFill>
              <a:srgbClr val="CC0000"/>
            </a:solidFill>
            <a:prstDash val="solid"/>
            <a:round/>
            <a:headEnd type="none" w="sm" len="sm"/>
            <a:tailEnd type="none" w="sm" len="sm"/>
          </a:ln>
        </p:spPr>
        <p:txBody>
          <a:bodyPr spcFirstLastPara="1" wrap="square" lIns="0" tIns="0" rIns="0" bIns="0" anchor="t" anchorCtr="0">
            <a:noAutofit/>
          </a:bodyPr>
          <a:lstStyle/>
          <a:p>
            <a:pPr marL="730247"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CC0000"/>
                </a:solidFill>
                <a:latin typeface="Arial"/>
                <a:ea typeface="Arial"/>
                <a:cs typeface="Arial"/>
                <a:sym typeface="Arial"/>
              </a:rPr>
              <a:t>Your Signature Here</a:t>
            </a:r>
            <a:endParaRPr sz="900" b="0" i="0" u="none" strike="noStrike" cap="none">
              <a:solidFill>
                <a:schemeClr val="dk1"/>
              </a:solidFill>
              <a:latin typeface="Arial"/>
              <a:ea typeface="Arial"/>
              <a:cs typeface="Arial"/>
              <a:sym typeface="Arial"/>
            </a:endParaRPr>
          </a:p>
        </p:txBody>
      </p:sp>
      <p:sp>
        <p:nvSpPr>
          <p:cNvPr id="1844" name="Google Shape;1844;p92"/>
          <p:cNvSpPr txBox="1"/>
          <p:nvPr/>
        </p:nvSpPr>
        <p:spPr>
          <a:xfrm>
            <a:off x="219250" y="1235550"/>
            <a:ext cx="2002800" cy="4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u="sng">
                <a:solidFill>
                  <a:schemeClr val="hlink"/>
                </a:solidFill>
                <a:latin typeface="Lato"/>
                <a:ea typeface="Lato"/>
                <a:cs typeface="Lato"/>
                <a:sym typeface="Lato"/>
                <a:hlinkClick r:id="rId5"/>
              </a:rPr>
              <a:t>Form G-1145</a:t>
            </a:r>
            <a:endParaRPr sz="1800">
              <a:latin typeface="Lato"/>
              <a:ea typeface="Lato"/>
              <a:cs typeface="Lato"/>
              <a:sym typeface="Lato"/>
            </a:endParaRPr>
          </a:p>
        </p:txBody>
      </p:sp>
      <p:sp>
        <p:nvSpPr>
          <p:cNvPr id="1845" name="Google Shape;1845;p92"/>
          <p:cNvSpPr txBox="1"/>
          <p:nvPr/>
        </p:nvSpPr>
        <p:spPr>
          <a:xfrm>
            <a:off x="294550" y="1707600"/>
            <a:ext cx="5289000" cy="290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latin typeface="Lato"/>
                <a:ea typeface="Lato"/>
                <a:cs typeface="Lato"/>
                <a:sym typeface="Lato"/>
              </a:rPr>
              <a:t>Strongly Recommended </a:t>
            </a:r>
            <a:endParaRPr sz="1800" b="1">
              <a:latin typeface="Lato"/>
              <a:ea typeface="Lato"/>
              <a:cs typeface="Lato"/>
              <a:sym typeface="Lato"/>
            </a:endParaRPr>
          </a:p>
          <a:p>
            <a:pPr marL="45720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To receive eNotifications on your application from USCIS </a:t>
            </a:r>
            <a:endParaRPr sz="1800" b="1">
              <a:latin typeface="Lato"/>
              <a:ea typeface="Lato"/>
              <a:cs typeface="Lato"/>
              <a:sym typeface="Lato"/>
            </a:endParaRPr>
          </a:p>
        </p:txBody>
      </p:sp>
      <p:pic>
        <p:nvPicPr>
          <p:cNvPr id="1846" name="Google Shape;1846;p9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260548" y="1068675"/>
            <a:ext cx="4137617" cy="5616675"/>
          </a:xfrm>
          <a:prstGeom prst="rect">
            <a:avLst/>
          </a:prstGeom>
          <a:noFill/>
          <a:ln>
            <a:noFill/>
          </a:ln>
        </p:spPr>
      </p:pic>
      <p:pic>
        <p:nvPicPr>
          <p:cNvPr id="2" name="Recorded Sound">
            <a:hlinkClick r:id="" action="ppaction://media"/>
            <a:extLst>
              <a:ext uri="{FF2B5EF4-FFF2-40B4-BE49-F238E27FC236}">
                <a16:creationId xmlns:a16="http://schemas.microsoft.com/office/drawing/2014/main" id="{17F596AB-F1A4-4424-A725-148320D170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9649" y="741819"/>
            <a:ext cx="739881" cy="739881"/>
          </a:xfrm>
          <a:prstGeom prst="rect">
            <a:avLst/>
          </a:prstGeom>
        </p:spPr>
      </p:pic>
    </p:spTree>
    <p:extLst>
      <p:ext uri="{BB962C8B-B14F-4D97-AF65-F5344CB8AC3E}">
        <p14:creationId xmlns:p14="http://schemas.microsoft.com/office/powerpoint/2010/main" val="3363082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93"/>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26</a:t>
            </a:fld>
            <a:endParaRPr sz="1000" b="0" i="0" u="none" strike="noStrike" cap="none">
              <a:solidFill>
                <a:srgbClr val="6A6E79"/>
              </a:solidFill>
              <a:latin typeface="Lato"/>
              <a:ea typeface="Lato"/>
              <a:cs typeface="Lato"/>
              <a:sym typeface="Lato"/>
            </a:endParaRPr>
          </a:p>
        </p:txBody>
      </p:sp>
      <p:sp>
        <p:nvSpPr>
          <p:cNvPr id="1853" name="Google Shape;1853;p93"/>
          <p:cNvSpPr txBox="1">
            <a:spLocks noGrp="1"/>
          </p:cNvSpPr>
          <p:nvPr>
            <p:ph type="title"/>
          </p:nvPr>
        </p:nvSpPr>
        <p:spPr>
          <a:xfrm>
            <a:off x="484501" y="327525"/>
            <a:ext cx="97482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t>I-94 </a:t>
            </a:r>
            <a:endParaRPr/>
          </a:p>
        </p:txBody>
      </p:sp>
      <p:pic>
        <p:nvPicPr>
          <p:cNvPr id="1854" name="Google Shape;1854;p93"/>
          <p:cNvPicPr preferRelativeResize="0"/>
          <p:nvPr/>
        </p:nvPicPr>
        <p:blipFill rotWithShape="1">
          <a:blip r:embed="rId5">
            <a:alphaModFix/>
          </a:blip>
          <a:srcRect/>
          <a:stretch/>
        </p:blipFill>
        <p:spPr>
          <a:xfrm>
            <a:off x="2717790" y="1186543"/>
            <a:ext cx="5657407" cy="5372099"/>
          </a:xfrm>
          <a:prstGeom prst="rect">
            <a:avLst/>
          </a:prstGeom>
          <a:noFill/>
          <a:ln>
            <a:noFill/>
          </a:ln>
        </p:spPr>
      </p:pic>
      <p:sp>
        <p:nvSpPr>
          <p:cNvPr id="1855" name="Google Shape;1855;p93"/>
          <p:cNvSpPr txBox="1">
            <a:spLocks noGrp="1"/>
          </p:cNvSpPr>
          <p:nvPr>
            <p:ph type="body" idx="3"/>
          </p:nvPr>
        </p:nvSpPr>
        <p:spPr>
          <a:xfrm>
            <a:off x="6154026" y="3133925"/>
            <a:ext cx="5352300" cy="738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SzPts val="3600"/>
              <a:buNone/>
            </a:pPr>
            <a:r>
              <a:rPr lang="en-US" sz="2400">
                <a:solidFill>
                  <a:srgbClr val="000000"/>
                </a:solidFill>
                <a:latin typeface="Lato"/>
                <a:ea typeface="Lato"/>
                <a:cs typeface="Lato"/>
                <a:sym typeface="Lato"/>
              </a:rPr>
              <a:t>To access your I-94, go to:</a:t>
            </a:r>
            <a:endParaRPr>
              <a:latin typeface="Lato"/>
              <a:ea typeface="Lato"/>
              <a:cs typeface="Lato"/>
              <a:sym typeface="Lato"/>
            </a:endParaRPr>
          </a:p>
          <a:p>
            <a:pPr marL="0" lvl="0" indent="0" algn="l" rtl="0">
              <a:lnSpc>
                <a:spcPct val="100000"/>
              </a:lnSpc>
              <a:spcBef>
                <a:spcPts val="0"/>
              </a:spcBef>
              <a:spcAft>
                <a:spcPts val="0"/>
              </a:spcAft>
              <a:buClr>
                <a:srgbClr val="000000"/>
              </a:buClr>
              <a:buSzPts val="3600"/>
              <a:buNone/>
            </a:pPr>
            <a:r>
              <a:rPr lang="en-US" sz="2400" u="sng">
                <a:solidFill>
                  <a:schemeClr val="hlink"/>
                </a:solidFill>
                <a:latin typeface="Lato"/>
                <a:ea typeface="Lato"/>
                <a:cs typeface="Lato"/>
                <a:sym typeface="Lato"/>
                <a:hlinkClick r:id="rId6"/>
              </a:rPr>
              <a:t>https://i94.cbp.dhs.gov/I94/#/home</a:t>
            </a:r>
            <a:r>
              <a:rPr lang="en-US" sz="2400">
                <a:solidFill>
                  <a:srgbClr val="000000"/>
                </a:solidFill>
                <a:latin typeface="Lato"/>
                <a:ea typeface="Lato"/>
                <a:cs typeface="Lato"/>
                <a:sym typeface="Lato"/>
              </a:rPr>
              <a:t> </a:t>
            </a:r>
            <a:endParaRPr>
              <a:latin typeface="Lato"/>
              <a:ea typeface="Lato"/>
              <a:cs typeface="Lato"/>
              <a:sym typeface="Lato"/>
            </a:endParaRPr>
          </a:p>
        </p:txBody>
      </p:sp>
      <p:sp>
        <p:nvSpPr>
          <p:cNvPr id="1856" name="Google Shape;1856;p93"/>
          <p:cNvSpPr/>
          <p:nvPr/>
        </p:nvSpPr>
        <p:spPr>
          <a:xfrm>
            <a:off x="4358300" y="4128175"/>
            <a:ext cx="6603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93"/>
          <p:cNvSpPr/>
          <p:nvPr/>
        </p:nvSpPr>
        <p:spPr>
          <a:xfrm>
            <a:off x="4919450" y="2600125"/>
            <a:ext cx="6603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93"/>
          <p:cNvSpPr/>
          <p:nvPr/>
        </p:nvSpPr>
        <p:spPr>
          <a:xfrm>
            <a:off x="4358300" y="3800300"/>
            <a:ext cx="6603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93"/>
          <p:cNvSpPr/>
          <p:nvPr/>
        </p:nvSpPr>
        <p:spPr>
          <a:xfrm>
            <a:off x="4358300" y="3586200"/>
            <a:ext cx="6603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93"/>
          <p:cNvSpPr/>
          <p:nvPr/>
        </p:nvSpPr>
        <p:spPr>
          <a:xfrm>
            <a:off x="4358300" y="3944900"/>
            <a:ext cx="8646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26">
            <a:hlinkClick r:id="" action="ppaction://media"/>
            <a:extLst>
              <a:ext uri="{FF2B5EF4-FFF2-40B4-BE49-F238E27FC236}">
                <a16:creationId xmlns:a16="http://schemas.microsoft.com/office/drawing/2014/main" id="{E68DFDB7-0E45-4AB6-A798-E1654BFCBD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9148" y="936525"/>
            <a:ext cx="609600" cy="609600"/>
          </a:xfrm>
          <a:prstGeom prst="rect">
            <a:avLst/>
          </a:prstGeom>
        </p:spPr>
      </p:pic>
    </p:spTree>
    <p:extLst>
      <p:ext uri="{BB962C8B-B14F-4D97-AF65-F5344CB8AC3E}">
        <p14:creationId xmlns:p14="http://schemas.microsoft.com/office/powerpoint/2010/main" val="6043851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94"/>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27</a:t>
            </a:fld>
            <a:endParaRPr sz="1000" b="0" i="0" u="none" strike="noStrike" cap="none">
              <a:solidFill>
                <a:srgbClr val="6A6E79"/>
              </a:solidFill>
              <a:latin typeface="Lato"/>
              <a:ea typeface="Lato"/>
              <a:cs typeface="Lato"/>
              <a:sym typeface="Lato"/>
            </a:endParaRPr>
          </a:p>
        </p:txBody>
      </p:sp>
      <p:sp>
        <p:nvSpPr>
          <p:cNvPr id="1867" name="Google Shape;1867;p94"/>
          <p:cNvSpPr txBox="1">
            <a:spLocks noGrp="1"/>
          </p:cNvSpPr>
          <p:nvPr>
            <p:ph type="title"/>
          </p:nvPr>
        </p:nvSpPr>
        <p:spPr>
          <a:xfrm>
            <a:off x="484501" y="327525"/>
            <a:ext cx="9748200" cy="6090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t>Passport and Visa</a:t>
            </a:r>
            <a:endParaRPr/>
          </a:p>
        </p:txBody>
      </p:sp>
      <p:sp>
        <p:nvSpPr>
          <p:cNvPr id="1868" name="Google Shape;1868;p94"/>
          <p:cNvSpPr txBox="1"/>
          <p:nvPr/>
        </p:nvSpPr>
        <p:spPr>
          <a:xfrm>
            <a:off x="2617300" y="1038375"/>
            <a:ext cx="8900400" cy="6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869" name="Google Shape;1869;p94"/>
          <p:cNvSpPr txBox="1"/>
          <p:nvPr/>
        </p:nvSpPr>
        <p:spPr>
          <a:xfrm>
            <a:off x="762000" y="1360450"/>
            <a:ext cx="5894400" cy="37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Lato"/>
                <a:ea typeface="Lato"/>
                <a:cs typeface="Lato"/>
                <a:sym typeface="Lato"/>
              </a:rPr>
              <a:t>Provide a copy of your passport and most recent visa.  The photocopies should not be too large or too small. </a:t>
            </a:r>
            <a:endParaRPr sz="1800" b="1">
              <a:latin typeface="Lato"/>
              <a:ea typeface="Lato"/>
              <a:cs typeface="Lato"/>
              <a:sym typeface="Lato"/>
            </a:endParaRPr>
          </a:p>
          <a:p>
            <a:pPr marL="0" lvl="0" indent="0" algn="l" rtl="0">
              <a:spcBef>
                <a:spcPts val="0"/>
              </a:spcBef>
              <a:spcAft>
                <a:spcPts val="0"/>
              </a:spcAft>
              <a:buNone/>
            </a:pPr>
            <a:endParaRPr sz="1800" b="1">
              <a:latin typeface="Lato"/>
              <a:ea typeface="Lato"/>
              <a:cs typeface="Lato"/>
              <a:sym typeface="Lato"/>
            </a:endParaRPr>
          </a:p>
          <a:p>
            <a:pPr marL="0" lvl="0" indent="0" algn="l" rtl="0">
              <a:spcBef>
                <a:spcPts val="0"/>
              </a:spcBef>
              <a:spcAft>
                <a:spcPts val="0"/>
              </a:spcAft>
              <a:buNone/>
            </a:pPr>
            <a:endParaRPr sz="1800" b="1">
              <a:latin typeface="Lato"/>
              <a:ea typeface="Lato"/>
              <a:cs typeface="Lato"/>
              <a:sym typeface="Lato"/>
            </a:endParaRPr>
          </a:p>
          <a:p>
            <a:pPr marL="0" lvl="0" indent="0" algn="l" rtl="0">
              <a:spcBef>
                <a:spcPts val="0"/>
              </a:spcBef>
              <a:spcAft>
                <a:spcPts val="0"/>
              </a:spcAft>
              <a:buNone/>
            </a:pPr>
            <a:r>
              <a:rPr lang="en-US" sz="1800" b="1">
                <a:latin typeface="Lato"/>
                <a:ea typeface="Lato"/>
                <a:cs typeface="Lato"/>
                <a:sym typeface="Lato"/>
              </a:rPr>
              <a:t>Passport</a:t>
            </a:r>
            <a:endParaRPr sz="1800" b="1">
              <a:latin typeface="Lato"/>
              <a:ea typeface="Lato"/>
              <a:cs typeface="Lato"/>
              <a:sym typeface="Lato"/>
            </a:endParaRPr>
          </a:p>
          <a:p>
            <a:pPr marL="457200" lvl="0" indent="-317500" algn="l" rtl="0">
              <a:spcBef>
                <a:spcPts val="0"/>
              </a:spcBef>
              <a:spcAft>
                <a:spcPts val="0"/>
              </a:spcAft>
              <a:buSzPts val="1400"/>
              <a:buFont typeface="Lato"/>
              <a:buChar char="●"/>
            </a:pPr>
            <a:r>
              <a:rPr lang="en-US" sz="1800">
                <a:latin typeface="Lato"/>
                <a:ea typeface="Lato"/>
                <a:cs typeface="Lato"/>
                <a:sym typeface="Lato"/>
              </a:rPr>
              <a:t>Copy should not be enlarged or minimized</a:t>
            </a:r>
            <a:endParaRPr sz="1800">
              <a:latin typeface="Lato"/>
              <a:ea typeface="Lato"/>
              <a:cs typeface="Lato"/>
              <a:sym typeface="Lato"/>
            </a:endParaRPr>
          </a:p>
          <a:p>
            <a:pPr marL="0" lvl="0" indent="0" algn="l" rtl="0">
              <a:spcBef>
                <a:spcPts val="0"/>
              </a:spcBef>
              <a:spcAft>
                <a:spcPts val="0"/>
              </a:spcAft>
              <a:buNone/>
            </a:pPr>
            <a:endParaRPr sz="1800" b="1">
              <a:latin typeface="Lato"/>
              <a:ea typeface="Lato"/>
              <a:cs typeface="Lato"/>
              <a:sym typeface="Lato"/>
            </a:endParaRPr>
          </a:p>
          <a:p>
            <a:pPr marL="0" lvl="0" indent="0" algn="l" rtl="0">
              <a:spcBef>
                <a:spcPts val="0"/>
              </a:spcBef>
              <a:spcAft>
                <a:spcPts val="0"/>
              </a:spcAft>
              <a:buNone/>
            </a:pPr>
            <a:endParaRPr sz="1800" b="1">
              <a:latin typeface="Lato"/>
              <a:ea typeface="Lato"/>
              <a:cs typeface="Lato"/>
              <a:sym typeface="Lato"/>
            </a:endParaRPr>
          </a:p>
          <a:p>
            <a:pPr marL="0" lvl="0" indent="0" algn="l" rtl="0">
              <a:spcBef>
                <a:spcPts val="0"/>
              </a:spcBef>
              <a:spcAft>
                <a:spcPts val="0"/>
              </a:spcAft>
              <a:buNone/>
            </a:pPr>
            <a:r>
              <a:rPr lang="en-US" sz="1800" b="1">
                <a:latin typeface="Lato"/>
                <a:ea typeface="Lato"/>
                <a:cs typeface="Lato"/>
                <a:sym typeface="Lato"/>
              </a:rPr>
              <a:t>Visa</a:t>
            </a:r>
            <a:endParaRPr sz="1800" b="1">
              <a:latin typeface="Lato"/>
              <a:ea typeface="Lato"/>
              <a:cs typeface="Lato"/>
              <a:sym typeface="Lato"/>
            </a:endParaRPr>
          </a:p>
          <a:p>
            <a:pPr marL="457200" lvl="0" indent="-317500" algn="l" rtl="0">
              <a:spcBef>
                <a:spcPts val="0"/>
              </a:spcBef>
              <a:spcAft>
                <a:spcPts val="0"/>
              </a:spcAft>
              <a:buSzPts val="1400"/>
              <a:buFont typeface="Lato"/>
              <a:buChar char="●"/>
            </a:pPr>
            <a:r>
              <a:rPr lang="en-US" sz="1800">
                <a:latin typeface="Lato"/>
                <a:ea typeface="Lato"/>
                <a:cs typeface="Lato"/>
                <a:sym typeface="Lato"/>
              </a:rPr>
              <a:t>Copy of most recent visa</a:t>
            </a:r>
            <a:endParaRPr sz="1800">
              <a:latin typeface="Lato"/>
              <a:ea typeface="Lato"/>
              <a:cs typeface="Lato"/>
              <a:sym typeface="Lato"/>
            </a:endParaRPr>
          </a:p>
          <a:p>
            <a:pPr marL="457200" lvl="0" indent="-317500" algn="l" rtl="0">
              <a:spcBef>
                <a:spcPts val="0"/>
              </a:spcBef>
              <a:spcAft>
                <a:spcPts val="0"/>
              </a:spcAft>
              <a:buSzPts val="1400"/>
              <a:buFont typeface="Lato"/>
              <a:buChar char="●"/>
            </a:pPr>
            <a:r>
              <a:rPr lang="en-US" sz="1800">
                <a:latin typeface="Lato"/>
                <a:ea typeface="Lato"/>
                <a:cs typeface="Lato"/>
                <a:sym typeface="Lato"/>
              </a:rPr>
              <a:t>Does not have to be valid </a:t>
            </a:r>
            <a:endParaRPr sz="1800">
              <a:latin typeface="Lato"/>
              <a:ea typeface="Lato"/>
              <a:cs typeface="Lato"/>
              <a:sym typeface="Lato"/>
            </a:endParaRPr>
          </a:p>
          <a:p>
            <a:pPr marL="457200" lvl="0" indent="-317500" algn="l" rtl="0">
              <a:spcBef>
                <a:spcPts val="0"/>
              </a:spcBef>
              <a:spcAft>
                <a:spcPts val="0"/>
              </a:spcAft>
              <a:buSzPts val="1400"/>
              <a:buFont typeface="Lato"/>
              <a:buChar char="●"/>
            </a:pPr>
            <a:r>
              <a:rPr lang="en-US" sz="1800">
                <a:latin typeface="Lato"/>
                <a:ea typeface="Lato"/>
                <a:cs typeface="Lato"/>
                <a:sym typeface="Lato"/>
              </a:rPr>
              <a:t>Copy should not be enlarged or minimized</a:t>
            </a:r>
            <a:endParaRPr>
              <a:latin typeface="Lato"/>
              <a:ea typeface="Lato"/>
              <a:cs typeface="Lato"/>
              <a:sym typeface="Lato"/>
            </a:endParaRPr>
          </a:p>
        </p:txBody>
      </p:sp>
      <p:sp>
        <p:nvSpPr>
          <p:cNvPr id="1870" name="Google Shape;1870;p94"/>
          <p:cNvSpPr/>
          <p:nvPr/>
        </p:nvSpPr>
        <p:spPr>
          <a:xfrm>
            <a:off x="9018650" y="2015875"/>
            <a:ext cx="617400" cy="13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94"/>
          <p:cNvSpPr/>
          <p:nvPr/>
        </p:nvSpPr>
        <p:spPr>
          <a:xfrm>
            <a:off x="9018650" y="1787275"/>
            <a:ext cx="617400" cy="13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94"/>
          <p:cNvSpPr/>
          <p:nvPr/>
        </p:nvSpPr>
        <p:spPr>
          <a:xfrm>
            <a:off x="10292950" y="1647375"/>
            <a:ext cx="617400" cy="13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94"/>
          <p:cNvSpPr/>
          <p:nvPr/>
        </p:nvSpPr>
        <p:spPr>
          <a:xfrm>
            <a:off x="8332850" y="3235075"/>
            <a:ext cx="1103700" cy="13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94"/>
          <p:cNvSpPr/>
          <p:nvPr/>
        </p:nvSpPr>
        <p:spPr>
          <a:xfrm>
            <a:off x="8078275" y="3463675"/>
            <a:ext cx="1899900" cy="13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5" name="Google Shape;1875;p94"/>
          <p:cNvPicPr preferRelativeResize="0"/>
          <p:nvPr/>
        </p:nvPicPr>
        <p:blipFill>
          <a:blip r:embed="rId5">
            <a:alphaModFix/>
          </a:blip>
          <a:stretch>
            <a:fillRect/>
          </a:stretch>
        </p:blipFill>
        <p:spPr>
          <a:xfrm>
            <a:off x="7508177" y="1038374"/>
            <a:ext cx="3839847" cy="2706775"/>
          </a:xfrm>
          <a:prstGeom prst="rect">
            <a:avLst/>
          </a:prstGeom>
          <a:noFill/>
          <a:ln>
            <a:noFill/>
          </a:ln>
        </p:spPr>
      </p:pic>
      <p:pic>
        <p:nvPicPr>
          <p:cNvPr id="1876" name="Google Shape;1876;p94"/>
          <p:cNvPicPr preferRelativeResize="0"/>
          <p:nvPr/>
        </p:nvPicPr>
        <p:blipFill>
          <a:blip r:embed="rId6">
            <a:alphaModFix/>
          </a:blip>
          <a:stretch>
            <a:fillRect/>
          </a:stretch>
        </p:blipFill>
        <p:spPr>
          <a:xfrm>
            <a:off x="7450909" y="3908875"/>
            <a:ext cx="3966816" cy="2706775"/>
          </a:xfrm>
          <a:prstGeom prst="rect">
            <a:avLst/>
          </a:prstGeom>
          <a:noFill/>
          <a:ln>
            <a:noFill/>
          </a:ln>
        </p:spPr>
      </p:pic>
      <p:sp>
        <p:nvSpPr>
          <p:cNvPr id="1877" name="Google Shape;1877;p94"/>
          <p:cNvSpPr/>
          <p:nvPr/>
        </p:nvSpPr>
        <p:spPr>
          <a:xfrm>
            <a:off x="8780000" y="1576525"/>
            <a:ext cx="1251900" cy="132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600"/>
              <a:t>SCOTTY HIGHLANDER</a:t>
            </a:r>
            <a:endParaRPr sz="600"/>
          </a:p>
        </p:txBody>
      </p:sp>
      <p:sp>
        <p:nvSpPr>
          <p:cNvPr id="1878" name="Google Shape;1878;p94"/>
          <p:cNvSpPr/>
          <p:nvPr/>
        </p:nvSpPr>
        <p:spPr>
          <a:xfrm>
            <a:off x="10147400" y="1347925"/>
            <a:ext cx="1103700" cy="132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600"/>
              <a:t>PASSPORT NUMBER</a:t>
            </a:r>
            <a:endParaRPr sz="600"/>
          </a:p>
        </p:txBody>
      </p:sp>
      <p:sp>
        <p:nvSpPr>
          <p:cNvPr id="1879" name="Google Shape;1879;p94"/>
          <p:cNvSpPr/>
          <p:nvPr/>
        </p:nvSpPr>
        <p:spPr>
          <a:xfrm>
            <a:off x="7713200" y="3252925"/>
            <a:ext cx="1251900" cy="132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600"/>
              <a:t>SCOTTY HIGHLANDER</a:t>
            </a:r>
            <a:endParaRPr sz="600"/>
          </a:p>
        </p:txBody>
      </p:sp>
      <p:sp>
        <p:nvSpPr>
          <p:cNvPr id="1880" name="Google Shape;1880;p94"/>
          <p:cNvSpPr/>
          <p:nvPr/>
        </p:nvSpPr>
        <p:spPr>
          <a:xfrm>
            <a:off x="7674950" y="3463675"/>
            <a:ext cx="34572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1" name="Google Shape;1881;p94"/>
          <p:cNvPicPr preferRelativeResize="0"/>
          <p:nvPr/>
        </p:nvPicPr>
        <p:blipFill>
          <a:blip r:embed="rId7">
            <a:alphaModFix/>
          </a:blip>
          <a:stretch>
            <a:fillRect/>
          </a:stretch>
        </p:blipFill>
        <p:spPr>
          <a:xfrm>
            <a:off x="7596700" y="1576525"/>
            <a:ext cx="1136387" cy="1402850"/>
          </a:xfrm>
          <a:prstGeom prst="rect">
            <a:avLst/>
          </a:prstGeom>
          <a:noFill/>
          <a:ln>
            <a:noFill/>
          </a:ln>
        </p:spPr>
      </p:pic>
      <p:pic>
        <p:nvPicPr>
          <p:cNvPr id="1882" name="Google Shape;1882;p94"/>
          <p:cNvPicPr preferRelativeResize="0"/>
          <p:nvPr/>
        </p:nvPicPr>
        <p:blipFill>
          <a:blip r:embed="rId7">
            <a:alphaModFix/>
          </a:blip>
          <a:stretch>
            <a:fillRect/>
          </a:stretch>
        </p:blipFill>
        <p:spPr>
          <a:xfrm>
            <a:off x="7508175" y="4560838"/>
            <a:ext cx="1136387" cy="1402850"/>
          </a:xfrm>
          <a:prstGeom prst="rect">
            <a:avLst/>
          </a:prstGeom>
          <a:noFill/>
          <a:ln>
            <a:noFill/>
          </a:ln>
        </p:spPr>
      </p:pic>
      <p:sp>
        <p:nvSpPr>
          <p:cNvPr id="1883" name="Google Shape;1883;p94"/>
          <p:cNvSpPr/>
          <p:nvPr/>
        </p:nvSpPr>
        <p:spPr>
          <a:xfrm>
            <a:off x="8703800" y="4776925"/>
            <a:ext cx="1251900" cy="132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600"/>
              <a:t>SCOTTY HIGHLANDER</a:t>
            </a:r>
            <a:endParaRPr sz="600"/>
          </a:p>
        </p:txBody>
      </p:sp>
      <p:sp>
        <p:nvSpPr>
          <p:cNvPr id="1884" name="Google Shape;1884;p94"/>
          <p:cNvSpPr/>
          <p:nvPr/>
        </p:nvSpPr>
        <p:spPr>
          <a:xfrm>
            <a:off x="10712100" y="4979875"/>
            <a:ext cx="374700" cy="2271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700" b="1"/>
              <a:t>F-1</a:t>
            </a:r>
            <a:endParaRPr sz="700" b="1"/>
          </a:p>
        </p:txBody>
      </p:sp>
      <p:sp>
        <p:nvSpPr>
          <p:cNvPr id="1885" name="Google Shape;1885;p94"/>
          <p:cNvSpPr/>
          <p:nvPr/>
        </p:nvSpPr>
        <p:spPr>
          <a:xfrm>
            <a:off x="7713200" y="6148525"/>
            <a:ext cx="1251900" cy="132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600"/>
              <a:t>SCOTTY HIGHLANDER</a:t>
            </a:r>
            <a:endParaRPr sz="600"/>
          </a:p>
        </p:txBody>
      </p:sp>
      <p:sp>
        <p:nvSpPr>
          <p:cNvPr id="1886" name="Google Shape;1886;p94"/>
          <p:cNvSpPr/>
          <p:nvPr/>
        </p:nvSpPr>
        <p:spPr>
          <a:xfrm>
            <a:off x="7674950" y="6359275"/>
            <a:ext cx="34572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27">
            <a:hlinkClick r:id="" action="ppaction://media"/>
            <a:extLst>
              <a:ext uri="{FF2B5EF4-FFF2-40B4-BE49-F238E27FC236}">
                <a16:creationId xmlns:a16="http://schemas.microsoft.com/office/drawing/2014/main" id="{9527FCA1-B68C-4EB4-8323-0D56D3FDEE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12714" y="156825"/>
            <a:ext cx="609600" cy="609600"/>
          </a:xfrm>
          <a:prstGeom prst="rect">
            <a:avLst/>
          </a:prstGeom>
        </p:spPr>
      </p:pic>
    </p:spTree>
    <p:extLst>
      <p:ext uri="{BB962C8B-B14F-4D97-AF65-F5344CB8AC3E}">
        <p14:creationId xmlns:p14="http://schemas.microsoft.com/office/powerpoint/2010/main" val="3490887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95"/>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sp>
        <p:nvSpPr>
          <p:cNvPr id="1893" name="Google Shape;1893;p95"/>
          <p:cNvSpPr txBox="1">
            <a:spLocks noGrp="1"/>
          </p:cNvSpPr>
          <p:nvPr>
            <p:ph type="title"/>
          </p:nvPr>
        </p:nvSpPr>
        <p:spPr>
          <a:xfrm>
            <a:off x="1283125" y="695274"/>
            <a:ext cx="8288700" cy="7854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rgbClr val="080808"/>
              </a:buClr>
              <a:buSzPts val="4400"/>
              <a:buFont typeface="Montserrat"/>
              <a:buNone/>
            </a:pPr>
            <a:r>
              <a:rPr lang="en-US">
                <a:solidFill>
                  <a:srgbClr val="080808"/>
                </a:solidFill>
              </a:rPr>
              <a:t>OPT I-20 issued by ISS</a:t>
            </a:r>
            <a:endParaRPr sz="2400" strike="sngStrike">
              <a:solidFill>
                <a:srgbClr val="080808"/>
              </a:solidFill>
            </a:endParaRPr>
          </a:p>
        </p:txBody>
      </p:sp>
      <p:pic>
        <p:nvPicPr>
          <p:cNvPr id="1894" name="Google Shape;1894;p95"/>
          <p:cNvPicPr preferRelativeResize="0"/>
          <p:nvPr/>
        </p:nvPicPr>
        <p:blipFill>
          <a:blip r:embed="rId5">
            <a:alphaModFix/>
          </a:blip>
          <a:stretch>
            <a:fillRect/>
          </a:stretch>
        </p:blipFill>
        <p:spPr>
          <a:xfrm>
            <a:off x="838200" y="1633075"/>
            <a:ext cx="3227968" cy="4034234"/>
          </a:xfrm>
          <a:prstGeom prst="rect">
            <a:avLst/>
          </a:prstGeom>
          <a:noFill/>
          <a:ln w="9525" cap="flat" cmpd="sng">
            <a:solidFill>
              <a:srgbClr val="999999"/>
            </a:solidFill>
            <a:prstDash val="solid"/>
            <a:round/>
            <a:headEnd type="none" w="sm" len="sm"/>
            <a:tailEnd type="none" w="sm" len="sm"/>
          </a:ln>
        </p:spPr>
      </p:pic>
      <p:pic>
        <p:nvPicPr>
          <p:cNvPr id="1895" name="Google Shape;1895;p95"/>
          <p:cNvPicPr preferRelativeResize="0"/>
          <p:nvPr/>
        </p:nvPicPr>
        <p:blipFill>
          <a:blip r:embed="rId6">
            <a:alphaModFix/>
          </a:blip>
          <a:stretch>
            <a:fillRect/>
          </a:stretch>
        </p:blipFill>
        <p:spPr>
          <a:xfrm>
            <a:off x="4491350" y="1633075"/>
            <a:ext cx="3227975" cy="4034224"/>
          </a:xfrm>
          <a:prstGeom prst="rect">
            <a:avLst/>
          </a:prstGeom>
          <a:noFill/>
          <a:ln w="9525" cap="flat" cmpd="sng">
            <a:solidFill>
              <a:srgbClr val="999999"/>
            </a:solidFill>
            <a:prstDash val="solid"/>
            <a:round/>
            <a:headEnd type="none" w="sm" len="sm"/>
            <a:tailEnd type="none" w="sm" len="sm"/>
          </a:ln>
        </p:spPr>
      </p:pic>
      <p:sp>
        <p:nvSpPr>
          <p:cNvPr id="1896" name="Google Shape;1896;p95"/>
          <p:cNvSpPr txBox="1"/>
          <p:nvPr/>
        </p:nvSpPr>
        <p:spPr>
          <a:xfrm>
            <a:off x="1896575" y="5752125"/>
            <a:ext cx="982200" cy="30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a:ea typeface="Lato"/>
                <a:cs typeface="Lato"/>
                <a:sym typeface="Lato"/>
              </a:rPr>
              <a:t>OPT I-20</a:t>
            </a:r>
            <a:endParaRPr>
              <a:latin typeface="Lato"/>
              <a:ea typeface="Lato"/>
              <a:cs typeface="Lato"/>
              <a:sym typeface="Lato"/>
            </a:endParaRPr>
          </a:p>
        </p:txBody>
      </p:sp>
      <p:sp>
        <p:nvSpPr>
          <p:cNvPr id="1897" name="Google Shape;1897;p95"/>
          <p:cNvSpPr txBox="1"/>
          <p:nvPr/>
        </p:nvSpPr>
        <p:spPr>
          <a:xfrm>
            <a:off x="5018763" y="5752125"/>
            <a:ext cx="2049300" cy="30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a:ea typeface="Lato"/>
                <a:cs typeface="Lato"/>
                <a:sym typeface="Lato"/>
              </a:rPr>
              <a:t>OPT Materials Checklist</a:t>
            </a:r>
            <a:endParaRPr>
              <a:latin typeface="Lato"/>
              <a:ea typeface="Lato"/>
              <a:cs typeface="Lato"/>
              <a:sym typeface="Lato"/>
            </a:endParaRPr>
          </a:p>
        </p:txBody>
      </p:sp>
      <p:sp>
        <p:nvSpPr>
          <p:cNvPr id="1898" name="Google Shape;1898;p95"/>
          <p:cNvSpPr txBox="1"/>
          <p:nvPr/>
        </p:nvSpPr>
        <p:spPr>
          <a:xfrm>
            <a:off x="8583025" y="5752125"/>
            <a:ext cx="2327400" cy="30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Lato"/>
                <a:ea typeface="Lato"/>
                <a:cs typeface="Lato"/>
                <a:sym typeface="Lato"/>
              </a:rPr>
              <a:t>Instructions After I-20 </a:t>
            </a:r>
            <a:endParaRPr>
              <a:latin typeface="Lato"/>
              <a:ea typeface="Lato"/>
              <a:cs typeface="Lato"/>
              <a:sym typeface="Lato"/>
            </a:endParaRPr>
          </a:p>
        </p:txBody>
      </p:sp>
      <p:sp>
        <p:nvSpPr>
          <p:cNvPr id="1899" name="Google Shape;1899;p95"/>
          <p:cNvSpPr/>
          <p:nvPr/>
        </p:nvSpPr>
        <p:spPr>
          <a:xfrm>
            <a:off x="1033250" y="2123250"/>
            <a:ext cx="374700" cy="6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95"/>
          <p:cNvSpPr/>
          <p:nvPr/>
        </p:nvSpPr>
        <p:spPr>
          <a:xfrm>
            <a:off x="1338050" y="1970850"/>
            <a:ext cx="6603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95"/>
          <p:cNvSpPr/>
          <p:nvPr/>
        </p:nvSpPr>
        <p:spPr>
          <a:xfrm>
            <a:off x="1033250" y="2351850"/>
            <a:ext cx="374700" cy="68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95"/>
          <p:cNvSpPr/>
          <p:nvPr/>
        </p:nvSpPr>
        <p:spPr>
          <a:xfrm>
            <a:off x="1033250" y="2580450"/>
            <a:ext cx="12036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95"/>
          <p:cNvSpPr/>
          <p:nvPr/>
        </p:nvSpPr>
        <p:spPr>
          <a:xfrm>
            <a:off x="1283125" y="4621200"/>
            <a:ext cx="12942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95"/>
          <p:cNvSpPr/>
          <p:nvPr/>
        </p:nvSpPr>
        <p:spPr>
          <a:xfrm>
            <a:off x="1033250" y="2161350"/>
            <a:ext cx="660300" cy="14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95"/>
          <p:cNvSpPr/>
          <p:nvPr/>
        </p:nvSpPr>
        <p:spPr>
          <a:xfrm>
            <a:off x="1283125" y="5094450"/>
            <a:ext cx="442200" cy="90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6" name="Google Shape;1906;p95"/>
          <p:cNvPicPr preferRelativeResize="0"/>
          <p:nvPr/>
        </p:nvPicPr>
        <p:blipFill>
          <a:blip r:embed="rId7">
            <a:alphaModFix/>
          </a:blip>
          <a:stretch>
            <a:fillRect/>
          </a:stretch>
        </p:blipFill>
        <p:spPr>
          <a:xfrm>
            <a:off x="8100325" y="1633075"/>
            <a:ext cx="3499321" cy="4119051"/>
          </a:xfrm>
          <a:prstGeom prst="rect">
            <a:avLst/>
          </a:prstGeom>
          <a:noFill/>
          <a:ln w="9525" cap="flat" cmpd="sng">
            <a:solidFill>
              <a:srgbClr val="B7B7B7"/>
            </a:solidFill>
            <a:prstDash val="solid"/>
            <a:round/>
            <a:headEnd type="none" w="sm" len="sm"/>
            <a:tailEnd type="none" w="sm" len="sm"/>
          </a:ln>
        </p:spPr>
      </p:pic>
      <p:pic>
        <p:nvPicPr>
          <p:cNvPr id="3" name="28">
            <a:hlinkClick r:id="" action="ppaction://media"/>
            <a:extLst>
              <a:ext uri="{FF2B5EF4-FFF2-40B4-BE49-F238E27FC236}">
                <a16:creationId xmlns:a16="http://schemas.microsoft.com/office/drawing/2014/main" id="{588C91AD-572A-4966-8A9E-7E3DC618AF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6331" y="783174"/>
            <a:ext cx="609600" cy="609600"/>
          </a:xfrm>
          <a:prstGeom prst="rect">
            <a:avLst/>
          </a:prstGeom>
        </p:spPr>
      </p:pic>
    </p:spTree>
    <p:extLst>
      <p:ext uri="{BB962C8B-B14F-4D97-AF65-F5344CB8AC3E}">
        <p14:creationId xmlns:p14="http://schemas.microsoft.com/office/powerpoint/2010/main" val="490852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96"/>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29</a:t>
            </a:fld>
            <a:endParaRPr/>
          </a:p>
        </p:txBody>
      </p:sp>
      <p:sp>
        <p:nvSpPr>
          <p:cNvPr id="1913" name="Google Shape;1913;p96"/>
          <p:cNvSpPr txBox="1">
            <a:spLocks noGrp="1"/>
          </p:cNvSpPr>
          <p:nvPr>
            <p:ph type="title"/>
          </p:nvPr>
        </p:nvSpPr>
        <p:spPr>
          <a:xfrm>
            <a:off x="1283125" y="695274"/>
            <a:ext cx="8288700" cy="7854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rgbClr val="080808"/>
              </a:buClr>
              <a:buSzPts val="4400"/>
              <a:buFont typeface="Montserrat"/>
              <a:buNone/>
            </a:pPr>
            <a:r>
              <a:rPr lang="en-US">
                <a:solidFill>
                  <a:srgbClr val="080808"/>
                </a:solidFill>
              </a:rPr>
              <a:t>OPT I-20 issued by ISS</a:t>
            </a:r>
            <a:endParaRPr sz="2400" strike="sngStrike">
              <a:solidFill>
                <a:srgbClr val="080808"/>
              </a:solidFill>
            </a:endParaRPr>
          </a:p>
        </p:txBody>
      </p:sp>
      <p:sp>
        <p:nvSpPr>
          <p:cNvPr id="1914" name="Google Shape;1914;p96"/>
          <p:cNvSpPr txBox="1"/>
          <p:nvPr/>
        </p:nvSpPr>
        <p:spPr>
          <a:xfrm>
            <a:off x="655700" y="1536875"/>
            <a:ext cx="5827500" cy="465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latin typeface="Lato"/>
                <a:ea typeface="Lato"/>
                <a:cs typeface="Lato"/>
                <a:sym typeface="Lato"/>
              </a:rPr>
              <a:t>When you receive your OPT I-20,</a:t>
            </a:r>
            <a:endParaRPr sz="1800" b="1" i="0"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US" sz="1800">
                <a:latin typeface="Lato"/>
                <a:ea typeface="Lato"/>
                <a:cs typeface="Lato"/>
                <a:sym typeface="Lato"/>
              </a:rPr>
              <a:t>OPT I-20 will include: </a:t>
            </a:r>
            <a:endParaRPr sz="1800">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US" sz="1800">
                <a:latin typeface="Lato"/>
                <a:ea typeface="Lato"/>
                <a:cs typeface="Lato"/>
                <a:sym typeface="Lato"/>
              </a:rPr>
              <a:t>OPT Recommendation by ISS </a:t>
            </a:r>
            <a:endParaRPr sz="1800">
              <a:latin typeface="Lato"/>
              <a:ea typeface="Lato"/>
              <a:cs typeface="Lato"/>
              <a:sym typeface="Lato"/>
            </a:endParaRPr>
          </a:p>
          <a:p>
            <a:pPr marL="914400" marR="0" lvl="1" indent="-342900" algn="l" rtl="0">
              <a:lnSpc>
                <a:spcPct val="100000"/>
              </a:lnSpc>
              <a:spcBef>
                <a:spcPts val="0"/>
              </a:spcBef>
              <a:spcAft>
                <a:spcPts val="0"/>
              </a:spcAft>
              <a:buClr>
                <a:srgbClr val="000000"/>
              </a:buClr>
              <a:buSzPts val="1800"/>
              <a:buFont typeface="Lato"/>
              <a:buChar char="○"/>
            </a:pPr>
            <a:r>
              <a:rPr lang="en-US" sz="1800">
                <a:latin typeface="Lato"/>
                <a:ea typeface="Lato"/>
                <a:cs typeface="Lato"/>
                <a:sym typeface="Lato"/>
              </a:rPr>
              <a:t>Travel Signature </a:t>
            </a:r>
            <a:endParaRPr sz="1800">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US" sz="1800">
                <a:latin typeface="Lato"/>
                <a:ea typeface="Lato"/>
                <a:cs typeface="Lato"/>
                <a:sym typeface="Lato"/>
              </a:rPr>
              <a:t>Double-check information before signing </a:t>
            </a:r>
            <a:endParaRPr sz="1800">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US" sz="1800">
                <a:latin typeface="Lato"/>
                <a:ea typeface="Lato"/>
                <a:cs typeface="Lato"/>
                <a:sym typeface="Lato"/>
              </a:rPr>
              <a:t>Make photo copy </a:t>
            </a:r>
            <a:r>
              <a:rPr lang="en-US" sz="1800" b="1" i="0" u="none" strike="noStrike" cap="none">
                <a:solidFill>
                  <a:srgbClr val="000000"/>
                </a:solidFill>
                <a:latin typeface="Lato"/>
                <a:ea typeface="Lato"/>
                <a:cs typeface="Lato"/>
                <a:sym typeface="Lato"/>
              </a:rPr>
              <a:t/>
            </a:r>
            <a:br>
              <a:rPr lang="en-US" sz="1800" b="1" i="0" u="none" strike="noStrike" cap="none">
                <a:solidFill>
                  <a:srgbClr val="000000"/>
                </a:solidFill>
                <a:latin typeface="Lato"/>
                <a:ea typeface="Lato"/>
                <a:cs typeface="Lato"/>
                <a:sym typeface="Lato"/>
              </a:rPr>
            </a:br>
            <a:endParaRPr sz="1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r>
              <a:rPr lang="en-US" sz="1800" b="1">
                <a:solidFill>
                  <a:srgbClr val="FF0000"/>
                </a:solidFill>
                <a:latin typeface="Lato"/>
                <a:ea typeface="Lato"/>
                <a:cs typeface="Lato"/>
                <a:sym typeface="Lato"/>
              </a:rPr>
              <a:t>Keep in mind the 30-Day Ruling! </a:t>
            </a:r>
            <a:endParaRPr sz="1800" b="1">
              <a:solidFill>
                <a:srgbClr val="FF0000"/>
              </a:solidFill>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OPT recommendation must be less than 30 days old by the time USCIS receives your application </a:t>
            </a:r>
            <a:endParaRPr sz="1800">
              <a:latin typeface="Lato"/>
              <a:ea typeface="Lato"/>
              <a:cs typeface="Lato"/>
              <a:sym typeface="Lato"/>
            </a:endParaRPr>
          </a:p>
          <a:p>
            <a:pPr marL="914400" marR="0" lvl="1" indent="-342900" algn="l" rtl="0">
              <a:lnSpc>
                <a:spcPct val="100000"/>
              </a:lnSpc>
              <a:spcBef>
                <a:spcPts val="0"/>
              </a:spcBef>
              <a:spcAft>
                <a:spcPts val="0"/>
              </a:spcAft>
              <a:buSzPts val="1800"/>
              <a:buFont typeface="Lato"/>
              <a:buChar char="○"/>
            </a:pPr>
            <a:r>
              <a:rPr lang="en-US" sz="1800">
                <a:latin typeface="Lato"/>
                <a:ea typeface="Lato"/>
                <a:cs typeface="Lato"/>
                <a:sym typeface="Lato"/>
              </a:rPr>
              <a:t>Confirm with ISS Advisor for recommendation date</a:t>
            </a:r>
            <a:endParaRPr sz="1800">
              <a:latin typeface="Lato"/>
              <a:ea typeface="Lato"/>
              <a:cs typeface="Lato"/>
              <a:sym typeface="Lato"/>
            </a:endParaRPr>
          </a:p>
          <a:p>
            <a:pPr marL="457200" marR="0" lvl="0" indent="0" algn="l" rtl="0">
              <a:lnSpc>
                <a:spcPct val="100000"/>
              </a:lnSpc>
              <a:spcBef>
                <a:spcPts val="0"/>
              </a:spcBef>
              <a:spcAft>
                <a:spcPts val="0"/>
              </a:spcAft>
              <a:buNone/>
            </a:pPr>
            <a:endParaRPr sz="180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USCIS has become strict about this rule</a:t>
            </a:r>
            <a:endParaRPr sz="1800">
              <a:latin typeface="Lato"/>
              <a:ea typeface="Lato"/>
              <a:cs typeface="Lato"/>
              <a:sym typeface="Lato"/>
            </a:endParaRPr>
          </a:p>
          <a:p>
            <a:pPr marL="914400" marR="0" lvl="1" indent="-342900" algn="l" rtl="0">
              <a:lnSpc>
                <a:spcPct val="100000"/>
              </a:lnSpc>
              <a:spcBef>
                <a:spcPts val="0"/>
              </a:spcBef>
              <a:spcAft>
                <a:spcPts val="0"/>
              </a:spcAft>
              <a:buSzPts val="1800"/>
              <a:buFont typeface="Lato"/>
              <a:buChar char="○"/>
            </a:pPr>
            <a:r>
              <a:rPr lang="en-US" sz="1800">
                <a:latin typeface="Lato"/>
                <a:ea typeface="Lato"/>
                <a:cs typeface="Lato"/>
                <a:sym typeface="Lato"/>
              </a:rPr>
              <a:t>Automatic OPT Denial</a:t>
            </a:r>
            <a:endParaRPr sz="1800">
              <a:latin typeface="Lato"/>
              <a:ea typeface="Lato"/>
              <a:cs typeface="Lato"/>
              <a:sym typeface="Lato"/>
            </a:endParaRPr>
          </a:p>
          <a:p>
            <a:pPr marL="914400" marR="0" lvl="1" indent="-342900" algn="l" rtl="0">
              <a:lnSpc>
                <a:spcPct val="100000"/>
              </a:lnSpc>
              <a:spcBef>
                <a:spcPts val="0"/>
              </a:spcBef>
              <a:spcAft>
                <a:spcPts val="0"/>
              </a:spcAft>
              <a:buSzPts val="1800"/>
              <a:buFont typeface="Lato"/>
              <a:buChar char="○"/>
            </a:pPr>
            <a:r>
              <a:rPr lang="en-US" sz="1800">
                <a:latin typeface="Lato"/>
                <a:ea typeface="Lato"/>
                <a:cs typeface="Lato"/>
                <a:sym typeface="Lato"/>
              </a:rPr>
              <a:t>Keep this in mind for USCIS RFEs</a:t>
            </a:r>
            <a:endParaRPr sz="1800">
              <a:latin typeface="Lato"/>
              <a:ea typeface="Lato"/>
              <a:cs typeface="Lato"/>
              <a:sym typeface="Lato"/>
            </a:endParaRPr>
          </a:p>
        </p:txBody>
      </p:sp>
      <p:pic>
        <p:nvPicPr>
          <p:cNvPr id="1915" name="Google Shape;1915;p96"/>
          <p:cNvPicPr preferRelativeResize="0"/>
          <p:nvPr/>
        </p:nvPicPr>
        <p:blipFill>
          <a:blip r:embed="rId5">
            <a:alphaModFix/>
          </a:blip>
          <a:stretch>
            <a:fillRect/>
          </a:stretch>
        </p:blipFill>
        <p:spPr>
          <a:xfrm>
            <a:off x="7164800" y="1480674"/>
            <a:ext cx="4103903" cy="5072526"/>
          </a:xfrm>
          <a:prstGeom prst="rect">
            <a:avLst/>
          </a:prstGeom>
          <a:noFill/>
          <a:ln>
            <a:noFill/>
          </a:ln>
        </p:spPr>
      </p:pic>
      <p:sp>
        <p:nvSpPr>
          <p:cNvPr id="1916" name="Google Shape;1916;p96"/>
          <p:cNvSpPr/>
          <p:nvPr/>
        </p:nvSpPr>
        <p:spPr>
          <a:xfrm>
            <a:off x="7420400" y="2140500"/>
            <a:ext cx="369300" cy="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96"/>
          <p:cNvSpPr/>
          <p:nvPr/>
        </p:nvSpPr>
        <p:spPr>
          <a:xfrm>
            <a:off x="7789700" y="1917875"/>
            <a:ext cx="705300" cy="90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96"/>
          <p:cNvSpPr/>
          <p:nvPr/>
        </p:nvSpPr>
        <p:spPr>
          <a:xfrm>
            <a:off x="7420400" y="2301300"/>
            <a:ext cx="369300" cy="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96"/>
          <p:cNvSpPr/>
          <p:nvPr/>
        </p:nvSpPr>
        <p:spPr>
          <a:xfrm>
            <a:off x="9261325" y="2140500"/>
            <a:ext cx="369300" cy="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96"/>
          <p:cNvSpPr/>
          <p:nvPr/>
        </p:nvSpPr>
        <p:spPr>
          <a:xfrm>
            <a:off x="7420400" y="2597700"/>
            <a:ext cx="570900" cy="5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96"/>
          <p:cNvSpPr/>
          <p:nvPr/>
        </p:nvSpPr>
        <p:spPr>
          <a:xfrm>
            <a:off x="9261325" y="2762950"/>
            <a:ext cx="442200" cy="90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96"/>
          <p:cNvSpPr/>
          <p:nvPr/>
        </p:nvSpPr>
        <p:spPr>
          <a:xfrm>
            <a:off x="5426275" y="5158475"/>
            <a:ext cx="1894800" cy="7389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a:latin typeface="Lato"/>
                <a:ea typeface="Lato"/>
                <a:cs typeface="Lato"/>
                <a:sym typeface="Lato"/>
              </a:rPr>
              <a:t>OPT I-20 ISSUE DATE</a:t>
            </a:r>
            <a:endParaRPr sz="900" b="1">
              <a:latin typeface="Lato"/>
              <a:ea typeface="Lato"/>
              <a:cs typeface="Lato"/>
              <a:sym typeface="Lato"/>
            </a:endParaRPr>
          </a:p>
        </p:txBody>
      </p:sp>
      <p:sp>
        <p:nvSpPr>
          <p:cNvPr id="1923" name="Google Shape;1923;p96"/>
          <p:cNvSpPr/>
          <p:nvPr/>
        </p:nvSpPr>
        <p:spPr>
          <a:xfrm>
            <a:off x="9216750" y="5380625"/>
            <a:ext cx="837000" cy="294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96"/>
          <p:cNvSpPr/>
          <p:nvPr/>
        </p:nvSpPr>
        <p:spPr>
          <a:xfrm>
            <a:off x="7877600" y="6016400"/>
            <a:ext cx="369300" cy="13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96"/>
          <p:cNvSpPr/>
          <p:nvPr/>
        </p:nvSpPr>
        <p:spPr>
          <a:xfrm>
            <a:off x="8613300" y="3877425"/>
            <a:ext cx="1392900" cy="90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29">
            <a:hlinkClick r:id="" action="ppaction://media"/>
            <a:extLst>
              <a:ext uri="{FF2B5EF4-FFF2-40B4-BE49-F238E27FC236}">
                <a16:creationId xmlns:a16="http://schemas.microsoft.com/office/drawing/2014/main" id="{625735F0-8AF5-451A-8342-2A64B649F4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9148" y="695274"/>
            <a:ext cx="609600" cy="609600"/>
          </a:xfrm>
          <a:prstGeom prst="rect">
            <a:avLst/>
          </a:prstGeom>
        </p:spPr>
      </p:pic>
    </p:spTree>
    <p:extLst>
      <p:ext uri="{BB962C8B-B14F-4D97-AF65-F5344CB8AC3E}">
        <p14:creationId xmlns:p14="http://schemas.microsoft.com/office/powerpoint/2010/main" val="435702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7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General OPT Information</a:t>
            </a:r>
            <a:endParaRPr sz="4800">
              <a:solidFill>
                <a:srgbClr val="036CB6"/>
              </a:solidFill>
            </a:endParaRPr>
          </a:p>
        </p:txBody>
      </p:sp>
      <p:pic>
        <p:nvPicPr>
          <p:cNvPr id="2" name="Recorded Sound">
            <a:hlinkClick r:id="" action="ppaction://media"/>
            <a:extLst>
              <a:ext uri="{FF2B5EF4-FFF2-40B4-BE49-F238E27FC236}">
                <a16:creationId xmlns:a16="http://schemas.microsoft.com/office/drawing/2014/main" id="{D50CA55E-74FF-421F-A1A2-CD1D45F4F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8536" y="822899"/>
            <a:ext cx="598928" cy="59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97"/>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sp>
        <p:nvSpPr>
          <p:cNvPr id="1932" name="Google Shape;1932;p97"/>
          <p:cNvSpPr txBox="1">
            <a:spLocks noGrp="1"/>
          </p:cNvSpPr>
          <p:nvPr>
            <p:ph type="title"/>
          </p:nvPr>
        </p:nvSpPr>
        <p:spPr>
          <a:xfrm>
            <a:off x="1402387" y="303709"/>
            <a:ext cx="8288700" cy="11682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rgbClr val="080808"/>
              </a:buClr>
              <a:buSzPts val="4400"/>
              <a:buFont typeface="Montserrat"/>
              <a:buNone/>
            </a:pPr>
            <a:r>
              <a:rPr lang="en-US">
                <a:solidFill>
                  <a:srgbClr val="080808"/>
                </a:solidFill>
                <a:latin typeface="Lato"/>
                <a:ea typeface="Lato"/>
                <a:cs typeface="Lato"/>
                <a:sym typeface="Lato"/>
              </a:rPr>
              <a:t>Documents to mail to USCIS </a:t>
            </a:r>
            <a:r>
              <a:rPr lang="en-US">
                <a:latin typeface="Lato"/>
                <a:ea typeface="Lato"/>
                <a:cs typeface="Lato"/>
                <a:sym typeface="Lato"/>
              </a:rPr>
              <a:t/>
            </a:r>
            <a:br>
              <a:rPr lang="en-US">
                <a:latin typeface="Lato"/>
                <a:ea typeface="Lato"/>
                <a:cs typeface="Lato"/>
                <a:sym typeface="Lato"/>
              </a:rPr>
            </a:br>
            <a:r>
              <a:rPr lang="en-US" sz="2800">
                <a:latin typeface="Lato"/>
                <a:ea typeface="Lato"/>
                <a:cs typeface="Lato"/>
                <a:sym typeface="Lato"/>
              </a:rPr>
              <a:t>(External process)</a:t>
            </a:r>
            <a:endParaRPr>
              <a:latin typeface="Lato"/>
              <a:ea typeface="Lato"/>
              <a:cs typeface="Lato"/>
              <a:sym typeface="Lato"/>
            </a:endParaRPr>
          </a:p>
        </p:txBody>
      </p:sp>
      <p:sp>
        <p:nvSpPr>
          <p:cNvPr id="1933" name="Google Shape;1933;p97"/>
          <p:cNvSpPr txBox="1">
            <a:spLocks noGrp="1"/>
          </p:cNvSpPr>
          <p:nvPr>
            <p:ph type="body" idx="3"/>
          </p:nvPr>
        </p:nvSpPr>
        <p:spPr>
          <a:xfrm>
            <a:off x="1727200" y="1876575"/>
            <a:ext cx="7968300" cy="4293300"/>
          </a:xfrm>
          <a:prstGeom prst="rect">
            <a:avLst/>
          </a:prstGeom>
          <a:noFill/>
          <a:ln>
            <a:noFill/>
          </a:ln>
        </p:spPr>
        <p:txBody>
          <a:bodyPr spcFirstLastPara="1" wrap="square" lIns="0" tIns="0" rIns="0" bIns="0" anchor="ctr" anchorCtr="0">
            <a:noAutofit/>
          </a:bodyPr>
          <a:lstStyle/>
          <a:p>
            <a:pPr marL="0" lvl="0" indent="0" algn="l" rtl="0">
              <a:lnSpc>
                <a:spcPct val="150000"/>
              </a:lnSpc>
              <a:spcBef>
                <a:spcPts val="0"/>
              </a:spcBef>
              <a:spcAft>
                <a:spcPts val="0"/>
              </a:spcAft>
              <a:buNone/>
            </a:pPr>
            <a:endParaRPr sz="1800">
              <a:solidFill>
                <a:srgbClr val="000000"/>
              </a:solidFill>
              <a:latin typeface="Lato"/>
              <a:ea typeface="Lato"/>
              <a:cs typeface="Lato"/>
              <a:sym typeface="Lato"/>
            </a:endParaRPr>
          </a:p>
          <a:p>
            <a:pPr marL="914400" lvl="0" indent="-342900" algn="l" rtl="0">
              <a:lnSpc>
                <a:spcPct val="150000"/>
              </a:lnSpc>
              <a:spcBef>
                <a:spcPts val="0"/>
              </a:spcBef>
              <a:spcAft>
                <a:spcPts val="0"/>
              </a:spcAft>
              <a:buClr>
                <a:srgbClr val="000000"/>
              </a:buClr>
              <a:buSzPts val="1800"/>
              <a:buFont typeface="Lato"/>
              <a:buChar char="❑"/>
            </a:pPr>
            <a:r>
              <a:rPr lang="en-US" sz="1800">
                <a:solidFill>
                  <a:srgbClr val="080808"/>
                </a:solidFill>
                <a:latin typeface="Lato"/>
                <a:ea typeface="Lato"/>
                <a:cs typeface="Lato"/>
                <a:sym typeface="Lato"/>
              </a:rPr>
              <a:t>$410 </a:t>
            </a:r>
            <a:r>
              <a:rPr lang="en-US" sz="1800">
                <a:solidFill>
                  <a:srgbClr val="000000"/>
                </a:solidFill>
                <a:latin typeface="Lato"/>
                <a:ea typeface="Lato"/>
                <a:cs typeface="Lato"/>
                <a:sym typeface="Lato"/>
              </a:rPr>
              <a:t>made payable to “U.S. Department of Homeland Security” - A personal check, cashier’s check, or money order </a:t>
            </a:r>
            <a:endParaRPr sz="1800">
              <a:latin typeface="Lato"/>
              <a:ea typeface="Lato"/>
              <a:cs typeface="Lato"/>
              <a:sym typeface="Lato"/>
            </a:endParaRPr>
          </a:p>
          <a:p>
            <a:pPr marL="914400" lvl="0" indent="-342900" algn="l" rtl="0">
              <a:lnSpc>
                <a:spcPct val="150000"/>
              </a:lnSpc>
              <a:spcBef>
                <a:spcPts val="0"/>
              </a:spcBef>
              <a:spcAft>
                <a:spcPts val="0"/>
              </a:spcAft>
              <a:buClr>
                <a:srgbClr val="000000"/>
              </a:buClr>
              <a:buSzPts val="1800"/>
              <a:buFont typeface="Lato"/>
              <a:buChar char="❑"/>
            </a:pPr>
            <a:r>
              <a:rPr lang="en-US" sz="1800">
                <a:solidFill>
                  <a:srgbClr val="080808"/>
                </a:solidFill>
                <a:latin typeface="Lato"/>
                <a:ea typeface="Lato"/>
                <a:cs typeface="Lato"/>
                <a:sym typeface="Lato"/>
              </a:rPr>
              <a:t>Two 2x2 passport photos </a:t>
            </a:r>
            <a:endParaRPr sz="1800">
              <a:solidFill>
                <a:srgbClr val="080808"/>
              </a:solidFill>
              <a:latin typeface="Lato"/>
              <a:ea typeface="Lato"/>
              <a:cs typeface="Lato"/>
              <a:sym typeface="Lato"/>
            </a:endParaRPr>
          </a:p>
          <a:p>
            <a:pPr marL="914400" lvl="0" indent="-342900" algn="l" rtl="0">
              <a:lnSpc>
                <a:spcPct val="150000"/>
              </a:lnSpc>
              <a:spcBef>
                <a:spcPts val="0"/>
              </a:spcBef>
              <a:spcAft>
                <a:spcPts val="0"/>
              </a:spcAft>
              <a:buClr>
                <a:srgbClr val="080808"/>
              </a:buClr>
              <a:buSzPts val="1800"/>
              <a:buFont typeface="Lato"/>
              <a:buChar char="❑"/>
            </a:pPr>
            <a:r>
              <a:rPr lang="en-US" sz="1800">
                <a:solidFill>
                  <a:srgbClr val="000000"/>
                </a:solidFill>
                <a:latin typeface="Lato"/>
                <a:ea typeface="Lato"/>
                <a:cs typeface="Lato"/>
                <a:sym typeface="Lato"/>
              </a:rPr>
              <a:t>Form G-1145  (Typed) </a:t>
            </a:r>
            <a:endParaRPr sz="1800">
              <a:solidFill>
                <a:srgbClr val="080808"/>
              </a:solidFill>
              <a:latin typeface="Lato"/>
              <a:ea typeface="Lato"/>
              <a:cs typeface="Lato"/>
              <a:sym typeface="Lato"/>
            </a:endParaRPr>
          </a:p>
          <a:p>
            <a:pPr marL="914400" lvl="0" indent="-342900" algn="l" rtl="0">
              <a:lnSpc>
                <a:spcPct val="150000"/>
              </a:lnSpc>
              <a:spcBef>
                <a:spcPts val="0"/>
              </a:spcBef>
              <a:spcAft>
                <a:spcPts val="0"/>
              </a:spcAft>
              <a:buClr>
                <a:srgbClr val="000000"/>
              </a:buClr>
              <a:buSzPts val="1800"/>
              <a:buFont typeface="Lato"/>
              <a:buChar char="❑"/>
            </a:pPr>
            <a:r>
              <a:rPr lang="en-US" sz="1800">
                <a:solidFill>
                  <a:srgbClr val="000000"/>
                </a:solidFill>
                <a:latin typeface="Lato"/>
                <a:ea typeface="Lato"/>
                <a:cs typeface="Lato"/>
                <a:sym typeface="Lato"/>
              </a:rPr>
              <a:t>Form I-765 (Typed and Signed)</a:t>
            </a:r>
            <a:endParaRPr sz="1800">
              <a:solidFill>
                <a:srgbClr val="000000"/>
              </a:solidFill>
              <a:latin typeface="Lato"/>
              <a:ea typeface="Lato"/>
              <a:cs typeface="Lato"/>
              <a:sym typeface="Lato"/>
            </a:endParaRPr>
          </a:p>
          <a:p>
            <a:pPr marL="914400" lvl="0" indent="-342900" algn="l" rtl="0">
              <a:lnSpc>
                <a:spcPct val="150000"/>
              </a:lnSpc>
              <a:spcBef>
                <a:spcPts val="0"/>
              </a:spcBef>
              <a:spcAft>
                <a:spcPts val="0"/>
              </a:spcAft>
              <a:buClr>
                <a:srgbClr val="000000"/>
              </a:buClr>
              <a:buSzPts val="1800"/>
              <a:buFont typeface="Lato"/>
              <a:buChar char="❑"/>
            </a:pPr>
            <a:r>
              <a:rPr lang="en-US" sz="1800">
                <a:solidFill>
                  <a:srgbClr val="000000"/>
                </a:solidFill>
                <a:latin typeface="Lato"/>
                <a:ea typeface="Lato"/>
                <a:cs typeface="Lato"/>
                <a:sym typeface="Lato"/>
              </a:rPr>
              <a:t>Copy of </a:t>
            </a:r>
            <a:r>
              <a:rPr lang="en-US" sz="1800">
                <a:solidFill>
                  <a:srgbClr val="080808"/>
                </a:solidFill>
                <a:latin typeface="Lato"/>
                <a:ea typeface="Lato"/>
                <a:cs typeface="Lato"/>
                <a:sym typeface="Lato"/>
              </a:rPr>
              <a:t>OPT</a:t>
            </a:r>
            <a:r>
              <a:rPr lang="en-US" sz="1800">
                <a:solidFill>
                  <a:srgbClr val="7030A0"/>
                </a:solidFill>
                <a:latin typeface="Lato"/>
                <a:ea typeface="Lato"/>
                <a:cs typeface="Lato"/>
                <a:sym typeface="Lato"/>
              </a:rPr>
              <a:t> </a:t>
            </a:r>
            <a:r>
              <a:rPr lang="en-US" sz="1800">
                <a:solidFill>
                  <a:srgbClr val="000000"/>
                </a:solidFill>
                <a:latin typeface="Lato"/>
                <a:ea typeface="Lato"/>
                <a:cs typeface="Lato"/>
                <a:sym typeface="Lato"/>
              </a:rPr>
              <a:t>I-20 (Signed) </a:t>
            </a:r>
            <a:endParaRPr sz="1800">
              <a:solidFill>
                <a:srgbClr val="000000"/>
              </a:solidFill>
              <a:latin typeface="Lato"/>
              <a:ea typeface="Lato"/>
              <a:cs typeface="Lato"/>
              <a:sym typeface="Lato"/>
            </a:endParaRPr>
          </a:p>
          <a:p>
            <a:pPr marL="914400" lvl="0" indent="-342900" algn="l" rtl="0">
              <a:lnSpc>
                <a:spcPct val="150000"/>
              </a:lnSpc>
              <a:spcBef>
                <a:spcPts val="0"/>
              </a:spcBef>
              <a:spcAft>
                <a:spcPts val="0"/>
              </a:spcAft>
              <a:buClr>
                <a:srgbClr val="000000"/>
              </a:buClr>
              <a:buSzPts val="1800"/>
              <a:buFont typeface="Lato"/>
              <a:buChar char="❑"/>
            </a:pPr>
            <a:r>
              <a:rPr lang="en-US" sz="1800">
                <a:solidFill>
                  <a:srgbClr val="000000"/>
                </a:solidFill>
                <a:latin typeface="Lato"/>
                <a:ea typeface="Lato"/>
                <a:cs typeface="Lato"/>
                <a:sym typeface="Lato"/>
              </a:rPr>
              <a:t>Copies of the valid passport, most recent visa, recent I-94 </a:t>
            </a:r>
            <a:endParaRPr sz="1800">
              <a:solidFill>
                <a:srgbClr val="000000"/>
              </a:solidFill>
              <a:latin typeface="Lato"/>
              <a:ea typeface="Lato"/>
              <a:cs typeface="Lato"/>
              <a:sym typeface="Lato"/>
            </a:endParaRPr>
          </a:p>
          <a:p>
            <a:pPr marL="914400" lvl="0" indent="-342900" algn="l" rtl="0">
              <a:lnSpc>
                <a:spcPct val="150000"/>
              </a:lnSpc>
              <a:spcBef>
                <a:spcPts val="0"/>
              </a:spcBef>
              <a:spcAft>
                <a:spcPts val="0"/>
              </a:spcAft>
              <a:buClr>
                <a:srgbClr val="000000"/>
              </a:buClr>
              <a:buSzPts val="1800"/>
              <a:buFont typeface="Lato"/>
              <a:buChar char="❑"/>
            </a:pPr>
            <a:r>
              <a:rPr lang="en-US" sz="1800">
                <a:solidFill>
                  <a:srgbClr val="000000"/>
                </a:solidFill>
                <a:latin typeface="Lato"/>
                <a:ea typeface="Lato"/>
                <a:cs typeface="Lato"/>
                <a:sym typeface="Lato"/>
              </a:rPr>
              <a:t>(If related) Previous copies of CPT I-20, OPT I-20, EAD cards, previous I-20 if SEVIS ID is different, or any other documents needed</a:t>
            </a:r>
            <a:endParaRPr sz="1800">
              <a:latin typeface="Lato"/>
              <a:ea typeface="Lato"/>
              <a:cs typeface="Lato"/>
              <a:sym typeface="Lato"/>
            </a:endParaRPr>
          </a:p>
          <a:p>
            <a:pPr marL="0" lvl="0" indent="0" algn="l" rtl="0">
              <a:lnSpc>
                <a:spcPct val="150000"/>
              </a:lnSpc>
              <a:spcBef>
                <a:spcPts val="0"/>
              </a:spcBef>
              <a:spcAft>
                <a:spcPts val="0"/>
              </a:spcAft>
              <a:buNone/>
            </a:pPr>
            <a:endParaRPr sz="1800">
              <a:latin typeface="Lato"/>
              <a:ea typeface="Lato"/>
              <a:cs typeface="Lato"/>
              <a:sym typeface="Lato"/>
            </a:endParaRPr>
          </a:p>
          <a:p>
            <a:pPr marL="457200" lvl="0" indent="-266700" algn="l" rtl="0">
              <a:lnSpc>
                <a:spcPct val="150000"/>
              </a:lnSpc>
              <a:spcBef>
                <a:spcPts val="0"/>
              </a:spcBef>
              <a:spcAft>
                <a:spcPts val="0"/>
              </a:spcAft>
              <a:buClr>
                <a:schemeClr val="accent2"/>
              </a:buClr>
              <a:buSzPts val="3000"/>
              <a:buNone/>
            </a:pPr>
            <a:endParaRPr sz="1800">
              <a:solidFill>
                <a:srgbClr val="000000"/>
              </a:solidFill>
              <a:latin typeface="Lato"/>
              <a:ea typeface="Lato"/>
              <a:cs typeface="Lato"/>
              <a:sym typeface="Lato"/>
            </a:endParaRPr>
          </a:p>
        </p:txBody>
      </p:sp>
      <p:sp>
        <p:nvSpPr>
          <p:cNvPr id="1934" name="Google Shape;1934;p97"/>
          <p:cNvSpPr txBox="1"/>
          <p:nvPr/>
        </p:nvSpPr>
        <p:spPr>
          <a:xfrm>
            <a:off x="789625" y="1370325"/>
            <a:ext cx="10339200" cy="34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ato"/>
                <a:ea typeface="Lato"/>
                <a:cs typeface="Lato"/>
                <a:sym typeface="Lato"/>
              </a:rPr>
              <a:t>Assemble your final packet in this order. Do not staple documents. </a:t>
            </a:r>
            <a:endParaRPr b="1">
              <a:latin typeface="Lato"/>
              <a:ea typeface="Lato"/>
              <a:cs typeface="Lato"/>
              <a:sym typeface="Lato"/>
            </a:endParaRPr>
          </a:p>
        </p:txBody>
      </p:sp>
      <p:pic>
        <p:nvPicPr>
          <p:cNvPr id="3" name="30">
            <a:hlinkClick r:id="" action="ppaction://media"/>
            <a:extLst>
              <a:ext uri="{FF2B5EF4-FFF2-40B4-BE49-F238E27FC236}">
                <a16:creationId xmlns:a16="http://schemas.microsoft.com/office/drawing/2014/main" id="{5BCD07A6-99F3-4A5A-B3D6-D40C280B3B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9148" y="835123"/>
            <a:ext cx="609600" cy="609600"/>
          </a:xfrm>
          <a:prstGeom prst="rect">
            <a:avLst/>
          </a:prstGeom>
        </p:spPr>
      </p:pic>
    </p:spTree>
    <p:extLst>
      <p:ext uri="{BB962C8B-B14F-4D97-AF65-F5344CB8AC3E}">
        <p14:creationId xmlns:p14="http://schemas.microsoft.com/office/powerpoint/2010/main" val="121607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98"/>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31</a:t>
            </a:fld>
            <a:endParaRPr sz="1000" b="0" i="0" u="none" strike="noStrike" cap="none">
              <a:solidFill>
                <a:srgbClr val="6A6E79"/>
              </a:solidFill>
              <a:latin typeface="Lato"/>
              <a:ea typeface="Lato"/>
              <a:cs typeface="Lato"/>
              <a:sym typeface="Lato"/>
            </a:endParaRPr>
          </a:p>
        </p:txBody>
      </p:sp>
      <p:sp>
        <p:nvSpPr>
          <p:cNvPr id="1941" name="Google Shape;1941;p98"/>
          <p:cNvSpPr txBox="1">
            <a:spLocks noGrp="1"/>
          </p:cNvSpPr>
          <p:nvPr>
            <p:ph type="title"/>
          </p:nvPr>
        </p:nvSpPr>
        <p:spPr>
          <a:xfrm>
            <a:off x="2722124" y="664650"/>
            <a:ext cx="89847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sz="3600">
                <a:solidFill>
                  <a:srgbClr val="036CB6"/>
                </a:solidFill>
                <a:latin typeface="Lato"/>
                <a:ea typeface="Lato"/>
                <a:cs typeface="Lato"/>
                <a:sym typeface="Lato"/>
              </a:rPr>
              <a:t>USCIS Application Filing Fee </a:t>
            </a:r>
            <a:endParaRPr sz="3600">
              <a:solidFill>
                <a:srgbClr val="036CB6"/>
              </a:solidFill>
              <a:latin typeface="Lato"/>
              <a:ea typeface="Lato"/>
              <a:cs typeface="Lato"/>
              <a:sym typeface="Lato"/>
            </a:endParaRPr>
          </a:p>
        </p:txBody>
      </p:sp>
      <p:pic>
        <p:nvPicPr>
          <p:cNvPr id="1942" name="Google Shape;1942;p98"/>
          <p:cNvPicPr preferRelativeResize="0"/>
          <p:nvPr/>
        </p:nvPicPr>
        <p:blipFill>
          <a:blip r:embed="rId5">
            <a:alphaModFix/>
          </a:blip>
          <a:stretch>
            <a:fillRect/>
          </a:stretch>
        </p:blipFill>
        <p:spPr>
          <a:xfrm>
            <a:off x="7093694" y="1835588"/>
            <a:ext cx="4221050" cy="1934648"/>
          </a:xfrm>
          <a:prstGeom prst="rect">
            <a:avLst/>
          </a:prstGeom>
          <a:noFill/>
          <a:ln>
            <a:noFill/>
          </a:ln>
        </p:spPr>
      </p:pic>
      <p:pic>
        <p:nvPicPr>
          <p:cNvPr id="1943" name="Google Shape;1943;p98"/>
          <p:cNvPicPr preferRelativeResize="0"/>
          <p:nvPr/>
        </p:nvPicPr>
        <p:blipFill>
          <a:blip r:embed="rId6">
            <a:alphaModFix/>
          </a:blip>
          <a:stretch>
            <a:fillRect/>
          </a:stretch>
        </p:blipFill>
        <p:spPr>
          <a:xfrm>
            <a:off x="2405228" y="4522812"/>
            <a:ext cx="4503447" cy="2005350"/>
          </a:xfrm>
          <a:prstGeom prst="rect">
            <a:avLst/>
          </a:prstGeom>
          <a:noFill/>
          <a:ln>
            <a:noFill/>
          </a:ln>
        </p:spPr>
      </p:pic>
      <p:sp>
        <p:nvSpPr>
          <p:cNvPr id="1944" name="Google Shape;1944;p98"/>
          <p:cNvSpPr txBox="1"/>
          <p:nvPr/>
        </p:nvSpPr>
        <p:spPr>
          <a:xfrm>
            <a:off x="2436100" y="1607000"/>
            <a:ext cx="3660000" cy="23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ato"/>
                <a:ea typeface="Lato"/>
                <a:cs typeface="Lato"/>
                <a:sym typeface="Lato"/>
              </a:rPr>
              <a:t>$410 USCIS Application Filing Fee</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b="1">
                <a:latin typeface="Lato"/>
                <a:ea typeface="Lato"/>
                <a:cs typeface="Lato"/>
                <a:sym typeface="Lato"/>
              </a:rPr>
              <a:t>Payable to: </a:t>
            </a:r>
            <a:endParaRPr b="1">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U.S. Department of Homeland Security</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b="1">
                <a:latin typeface="Lato"/>
                <a:ea typeface="Lato"/>
                <a:cs typeface="Lato"/>
                <a:sym typeface="Lato"/>
              </a:rPr>
              <a:t>Acceptable payment methods: </a:t>
            </a:r>
            <a:endParaRPr b="1">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Personal Check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Money Order</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Cashier’s Check</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Credit Card  (</a:t>
            </a:r>
            <a:r>
              <a:rPr lang="en-US" u="sng">
                <a:solidFill>
                  <a:schemeClr val="hlink"/>
                </a:solidFill>
                <a:latin typeface="Lato"/>
                <a:ea typeface="Lato"/>
                <a:cs typeface="Lato"/>
                <a:sym typeface="Lato"/>
                <a:hlinkClick r:id="rId7"/>
              </a:rPr>
              <a:t>Form G-1450</a:t>
            </a:r>
            <a:r>
              <a:rPr lang="en-US">
                <a:latin typeface="Lato"/>
                <a:ea typeface="Lato"/>
                <a:cs typeface="Lato"/>
                <a:sym typeface="Lato"/>
              </a:rPr>
              <a:t>)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p:txBody>
      </p:sp>
      <p:sp>
        <p:nvSpPr>
          <p:cNvPr id="1945" name="Google Shape;1945;p98"/>
          <p:cNvSpPr txBox="1"/>
          <p:nvPr/>
        </p:nvSpPr>
        <p:spPr>
          <a:xfrm>
            <a:off x="7398500" y="1506325"/>
            <a:ext cx="3816600" cy="30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ato"/>
                <a:ea typeface="Lato"/>
                <a:cs typeface="Lato"/>
                <a:sym typeface="Lato"/>
              </a:rPr>
              <a:t>Personal Check </a:t>
            </a:r>
            <a:r>
              <a:rPr lang="en-US">
                <a:latin typeface="Lato"/>
                <a:ea typeface="Lato"/>
                <a:cs typeface="Lato"/>
                <a:sym typeface="Lato"/>
              </a:rPr>
              <a:t>- Must be from a U.S. Bank</a:t>
            </a:r>
            <a:endParaRPr>
              <a:latin typeface="Lato"/>
              <a:ea typeface="Lato"/>
              <a:cs typeface="Lato"/>
              <a:sym typeface="Lato"/>
            </a:endParaRPr>
          </a:p>
        </p:txBody>
      </p:sp>
      <p:sp>
        <p:nvSpPr>
          <p:cNvPr id="1946" name="Google Shape;1946;p98"/>
          <p:cNvSpPr txBox="1"/>
          <p:nvPr/>
        </p:nvSpPr>
        <p:spPr>
          <a:xfrm>
            <a:off x="7744250" y="4536175"/>
            <a:ext cx="3125100" cy="12729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ato"/>
                <a:ea typeface="Lato"/>
                <a:cs typeface="Lato"/>
                <a:sym typeface="Lato"/>
              </a:rPr>
              <a:t>Money Orders can be purchased at:</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Banks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Post-offices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Local markets (i.e. Albertsons)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Local pharmacies (i.e. CVS)</a:t>
            </a:r>
            <a:endParaRPr>
              <a:latin typeface="Lato"/>
              <a:ea typeface="Lato"/>
              <a:cs typeface="Lato"/>
              <a:sym typeface="Lato"/>
            </a:endParaRPr>
          </a:p>
        </p:txBody>
      </p:sp>
      <p:pic>
        <p:nvPicPr>
          <p:cNvPr id="1947" name="Google Shape;1947;p98" descr="bluebackground_5x7.png"/>
          <p:cNvPicPr preferRelativeResize="0">
            <a:picLocks noGrp="1"/>
          </p:cNvPicPr>
          <p:nvPr>
            <p:ph type="pic" idx="2"/>
          </p:nvPr>
        </p:nvPicPr>
        <p:blipFill rotWithShape="1">
          <a:blip r:embed="rId8">
            <a:alphaModFix/>
          </a:blip>
          <a:srcRect t="14285" b="14285"/>
          <a:stretch/>
        </p:blipFill>
        <p:spPr>
          <a:xfrm>
            <a:off x="-1095339" y="-830630"/>
            <a:ext cx="3503700" cy="3534300"/>
          </a:xfrm>
          <a:prstGeom prst="donut">
            <a:avLst>
              <a:gd name="adj" fmla="val 25000"/>
            </a:avLst>
          </a:prstGeom>
          <a:solidFill>
            <a:schemeClr val="lt2"/>
          </a:solidFill>
          <a:ln>
            <a:noFill/>
          </a:ln>
        </p:spPr>
      </p:pic>
      <p:sp>
        <p:nvSpPr>
          <p:cNvPr id="1948" name="Google Shape;1948;p98"/>
          <p:cNvSpPr/>
          <p:nvPr/>
        </p:nvSpPr>
        <p:spPr>
          <a:xfrm>
            <a:off x="4288125" y="3032225"/>
            <a:ext cx="171600" cy="4749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98"/>
          <p:cNvSpPr txBox="1"/>
          <p:nvPr/>
        </p:nvSpPr>
        <p:spPr>
          <a:xfrm>
            <a:off x="4439675" y="3108425"/>
            <a:ext cx="14277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i="1">
                <a:latin typeface="Lato"/>
                <a:ea typeface="Lato"/>
                <a:cs typeface="Lato"/>
                <a:sym typeface="Lato"/>
              </a:rPr>
              <a:t>Recommended </a:t>
            </a:r>
            <a:endParaRPr sz="1100" i="1">
              <a:latin typeface="Lato"/>
              <a:ea typeface="Lato"/>
              <a:cs typeface="Lato"/>
              <a:sym typeface="Lato"/>
            </a:endParaRPr>
          </a:p>
        </p:txBody>
      </p:sp>
      <p:sp>
        <p:nvSpPr>
          <p:cNvPr id="1950" name="Google Shape;1950;p98"/>
          <p:cNvSpPr txBox="1"/>
          <p:nvPr/>
        </p:nvSpPr>
        <p:spPr>
          <a:xfrm>
            <a:off x="3816350" y="4142700"/>
            <a:ext cx="1681200" cy="30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ato"/>
                <a:ea typeface="Lato"/>
                <a:cs typeface="Lato"/>
                <a:sym typeface="Lato"/>
              </a:rPr>
              <a:t>Money Order</a:t>
            </a:r>
            <a:endParaRPr b="1">
              <a:latin typeface="Lato"/>
              <a:ea typeface="Lato"/>
              <a:cs typeface="Lato"/>
              <a:sym typeface="Lato"/>
            </a:endParaRPr>
          </a:p>
        </p:txBody>
      </p:sp>
      <p:pic>
        <p:nvPicPr>
          <p:cNvPr id="2" name="31">
            <a:hlinkClick r:id="" action="ppaction://media"/>
            <a:extLst>
              <a:ext uri="{FF2B5EF4-FFF2-40B4-BE49-F238E27FC236}">
                <a16:creationId xmlns:a16="http://schemas.microsoft.com/office/drawing/2014/main" id="{BF6DF8A2-5450-4C5C-AD02-5CF65DF541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19148" y="740386"/>
            <a:ext cx="609600" cy="609600"/>
          </a:xfrm>
          <a:prstGeom prst="rect">
            <a:avLst/>
          </a:prstGeom>
        </p:spPr>
      </p:pic>
    </p:spTree>
    <p:extLst>
      <p:ext uri="{BB962C8B-B14F-4D97-AF65-F5344CB8AC3E}">
        <p14:creationId xmlns:p14="http://schemas.microsoft.com/office/powerpoint/2010/main" val="931654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p99"/>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32</a:t>
            </a:fld>
            <a:endParaRPr sz="1000" b="0" i="0" u="none" strike="noStrike" cap="none">
              <a:solidFill>
                <a:srgbClr val="6A6E79"/>
              </a:solidFill>
              <a:latin typeface="Lato"/>
              <a:ea typeface="Lato"/>
              <a:cs typeface="Lato"/>
              <a:sym typeface="Lato"/>
            </a:endParaRPr>
          </a:p>
        </p:txBody>
      </p:sp>
      <p:sp>
        <p:nvSpPr>
          <p:cNvPr id="1957" name="Google Shape;1957;p99"/>
          <p:cNvSpPr txBox="1">
            <a:spLocks noGrp="1"/>
          </p:cNvSpPr>
          <p:nvPr>
            <p:ph type="title"/>
          </p:nvPr>
        </p:nvSpPr>
        <p:spPr>
          <a:xfrm>
            <a:off x="2722124" y="664650"/>
            <a:ext cx="89847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sz="3600">
                <a:solidFill>
                  <a:srgbClr val="036CB6"/>
                </a:solidFill>
                <a:latin typeface="Lato"/>
                <a:ea typeface="Lato"/>
                <a:cs typeface="Lato"/>
                <a:sym typeface="Lato"/>
              </a:rPr>
              <a:t>U.S. Passport-Style Photos</a:t>
            </a:r>
            <a:endParaRPr sz="3600">
              <a:solidFill>
                <a:srgbClr val="036CB6"/>
              </a:solidFill>
              <a:latin typeface="Lato"/>
              <a:ea typeface="Lato"/>
              <a:cs typeface="Lato"/>
              <a:sym typeface="Lato"/>
            </a:endParaRPr>
          </a:p>
        </p:txBody>
      </p:sp>
      <p:sp>
        <p:nvSpPr>
          <p:cNvPr id="1958" name="Google Shape;1958;p99"/>
          <p:cNvSpPr txBox="1"/>
          <p:nvPr/>
        </p:nvSpPr>
        <p:spPr>
          <a:xfrm>
            <a:off x="2436100" y="1302200"/>
            <a:ext cx="7864800" cy="709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Lato"/>
              <a:buChar char="●"/>
            </a:pPr>
            <a:r>
              <a:rPr lang="en-US" b="1">
                <a:latin typeface="Lato"/>
                <a:ea typeface="Lato"/>
                <a:cs typeface="Lato"/>
                <a:sym typeface="Lato"/>
              </a:rPr>
              <a:t>Prepare 2 passport-style photos</a:t>
            </a:r>
            <a:endParaRPr b="1">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b="1">
                <a:latin typeface="Lato"/>
                <a:ea typeface="Lato"/>
                <a:cs typeface="Lato"/>
                <a:sym typeface="Lato"/>
              </a:rPr>
              <a:t>Must meet specifications on </a:t>
            </a:r>
            <a:r>
              <a:rPr lang="en-US" b="1" u="sng">
                <a:solidFill>
                  <a:schemeClr val="hlink"/>
                </a:solidFill>
                <a:latin typeface="Lato"/>
                <a:ea typeface="Lato"/>
                <a:cs typeface="Lato"/>
                <a:sym typeface="Lato"/>
                <a:hlinkClick r:id="rId5"/>
              </a:rPr>
              <a:t>U.S. Department of State website</a:t>
            </a:r>
            <a:endParaRPr b="1">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b="1">
                <a:latin typeface="Lato"/>
                <a:ea typeface="Lato"/>
                <a:cs typeface="Lato"/>
                <a:sym typeface="Lato"/>
              </a:rPr>
              <a:t>Must be a recent photo (taken within 30 days)</a:t>
            </a:r>
            <a:endParaRPr b="1">
              <a:latin typeface="Lato"/>
              <a:ea typeface="Lato"/>
              <a:cs typeface="Lato"/>
              <a:sym typeface="Lato"/>
            </a:endParaRPr>
          </a:p>
          <a:p>
            <a:pPr marL="457200" lvl="0" indent="-317500" algn="l" rtl="0">
              <a:lnSpc>
                <a:spcPct val="115000"/>
              </a:lnSpc>
              <a:spcBef>
                <a:spcPts val="0"/>
              </a:spcBef>
              <a:spcAft>
                <a:spcPts val="0"/>
              </a:spcAft>
              <a:buSzPts val="1400"/>
              <a:buFont typeface="Lato"/>
              <a:buChar char="●"/>
            </a:pPr>
            <a:r>
              <a:rPr lang="en-US" b="1">
                <a:latin typeface="Lato"/>
                <a:ea typeface="Lato"/>
                <a:cs typeface="Lato"/>
                <a:sym typeface="Lato"/>
              </a:rPr>
              <a:t>Clip the photo and application fee to top of application packet</a:t>
            </a:r>
            <a:endParaRPr b="1">
              <a:latin typeface="Lato"/>
              <a:ea typeface="Lato"/>
              <a:cs typeface="Lato"/>
              <a:sym typeface="Lato"/>
            </a:endParaRPr>
          </a:p>
          <a:p>
            <a:pPr marL="457200" lvl="0" indent="0" algn="l" rtl="0">
              <a:lnSpc>
                <a:spcPct val="115000"/>
              </a:lnSpc>
              <a:spcBef>
                <a:spcPts val="0"/>
              </a:spcBef>
              <a:spcAft>
                <a:spcPts val="0"/>
              </a:spcAft>
              <a:buNone/>
            </a:pPr>
            <a:endParaRPr b="1">
              <a:latin typeface="Lato"/>
              <a:ea typeface="Lato"/>
              <a:cs typeface="Lato"/>
              <a:sym typeface="Lato"/>
            </a:endParaRPr>
          </a:p>
        </p:txBody>
      </p:sp>
      <p:sp>
        <p:nvSpPr>
          <p:cNvPr id="1959" name="Google Shape;1959;p99"/>
          <p:cNvSpPr txBox="1"/>
          <p:nvPr/>
        </p:nvSpPr>
        <p:spPr>
          <a:xfrm>
            <a:off x="8335800" y="2432325"/>
            <a:ext cx="3410400" cy="42732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ato"/>
                <a:ea typeface="Lato"/>
                <a:cs typeface="Lato"/>
                <a:sym typeface="Lato"/>
              </a:rPr>
              <a:t>Correct Passport Size and Position:</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2 x 2 inches (51 x 51 mm)</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The head centered and sized between 1” and 1.4” (25 and 35 mm)</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Background:</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Plain and white or off-white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No shadows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Shadows and Lighting:</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Clear and in color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No shadows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Not digitally altered</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Accessories: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No glasses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No hats or head coverings</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(unless for religious or medical purposes)</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960" name="Google Shape;1960;p99"/>
          <p:cNvPicPr preferRelativeResize="0"/>
          <p:nvPr/>
        </p:nvPicPr>
        <p:blipFill>
          <a:blip r:embed="rId6">
            <a:alphaModFix/>
          </a:blip>
          <a:stretch>
            <a:fillRect/>
          </a:stretch>
        </p:blipFill>
        <p:spPr>
          <a:xfrm>
            <a:off x="5438100" y="2856075"/>
            <a:ext cx="2476500" cy="2276475"/>
          </a:xfrm>
          <a:prstGeom prst="rect">
            <a:avLst/>
          </a:prstGeom>
          <a:noFill/>
          <a:ln>
            <a:noFill/>
          </a:ln>
        </p:spPr>
      </p:pic>
      <p:pic>
        <p:nvPicPr>
          <p:cNvPr id="1961" name="Google Shape;1961;p99"/>
          <p:cNvPicPr preferRelativeResize="0"/>
          <p:nvPr/>
        </p:nvPicPr>
        <p:blipFill>
          <a:blip r:embed="rId7">
            <a:alphaModFix/>
          </a:blip>
          <a:stretch>
            <a:fillRect/>
          </a:stretch>
        </p:blipFill>
        <p:spPr>
          <a:xfrm>
            <a:off x="2590800" y="2856070"/>
            <a:ext cx="2486025" cy="2266950"/>
          </a:xfrm>
          <a:prstGeom prst="rect">
            <a:avLst/>
          </a:prstGeom>
          <a:noFill/>
          <a:ln>
            <a:noFill/>
          </a:ln>
        </p:spPr>
      </p:pic>
      <p:sp>
        <p:nvSpPr>
          <p:cNvPr id="1962" name="Google Shape;1962;p99"/>
          <p:cNvSpPr txBox="1"/>
          <p:nvPr/>
        </p:nvSpPr>
        <p:spPr>
          <a:xfrm>
            <a:off x="2417975" y="5465475"/>
            <a:ext cx="5452200" cy="1149300"/>
          </a:xfrm>
          <a:prstGeom prst="rect">
            <a:avLst/>
          </a:prstGeom>
          <a:no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ato"/>
                <a:ea typeface="Lato"/>
                <a:cs typeface="Lato"/>
                <a:sym typeface="Lato"/>
              </a:rPr>
              <a:t>Where can you take passport photos ? </a:t>
            </a:r>
            <a:endParaRPr b="1">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Costco (most affordable option)</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U.S. Postal Service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US">
                <a:latin typeface="Lato"/>
                <a:ea typeface="Lato"/>
                <a:cs typeface="Lato"/>
                <a:sym typeface="Lato"/>
              </a:rPr>
              <a:t>Local drugstores (i.e. Walgreens, CVS, Rite Aid) </a:t>
            </a:r>
            <a:endParaRPr>
              <a:latin typeface="Lato"/>
              <a:ea typeface="Lato"/>
              <a:cs typeface="Lato"/>
              <a:sym typeface="Lato"/>
            </a:endParaRPr>
          </a:p>
        </p:txBody>
      </p:sp>
      <p:sp>
        <p:nvSpPr>
          <p:cNvPr id="1963" name="Google Shape;1963;p99"/>
          <p:cNvSpPr/>
          <p:nvPr/>
        </p:nvSpPr>
        <p:spPr>
          <a:xfrm rot="-1658712">
            <a:off x="1859856" y="2536158"/>
            <a:ext cx="932338" cy="424706"/>
          </a:xfrm>
          <a:prstGeom prst="curvedDownArrow">
            <a:avLst>
              <a:gd name="adj1" fmla="val 25000"/>
              <a:gd name="adj2" fmla="val 50000"/>
              <a:gd name="adj3" fmla="val 25000"/>
            </a:avLst>
          </a:prstGeom>
          <a:solidFill>
            <a:srgbClr val="FFD966"/>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99"/>
          <p:cNvSpPr txBox="1"/>
          <p:nvPr/>
        </p:nvSpPr>
        <p:spPr>
          <a:xfrm>
            <a:off x="323100" y="3231500"/>
            <a:ext cx="2112900" cy="10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ato"/>
                <a:ea typeface="Lato"/>
                <a:cs typeface="Lato"/>
                <a:sym typeface="Lato"/>
              </a:rPr>
              <a:t>(On the back of photos)</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Gently write your name and I-94 number</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965" name="Google Shape;1965;p99"/>
          <p:cNvSpPr txBox="1"/>
          <p:nvPr/>
        </p:nvSpPr>
        <p:spPr>
          <a:xfrm>
            <a:off x="8377925" y="2102225"/>
            <a:ext cx="3239100" cy="2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ato"/>
                <a:ea typeface="Lato"/>
                <a:cs typeface="Lato"/>
                <a:sym typeface="Lato"/>
              </a:rPr>
              <a:t>U.S. Department of State Criteria</a:t>
            </a:r>
            <a:endParaRPr b="1">
              <a:latin typeface="Lato"/>
              <a:ea typeface="Lato"/>
              <a:cs typeface="Lato"/>
              <a:sym typeface="Lato"/>
            </a:endParaRPr>
          </a:p>
        </p:txBody>
      </p:sp>
      <p:pic>
        <p:nvPicPr>
          <p:cNvPr id="1966" name="Google Shape;1966;p99"/>
          <p:cNvPicPr preferRelativeResize="0"/>
          <p:nvPr/>
        </p:nvPicPr>
        <p:blipFill>
          <a:blip r:embed="rId8">
            <a:alphaModFix/>
          </a:blip>
          <a:stretch>
            <a:fillRect/>
          </a:stretch>
        </p:blipFill>
        <p:spPr>
          <a:xfrm>
            <a:off x="9650600" y="788800"/>
            <a:ext cx="1210350" cy="1210350"/>
          </a:xfrm>
          <a:prstGeom prst="rect">
            <a:avLst/>
          </a:prstGeom>
          <a:noFill/>
          <a:ln>
            <a:noFill/>
          </a:ln>
        </p:spPr>
      </p:pic>
      <p:pic>
        <p:nvPicPr>
          <p:cNvPr id="1967" name="Google Shape;1967;p99" descr="bluebackground_5x7.png"/>
          <p:cNvPicPr preferRelativeResize="0">
            <a:picLocks noGrp="1"/>
          </p:cNvPicPr>
          <p:nvPr>
            <p:ph type="pic" idx="2"/>
          </p:nvPr>
        </p:nvPicPr>
        <p:blipFill rotWithShape="1">
          <a:blip r:embed="rId9">
            <a:alphaModFix/>
          </a:blip>
          <a:srcRect t="14285" b="14285"/>
          <a:stretch/>
        </p:blipFill>
        <p:spPr>
          <a:xfrm>
            <a:off x="-1095339" y="-830630"/>
            <a:ext cx="3503700" cy="3534300"/>
          </a:xfrm>
          <a:prstGeom prst="donut">
            <a:avLst>
              <a:gd name="adj" fmla="val 25000"/>
            </a:avLst>
          </a:prstGeom>
          <a:solidFill>
            <a:schemeClr val="lt2"/>
          </a:solid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53941" y="809941"/>
            <a:ext cx="492259" cy="492259"/>
          </a:xfrm>
          <a:prstGeom prst="rect">
            <a:avLst/>
          </a:prstGeom>
        </p:spPr>
      </p:pic>
    </p:spTree>
    <p:extLst>
      <p:ext uri="{BB962C8B-B14F-4D97-AF65-F5344CB8AC3E}">
        <p14:creationId xmlns:p14="http://schemas.microsoft.com/office/powerpoint/2010/main" val="160600811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100"/>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sp>
        <p:nvSpPr>
          <p:cNvPr id="1974" name="Google Shape;1974;p100"/>
          <p:cNvSpPr txBox="1">
            <a:spLocks noGrp="1"/>
          </p:cNvSpPr>
          <p:nvPr>
            <p:ph type="title"/>
          </p:nvPr>
        </p:nvSpPr>
        <p:spPr>
          <a:xfrm>
            <a:off x="579500" y="695275"/>
            <a:ext cx="8992200" cy="7854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rgbClr val="080808"/>
              </a:buClr>
              <a:buSzPts val="4400"/>
              <a:buFont typeface="Montserrat"/>
              <a:buNone/>
            </a:pPr>
            <a:r>
              <a:rPr lang="en-US">
                <a:solidFill>
                  <a:srgbClr val="080808"/>
                </a:solidFill>
              </a:rPr>
              <a:t>Mailing your OPT Application</a:t>
            </a:r>
            <a:endParaRPr sz="2400" strike="sngStrike">
              <a:solidFill>
                <a:srgbClr val="080808"/>
              </a:solidFill>
            </a:endParaRPr>
          </a:p>
        </p:txBody>
      </p:sp>
      <p:sp>
        <p:nvSpPr>
          <p:cNvPr id="1975" name="Google Shape;1975;p100"/>
          <p:cNvSpPr txBox="1"/>
          <p:nvPr/>
        </p:nvSpPr>
        <p:spPr>
          <a:xfrm>
            <a:off x="579500" y="1765475"/>
            <a:ext cx="8659800" cy="3240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00"/>
              </a:buClr>
              <a:buSzPts val="1800"/>
              <a:buFont typeface="Lato"/>
              <a:buChar char="●"/>
            </a:pPr>
            <a:r>
              <a:rPr lang="en-US" sz="1800" b="1">
                <a:latin typeface="Lato"/>
                <a:ea typeface="Lato"/>
                <a:cs typeface="Lato"/>
                <a:sym typeface="Lato"/>
              </a:rPr>
              <a:t>Do not staple your documents </a:t>
            </a:r>
            <a:endParaRPr sz="1800" b="1">
              <a:latin typeface="Lato"/>
              <a:ea typeface="Lato"/>
              <a:cs typeface="Lato"/>
              <a:sym typeface="Lato"/>
            </a:endParaRPr>
          </a:p>
          <a:p>
            <a:pPr marL="457200" marR="0" lvl="0" indent="-342900" algn="l" rtl="0">
              <a:lnSpc>
                <a:spcPct val="115000"/>
              </a:lnSpc>
              <a:spcBef>
                <a:spcPts val="0"/>
              </a:spcBef>
              <a:spcAft>
                <a:spcPts val="0"/>
              </a:spcAft>
              <a:buClr>
                <a:srgbClr val="000000"/>
              </a:buClr>
              <a:buSzPts val="1800"/>
              <a:buFont typeface="Lato"/>
              <a:buChar char="●"/>
            </a:pPr>
            <a:r>
              <a:rPr lang="en-US" sz="1800" b="1">
                <a:latin typeface="Lato"/>
                <a:ea typeface="Lato"/>
                <a:cs typeface="Lato"/>
                <a:sym typeface="Lato"/>
              </a:rPr>
              <a:t>Recommended to receive tracking number </a:t>
            </a:r>
            <a:endParaRPr sz="1800" b="1">
              <a:latin typeface="Lato"/>
              <a:ea typeface="Lato"/>
              <a:cs typeface="Lato"/>
              <a:sym typeface="Lato"/>
            </a:endParaRPr>
          </a:p>
          <a:p>
            <a:pPr marL="457200" marR="0" lvl="0" indent="-342900" algn="l" rtl="0">
              <a:lnSpc>
                <a:spcPct val="115000"/>
              </a:lnSpc>
              <a:spcBef>
                <a:spcPts val="0"/>
              </a:spcBef>
              <a:spcAft>
                <a:spcPts val="0"/>
              </a:spcAft>
              <a:buSzPts val="1800"/>
              <a:buFont typeface="Lato"/>
              <a:buChar char="●"/>
            </a:pPr>
            <a:r>
              <a:rPr lang="en-US" sz="1800" b="1">
                <a:latin typeface="Lato"/>
                <a:ea typeface="Lato"/>
                <a:cs typeface="Lato"/>
                <a:sym typeface="Lato"/>
              </a:rPr>
              <a:t>Go to USCIS website for most updated </a:t>
            </a:r>
            <a:r>
              <a:rPr lang="en-US" sz="1800" b="1" u="sng">
                <a:solidFill>
                  <a:schemeClr val="hlink"/>
                </a:solidFill>
                <a:latin typeface="Lato"/>
                <a:ea typeface="Lato"/>
                <a:cs typeface="Lato"/>
                <a:sym typeface="Lato"/>
                <a:hlinkClick r:id="rId5"/>
              </a:rPr>
              <a:t>Direct Filing Address</a:t>
            </a:r>
            <a:r>
              <a:rPr lang="en-US" sz="1800" b="1">
                <a:latin typeface="Lato"/>
                <a:ea typeface="Lato"/>
                <a:cs typeface="Lato"/>
                <a:sym typeface="Lato"/>
              </a:rPr>
              <a:t> </a:t>
            </a:r>
            <a:endParaRPr sz="1800" b="1">
              <a:latin typeface="Lato"/>
              <a:ea typeface="Lato"/>
              <a:cs typeface="Lato"/>
              <a:sym typeface="Lato"/>
            </a:endParaRPr>
          </a:p>
          <a:p>
            <a:pPr marL="0" marR="0" lvl="0" indent="0" algn="l" rtl="0">
              <a:lnSpc>
                <a:spcPct val="115000"/>
              </a:lnSpc>
              <a:spcBef>
                <a:spcPts val="0"/>
              </a:spcBef>
              <a:spcAft>
                <a:spcPts val="0"/>
              </a:spcAft>
              <a:buNone/>
            </a:pPr>
            <a:endParaRPr sz="1800" b="1">
              <a:latin typeface="Lato"/>
              <a:ea typeface="Lato"/>
              <a:cs typeface="Lato"/>
              <a:sym typeface="Lato"/>
            </a:endParaRPr>
          </a:p>
        </p:txBody>
      </p:sp>
      <p:sp>
        <p:nvSpPr>
          <p:cNvPr id="1976" name="Google Shape;1976;p100"/>
          <p:cNvSpPr txBox="1"/>
          <p:nvPr/>
        </p:nvSpPr>
        <p:spPr>
          <a:xfrm>
            <a:off x="3332225" y="3170025"/>
            <a:ext cx="4720800" cy="3314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u="sng">
                <a:latin typeface="Lato"/>
                <a:ea typeface="Lato"/>
                <a:cs typeface="Lato"/>
                <a:sym typeface="Lato"/>
              </a:rPr>
              <a:t>USCIS Phoenix Lockbox </a:t>
            </a:r>
            <a:r>
              <a:rPr lang="en-US" b="1">
                <a:latin typeface="Lato"/>
                <a:ea typeface="Lato"/>
                <a:cs typeface="Lato"/>
                <a:sym typeface="Lato"/>
              </a:rPr>
              <a:t> (If mailing from CA)</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b="1">
                <a:latin typeface="Lato"/>
                <a:ea typeface="Lato"/>
                <a:cs typeface="Lato"/>
                <a:sym typeface="Lato"/>
              </a:rPr>
              <a:t>For U.S. Postal Service (USPS):</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USCIS</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P.O. Box 21281</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Phoenix, AZ 85036</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b="1">
                <a:latin typeface="Lato"/>
                <a:ea typeface="Lato"/>
                <a:cs typeface="Lato"/>
                <a:sym typeface="Lato"/>
              </a:rPr>
              <a:t>For FedEx, UPS, and DHL deliveries:</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USCIS</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Attn: NFB AOS</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1820 E. Skyharbor Circle S</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Suite 100</a:t>
            </a:r>
            <a:endParaRPr>
              <a:latin typeface="Lato"/>
              <a:ea typeface="Lato"/>
              <a:cs typeface="Lato"/>
              <a:sym typeface="Lato"/>
            </a:endParaRPr>
          </a:p>
          <a:p>
            <a:pPr marL="0" lvl="0" indent="0" algn="l" rtl="0">
              <a:spcBef>
                <a:spcPts val="0"/>
              </a:spcBef>
              <a:spcAft>
                <a:spcPts val="0"/>
              </a:spcAft>
              <a:buNone/>
            </a:pPr>
            <a:r>
              <a:rPr lang="en-US">
                <a:latin typeface="Lato"/>
                <a:ea typeface="Lato"/>
                <a:cs typeface="Lato"/>
                <a:sym typeface="Lato"/>
              </a:rPr>
              <a:t>Phoenix, AZ 85034</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2" name="33">
            <a:hlinkClick r:id="" action="ppaction://media"/>
            <a:extLst>
              <a:ext uri="{FF2B5EF4-FFF2-40B4-BE49-F238E27FC236}">
                <a16:creationId xmlns:a16="http://schemas.microsoft.com/office/drawing/2014/main" id="{D7D30E7D-4588-43A1-9525-2D41CB2473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5548" y="734608"/>
            <a:ext cx="609600" cy="609600"/>
          </a:xfrm>
          <a:prstGeom prst="rect">
            <a:avLst/>
          </a:prstGeom>
        </p:spPr>
      </p:pic>
    </p:spTree>
    <p:extLst>
      <p:ext uri="{BB962C8B-B14F-4D97-AF65-F5344CB8AC3E}">
        <p14:creationId xmlns:p14="http://schemas.microsoft.com/office/powerpoint/2010/main" val="1418044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101"/>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b="1"/>
              <a:t>34</a:t>
            </a:fld>
            <a:endParaRPr b="1"/>
          </a:p>
        </p:txBody>
      </p:sp>
      <p:sp>
        <p:nvSpPr>
          <p:cNvPr id="1983" name="Google Shape;1983;p101"/>
          <p:cNvSpPr txBox="1">
            <a:spLocks noGrp="1"/>
          </p:cNvSpPr>
          <p:nvPr>
            <p:ph type="title"/>
          </p:nvPr>
        </p:nvSpPr>
        <p:spPr>
          <a:xfrm>
            <a:off x="1594006" y="96575"/>
            <a:ext cx="8288700" cy="7098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b="1"/>
              <a:t>Application Procedure</a:t>
            </a:r>
            <a:endParaRPr/>
          </a:p>
        </p:txBody>
      </p:sp>
      <p:grpSp>
        <p:nvGrpSpPr>
          <p:cNvPr id="1984" name="Google Shape;1984;p101"/>
          <p:cNvGrpSpPr/>
          <p:nvPr/>
        </p:nvGrpSpPr>
        <p:grpSpPr>
          <a:xfrm>
            <a:off x="3058651" y="788150"/>
            <a:ext cx="6173280" cy="5550900"/>
            <a:chOff x="-1791" y="-6386"/>
            <a:chExt cx="6173280" cy="5550900"/>
          </a:xfrm>
        </p:grpSpPr>
        <p:sp>
          <p:nvSpPr>
            <p:cNvPr id="1985" name="Google Shape;1985;p101"/>
            <p:cNvSpPr/>
            <p:nvPr/>
          </p:nvSpPr>
          <p:spPr>
            <a:xfrm>
              <a:off x="206245" y="-6386"/>
              <a:ext cx="5550900" cy="5550900"/>
            </a:xfrm>
            <a:custGeom>
              <a:avLst/>
              <a:gdLst/>
              <a:ahLst/>
              <a:cxnLst/>
              <a:rect l="l" t="t" r="r" b="b"/>
              <a:pathLst>
                <a:path w="120000" h="120000" extrusionOk="0">
                  <a:moveTo>
                    <a:pt x="74737" y="5360"/>
                  </a:moveTo>
                  <a:lnTo>
                    <a:pt x="74737" y="5360"/>
                  </a:lnTo>
                  <a:cubicBezTo>
                    <a:pt x="100620" y="12341"/>
                    <a:pt x="118054" y="36525"/>
                    <a:pt x="116496" y="63287"/>
                  </a:cubicBezTo>
                  <a:cubicBezTo>
                    <a:pt x="114939" y="90050"/>
                    <a:pt x="94819" y="112048"/>
                    <a:pt x="68301" y="115980"/>
                  </a:cubicBezTo>
                  <a:cubicBezTo>
                    <a:pt x="41783" y="119912"/>
                    <a:pt x="16144" y="104699"/>
                    <a:pt x="6888" y="79540"/>
                  </a:cubicBezTo>
                  <a:cubicBezTo>
                    <a:pt x="-2368" y="54381"/>
                    <a:pt x="7298" y="26179"/>
                    <a:pt x="30042" y="11988"/>
                  </a:cubicBezTo>
                  <a:lnTo>
                    <a:pt x="28498" y="8964"/>
                  </a:lnTo>
                  <a:lnTo>
                    <a:pt x="35707" y="12415"/>
                  </a:lnTo>
                  <a:lnTo>
                    <a:pt x="34475" y="20671"/>
                  </a:lnTo>
                  <a:lnTo>
                    <a:pt x="32931" y="17648"/>
                  </a:lnTo>
                  <a:lnTo>
                    <a:pt x="32931" y="17648"/>
                  </a:lnTo>
                  <a:cubicBezTo>
                    <a:pt x="12912" y="30443"/>
                    <a:pt x="4586" y="55508"/>
                    <a:pt x="12971" y="77738"/>
                  </a:cubicBezTo>
                  <a:cubicBezTo>
                    <a:pt x="21355" y="99968"/>
                    <a:pt x="44159" y="113291"/>
                    <a:pt x="67642" y="109679"/>
                  </a:cubicBezTo>
                  <a:cubicBezTo>
                    <a:pt x="91124" y="106067"/>
                    <a:pt x="108870" y="86506"/>
                    <a:pt x="110186" y="62784"/>
                  </a:cubicBezTo>
                  <a:cubicBezTo>
                    <a:pt x="111502" y="39061"/>
                    <a:pt x="96028" y="17658"/>
                    <a:pt x="73089" y="11471"/>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p101"/>
            <p:cNvSpPr/>
            <p:nvPr/>
          </p:nvSpPr>
          <p:spPr>
            <a:xfrm>
              <a:off x="1948381" y="1149"/>
              <a:ext cx="2066700" cy="10332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01"/>
            <p:cNvSpPr txBox="1"/>
            <p:nvPr/>
          </p:nvSpPr>
          <p:spPr>
            <a:xfrm>
              <a:off x="1998822" y="51590"/>
              <a:ext cx="1965600" cy="932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USCIS reviews your application, cashes your check and assigns a case number.</a:t>
              </a:r>
              <a:endParaRPr sz="1400" b="0" i="0" u="none" strike="noStrike" cap="none">
                <a:solidFill>
                  <a:srgbClr val="000000"/>
                </a:solidFill>
                <a:latin typeface="Arial"/>
                <a:ea typeface="Arial"/>
                <a:cs typeface="Arial"/>
                <a:sym typeface="Arial"/>
              </a:endParaRPr>
            </a:p>
          </p:txBody>
        </p:sp>
        <p:sp>
          <p:nvSpPr>
            <p:cNvPr id="1988" name="Google Shape;1988;p101"/>
            <p:cNvSpPr/>
            <p:nvPr/>
          </p:nvSpPr>
          <p:spPr>
            <a:xfrm>
              <a:off x="3692289" y="1127082"/>
              <a:ext cx="2479200" cy="10332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p101"/>
            <p:cNvSpPr txBox="1"/>
            <p:nvPr/>
          </p:nvSpPr>
          <p:spPr>
            <a:xfrm>
              <a:off x="3742730" y="1177523"/>
              <a:ext cx="2378100" cy="932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USCIS Sends students an I-797 Receipt Notice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(14-30 days)  </a:t>
              </a:r>
              <a:endParaRPr sz="1050" b="1" i="0" u="none" strike="noStrike" cap="none">
                <a:solidFill>
                  <a:srgbClr val="080808"/>
                </a:solidFill>
                <a:latin typeface="Lato"/>
                <a:ea typeface="Lato"/>
                <a:cs typeface="Lato"/>
                <a:sym typeface="Lato"/>
              </a:endParaRPr>
            </a:p>
          </p:txBody>
        </p:sp>
        <p:sp>
          <p:nvSpPr>
            <p:cNvPr id="1990" name="Google Shape;1990;p101"/>
            <p:cNvSpPr/>
            <p:nvPr/>
          </p:nvSpPr>
          <p:spPr>
            <a:xfrm>
              <a:off x="3811476" y="2316649"/>
              <a:ext cx="2358000" cy="10332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01"/>
            <p:cNvSpPr txBox="1"/>
            <p:nvPr/>
          </p:nvSpPr>
          <p:spPr>
            <a:xfrm>
              <a:off x="3861917" y="2367090"/>
              <a:ext cx="2257200" cy="932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USCIS Sends students an EAD and Approval Notice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200"/>
                <a:buFont typeface="Arial"/>
                <a:buNone/>
              </a:pPr>
              <a:r>
                <a:rPr lang="en-US" sz="1200" b="1" i="0" u="none" strike="noStrike" cap="none">
                  <a:solidFill>
                    <a:srgbClr val="FF0000"/>
                  </a:solidFill>
                  <a:latin typeface="Lato"/>
                  <a:ea typeface="Lato"/>
                  <a:cs typeface="Lato"/>
                  <a:sym typeface="Lato"/>
                </a:rPr>
                <a:t>(90-1</a:t>
              </a:r>
              <a:r>
                <a:rPr lang="en-US" sz="1200" b="1">
                  <a:solidFill>
                    <a:srgbClr val="FF0000"/>
                  </a:solidFill>
                  <a:latin typeface="Lato"/>
                  <a:ea typeface="Lato"/>
                  <a:cs typeface="Lato"/>
                  <a:sym typeface="Lato"/>
                </a:rPr>
                <a:t>5</a:t>
              </a:r>
              <a:r>
                <a:rPr lang="en-US" sz="1200" b="1" i="0" u="none" strike="noStrike" cap="none">
                  <a:solidFill>
                    <a:srgbClr val="FF0000"/>
                  </a:solidFill>
                  <a:latin typeface="Lato"/>
                  <a:ea typeface="Lato"/>
                  <a:cs typeface="Lato"/>
                  <a:sym typeface="Lato"/>
                </a:rPr>
                <a:t>0 days)  </a:t>
              </a:r>
              <a:endParaRPr sz="1400" b="0" i="0" u="none" strike="noStrike" cap="none">
                <a:solidFill>
                  <a:srgbClr val="FF0000"/>
                </a:solidFill>
                <a:latin typeface="Arial"/>
                <a:ea typeface="Arial"/>
                <a:cs typeface="Arial"/>
                <a:sym typeface="Arial"/>
              </a:endParaRPr>
            </a:p>
          </p:txBody>
        </p:sp>
        <p:sp>
          <p:nvSpPr>
            <p:cNvPr id="1992" name="Google Shape;1992;p101"/>
            <p:cNvSpPr/>
            <p:nvPr/>
          </p:nvSpPr>
          <p:spPr>
            <a:xfrm>
              <a:off x="482096" y="4078465"/>
              <a:ext cx="2066700" cy="10332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p101"/>
            <p:cNvSpPr txBox="1"/>
            <p:nvPr/>
          </p:nvSpPr>
          <p:spPr>
            <a:xfrm>
              <a:off x="532537" y="4128906"/>
              <a:ext cx="1965600" cy="932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490"/>
                </a:spcBef>
                <a:spcAft>
                  <a:spcPts val="0"/>
                </a:spcAft>
                <a:buClr>
                  <a:srgbClr val="000000"/>
                </a:buClr>
                <a:buSzPts val="900"/>
                <a:buFont typeface="Arial"/>
                <a:buNone/>
              </a:pPr>
              <a:r>
                <a:rPr lang="en-US" b="1">
                  <a:latin typeface="Lato"/>
                  <a:ea typeface="Lato"/>
                  <a:cs typeface="Lato"/>
                  <a:sym typeface="Lato"/>
                </a:rPr>
                <a:t>SEVP sends OPT Portal link to student’s UCR email</a:t>
              </a:r>
              <a:endParaRPr b="1">
                <a:latin typeface="Lato"/>
                <a:ea typeface="Lato"/>
                <a:cs typeface="Lato"/>
                <a:sym typeface="Lato"/>
              </a:endParaRPr>
            </a:p>
            <a:p>
              <a:pPr marL="0" marR="0" lvl="0" indent="0" algn="ctr" rtl="0">
                <a:lnSpc>
                  <a:spcPct val="90000"/>
                </a:lnSpc>
                <a:spcBef>
                  <a:spcPts val="490"/>
                </a:spcBef>
                <a:spcAft>
                  <a:spcPts val="0"/>
                </a:spcAft>
                <a:buClr>
                  <a:srgbClr val="000000"/>
                </a:buClr>
                <a:buSzPts val="900"/>
                <a:buFont typeface="Arial"/>
                <a:buNone/>
              </a:pPr>
              <a:r>
                <a:rPr lang="en-US" sz="1200" b="1">
                  <a:latin typeface="Lato"/>
                  <a:ea typeface="Lato"/>
                  <a:cs typeface="Lato"/>
                  <a:sym typeface="Lato"/>
                </a:rPr>
                <a:t>(around EAD start date)</a:t>
              </a:r>
              <a:endParaRPr sz="1200" b="1">
                <a:latin typeface="Lato"/>
                <a:ea typeface="Lato"/>
                <a:cs typeface="Lato"/>
                <a:sym typeface="Lato"/>
              </a:endParaRPr>
            </a:p>
          </p:txBody>
        </p:sp>
        <p:sp>
          <p:nvSpPr>
            <p:cNvPr id="1994" name="Google Shape;1994;p101"/>
            <p:cNvSpPr/>
            <p:nvPr/>
          </p:nvSpPr>
          <p:spPr>
            <a:xfrm>
              <a:off x="-1791" y="2600924"/>
              <a:ext cx="2066700" cy="10332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p101"/>
            <p:cNvSpPr txBox="1"/>
            <p:nvPr/>
          </p:nvSpPr>
          <p:spPr>
            <a:xfrm>
              <a:off x="48650" y="2651365"/>
              <a:ext cx="1965600" cy="9324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b="1">
                  <a:latin typeface="Lato"/>
                  <a:ea typeface="Lato"/>
                  <a:cs typeface="Lato"/>
                  <a:sym typeface="Lato"/>
                </a:rPr>
                <a:t>If OPT Portal link expired or have issues, contact ISS office.</a:t>
              </a:r>
              <a:endParaRPr sz="900" b="1" i="0" u="none" strike="noStrike" cap="none">
                <a:solidFill>
                  <a:srgbClr val="3CADFD"/>
                </a:solidFill>
                <a:latin typeface="Lato"/>
                <a:ea typeface="Lato"/>
                <a:cs typeface="Lato"/>
                <a:sym typeface="Lato"/>
              </a:endParaRPr>
            </a:p>
          </p:txBody>
        </p:sp>
        <p:sp>
          <p:nvSpPr>
            <p:cNvPr id="1996" name="Google Shape;1996;p101"/>
            <p:cNvSpPr/>
            <p:nvPr/>
          </p:nvSpPr>
          <p:spPr>
            <a:xfrm>
              <a:off x="-1791" y="1138409"/>
              <a:ext cx="2066700" cy="10332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p101"/>
            <p:cNvSpPr txBox="1"/>
            <p:nvPr/>
          </p:nvSpPr>
          <p:spPr>
            <a:xfrm>
              <a:off x="48650" y="1188850"/>
              <a:ext cx="1965600" cy="932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b="1">
                  <a:latin typeface="Lato"/>
                  <a:ea typeface="Lato"/>
                  <a:cs typeface="Lato"/>
                  <a:sym typeface="Lato"/>
                </a:rPr>
                <a:t>Student can start working with EAD card and update OPT Portal</a:t>
              </a:r>
              <a:endParaRPr b="1" i="0" u="none" strike="noStrike" cap="none">
                <a:solidFill>
                  <a:schemeClr val="lt1"/>
                </a:solidFill>
                <a:latin typeface="Lato"/>
                <a:ea typeface="Lato"/>
                <a:cs typeface="Lato"/>
                <a:sym typeface="Lato"/>
              </a:endParaRPr>
            </a:p>
          </p:txBody>
        </p:sp>
      </p:grpSp>
      <p:grpSp>
        <p:nvGrpSpPr>
          <p:cNvPr id="1998" name="Google Shape;1998;p101"/>
          <p:cNvGrpSpPr/>
          <p:nvPr/>
        </p:nvGrpSpPr>
        <p:grpSpPr>
          <a:xfrm>
            <a:off x="7128263" y="4655642"/>
            <a:ext cx="1750800" cy="1056485"/>
            <a:chOff x="1571495" y="5126832"/>
            <a:chExt cx="1750800" cy="1056485"/>
          </a:xfrm>
        </p:grpSpPr>
        <p:sp>
          <p:nvSpPr>
            <p:cNvPr id="1999" name="Google Shape;1999;p101"/>
            <p:cNvSpPr/>
            <p:nvPr/>
          </p:nvSpPr>
          <p:spPr>
            <a:xfrm>
              <a:off x="1571495" y="5126832"/>
              <a:ext cx="1750800" cy="875400"/>
            </a:xfrm>
            <a:prstGeom prst="roundRect">
              <a:avLst>
                <a:gd name="adj" fmla="val 16667"/>
              </a:avLst>
            </a:prstGeom>
            <a:solidFill>
              <a:schemeClr val="lt1"/>
            </a:solidFill>
            <a:ln w="12700" cap="flat" cmpd="sng">
              <a:solidFill>
                <a:srgbClr val="3CADF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101"/>
            <p:cNvSpPr txBox="1"/>
            <p:nvPr/>
          </p:nvSpPr>
          <p:spPr>
            <a:xfrm>
              <a:off x="1614229" y="5173817"/>
              <a:ext cx="1665300" cy="10095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80808"/>
                  </a:solidFill>
                  <a:latin typeface="Lato"/>
                  <a:ea typeface="Lato"/>
                  <a:cs typeface="Lato"/>
                  <a:sym typeface="Lato"/>
                </a:rPr>
                <a:t>You could also request an SS # card on I-765.</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rgbClr val="000000"/>
                </a:buClr>
                <a:buSzPts val="1200"/>
                <a:buFont typeface="Arial"/>
                <a:buNone/>
              </a:pPr>
              <a:r>
                <a:rPr lang="en-US" sz="1200" b="1" i="0" u="none" strike="noStrike" cap="none">
                  <a:solidFill>
                    <a:srgbClr val="080808"/>
                  </a:solidFill>
                  <a:latin typeface="Lato"/>
                  <a:ea typeface="Lato"/>
                  <a:cs typeface="Lato"/>
                  <a:sym typeface="Lato"/>
                </a:rPr>
                <a:t>(14-30 days)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20"/>
                </a:spcBef>
                <a:spcAft>
                  <a:spcPts val="0"/>
                </a:spcAft>
                <a:buClr>
                  <a:srgbClr val="000000"/>
                </a:buClr>
                <a:buSzPts val="1050"/>
                <a:buFont typeface="Arial"/>
                <a:buNone/>
              </a:pPr>
              <a:endParaRPr sz="1050" b="1" i="0" u="none" strike="noStrike" cap="none">
                <a:solidFill>
                  <a:srgbClr val="080808"/>
                </a:solidFill>
                <a:latin typeface="Lato"/>
                <a:ea typeface="Lato"/>
                <a:cs typeface="Lato"/>
                <a:sym typeface="Lato"/>
              </a:endParaRPr>
            </a:p>
          </p:txBody>
        </p:sp>
      </p:grpSp>
      <p:sp>
        <p:nvSpPr>
          <p:cNvPr id="2001" name="Google Shape;2001;p101"/>
          <p:cNvSpPr txBox="1"/>
          <p:nvPr/>
        </p:nvSpPr>
        <p:spPr>
          <a:xfrm>
            <a:off x="0" y="3100659"/>
            <a:ext cx="3172500" cy="110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3"/>
              </a:buClr>
              <a:buSzPts val="5400"/>
              <a:buFont typeface="Montserrat"/>
              <a:buNone/>
            </a:pPr>
            <a:r>
              <a:rPr lang="en-US" sz="3600" b="1" i="0" u="none" strike="noStrike" cap="none">
                <a:solidFill>
                  <a:schemeClr val="accent3"/>
                </a:solidFill>
                <a:latin typeface="Montserrat"/>
                <a:ea typeface="Montserrat"/>
                <a:cs typeface="Montserrat"/>
                <a:sym typeface="Montserrat"/>
              </a:rPr>
              <a:t>2.  EXTERNAL PROCESS</a:t>
            </a:r>
            <a:endParaRPr sz="1800" b="1" i="0" u="none" strike="noStrike" cap="none">
              <a:solidFill>
                <a:schemeClr val="accent3"/>
              </a:solidFill>
              <a:latin typeface="Montserrat"/>
              <a:ea typeface="Montserrat"/>
              <a:cs typeface="Montserrat"/>
              <a:sym typeface="Montserrat"/>
            </a:endParaRPr>
          </a:p>
        </p:txBody>
      </p:sp>
      <p:pic>
        <p:nvPicPr>
          <p:cNvPr id="2" name="34">
            <a:hlinkClick r:id="" action="ppaction://media"/>
            <a:extLst>
              <a:ext uri="{FF2B5EF4-FFF2-40B4-BE49-F238E27FC236}">
                <a16:creationId xmlns:a16="http://schemas.microsoft.com/office/drawing/2014/main" id="{C6B0FD6F-3FEE-4AD7-9DBC-47176C0E8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3400" y="856680"/>
            <a:ext cx="609600" cy="609600"/>
          </a:xfrm>
          <a:prstGeom prst="rect">
            <a:avLst/>
          </a:prstGeom>
        </p:spPr>
      </p:pic>
    </p:spTree>
    <p:extLst>
      <p:ext uri="{BB962C8B-B14F-4D97-AF65-F5344CB8AC3E}">
        <p14:creationId xmlns:p14="http://schemas.microsoft.com/office/powerpoint/2010/main" val="2068094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102"/>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35</a:t>
            </a:fld>
            <a:endParaRPr sz="1000" b="0" i="0" u="none" strike="noStrike" cap="none">
              <a:solidFill>
                <a:srgbClr val="6A6E79"/>
              </a:solidFill>
              <a:latin typeface="Lato"/>
              <a:ea typeface="Lato"/>
              <a:cs typeface="Lato"/>
              <a:sym typeface="Lato"/>
            </a:endParaRPr>
          </a:p>
        </p:txBody>
      </p:sp>
      <p:sp>
        <p:nvSpPr>
          <p:cNvPr id="2009" name="Google Shape;2009;p102"/>
          <p:cNvSpPr txBox="1">
            <a:spLocks noGrp="1"/>
          </p:cNvSpPr>
          <p:nvPr>
            <p:ph type="title"/>
          </p:nvPr>
        </p:nvSpPr>
        <p:spPr>
          <a:xfrm>
            <a:off x="1655338" y="664652"/>
            <a:ext cx="7387200" cy="7098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a:t>Track Your Application</a:t>
            </a:r>
            <a:endParaRPr/>
          </a:p>
        </p:txBody>
      </p:sp>
      <p:sp>
        <p:nvSpPr>
          <p:cNvPr id="2010" name="Google Shape;2010;p102"/>
          <p:cNvSpPr txBox="1">
            <a:spLocks noGrp="1"/>
          </p:cNvSpPr>
          <p:nvPr>
            <p:ph type="body" idx="3"/>
          </p:nvPr>
        </p:nvSpPr>
        <p:spPr>
          <a:xfrm>
            <a:off x="1158900" y="1679975"/>
            <a:ext cx="9852000" cy="4340700"/>
          </a:xfrm>
          <a:prstGeom prst="rect">
            <a:avLst/>
          </a:prstGeom>
          <a:noFill/>
          <a:ln>
            <a:noFill/>
          </a:ln>
        </p:spPr>
        <p:txBody>
          <a:bodyPr spcFirstLastPara="1" wrap="square" lIns="0" tIns="0" rIns="0" bIns="0" anchor="ctr" anchorCtr="0">
            <a:noAutofit/>
          </a:bodyPr>
          <a:lstStyle/>
          <a:p>
            <a:pPr marL="457200" lvl="0" indent="-381000" algn="l" rtl="0">
              <a:lnSpc>
                <a:spcPct val="100000"/>
              </a:lnSpc>
              <a:spcBef>
                <a:spcPts val="0"/>
              </a:spcBef>
              <a:spcAft>
                <a:spcPts val="0"/>
              </a:spcAft>
              <a:buClr>
                <a:srgbClr val="000000"/>
              </a:buClr>
              <a:buSzPts val="2400"/>
              <a:buFont typeface="Lato"/>
              <a:buChar char="•"/>
            </a:pPr>
            <a:r>
              <a:rPr lang="en-US" sz="2400">
                <a:solidFill>
                  <a:srgbClr val="000000"/>
                </a:solidFill>
                <a:latin typeface="Lato"/>
                <a:ea typeface="Lato"/>
                <a:cs typeface="Lato"/>
                <a:sym typeface="Lato"/>
              </a:rPr>
              <a:t>Form G-1145 (USCIS Email Updates)</a:t>
            </a:r>
            <a:endParaRPr sz="2400">
              <a:solidFill>
                <a:srgbClr val="000000"/>
              </a:solidFill>
              <a:latin typeface="Lato"/>
              <a:ea typeface="Lato"/>
              <a:cs typeface="Lato"/>
              <a:sym typeface="Lato"/>
            </a:endParaRPr>
          </a:p>
          <a:p>
            <a:pPr marL="457200" lvl="0" indent="0" algn="l" rtl="0">
              <a:lnSpc>
                <a:spcPct val="100000"/>
              </a:lnSpc>
              <a:spcBef>
                <a:spcPts val="0"/>
              </a:spcBef>
              <a:spcAft>
                <a:spcPts val="0"/>
              </a:spcAft>
              <a:buNone/>
            </a:pPr>
            <a:endParaRPr sz="2400">
              <a:solidFill>
                <a:srgbClr val="000000"/>
              </a:solidFill>
              <a:latin typeface="Lato"/>
              <a:ea typeface="Lato"/>
              <a:cs typeface="Lato"/>
              <a:sym typeface="Lato"/>
            </a:endParaRPr>
          </a:p>
          <a:p>
            <a:pPr marL="457200" lvl="0" indent="-381000" algn="l" rtl="0">
              <a:lnSpc>
                <a:spcPct val="100000"/>
              </a:lnSpc>
              <a:spcBef>
                <a:spcPts val="0"/>
              </a:spcBef>
              <a:spcAft>
                <a:spcPts val="0"/>
              </a:spcAft>
              <a:buSzPts val="2400"/>
              <a:buFont typeface="Lato"/>
              <a:buChar char="•"/>
            </a:pPr>
            <a:r>
              <a:rPr lang="en-US" sz="2400">
                <a:solidFill>
                  <a:srgbClr val="000000"/>
                </a:solidFill>
                <a:latin typeface="Lato"/>
                <a:ea typeface="Lato"/>
                <a:cs typeface="Lato"/>
                <a:sym typeface="Lato"/>
              </a:rPr>
              <a:t>Check USCIS Case Status Online: </a:t>
            </a:r>
            <a:r>
              <a:rPr lang="en-US" sz="2400" u="sng">
                <a:solidFill>
                  <a:schemeClr val="hlink"/>
                </a:solidFill>
                <a:latin typeface="Lato"/>
                <a:ea typeface="Lato"/>
                <a:cs typeface="Lato"/>
                <a:sym typeface="Lato"/>
                <a:hlinkClick r:id="rId5"/>
              </a:rPr>
              <a:t>https://egov.uscis.gov/casestatus/landing.do</a:t>
            </a:r>
            <a:endParaRPr sz="2400">
              <a:latin typeface="Lato"/>
              <a:ea typeface="Lato"/>
              <a:cs typeface="Lato"/>
              <a:sym typeface="Lato"/>
            </a:endParaRPr>
          </a:p>
          <a:p>
            <a:pPr marL="914400" lvl="1" indent="-228600" algn="l" rtl="0">
              <a:lnSpc>
                <a:spcPct val="100000"/>
              </a:lnSpc>
              <a:spcBef>
                <a:spcPts val="0"/>
              </a:spcBef>
              <a:spcAft>
                <a:spcPts val="0"/>
              </a:spcAft>
              <a:buClr>
                <a:srgbClr val="000000"/>
              </a:buClr>
              <a:buSzPts val="2400"/>
              <a:buFont typeface="Lato"/>
              <a:buNone/>
            </a:pPr>
            <a:endParaRPr sz="2400">
              <a:solidFill>
                <a:srgbClr val="000000"/>
              </a:solidFill>
              <a:latin typeface="Lato"/>
              <a:ea typeface="Lato"/>
              <a:cs typeface="Lato"/>
              <a:sym typeface="Lato"/>
            </a:endParaRPr>
          </a:p>
          <a:p>
            <a:pPr marL="0" lvl="0" indent="0" algn="l" rtl="0">
              <a:lnSpc>
                <a:spcPct val="100000"/>
              </a:lnSpc>
              <a:spcBef>
                <a:spcPts val="0"/>
              </a:spcBef>
              <a:spcAft>
                <a:spcPts val="0"/>
              </a:spcAft>
              <a:buNone/>
            </a:pPr>
            <a:endParaRPr sz="2400">
              <a:solidFill>
                <a:srgbClr val="000000"/>
              </a:solidFill>
              <a:latin typeface="Lato"/>
              <a:ea typeface="Lato"/>
              <a:cs typeface="Lato"/>
              <a:sym typeface="Lato"/>
            </a:endParaRPr>
          </a:p>
          <a:p>
            <a:pPr marL="0" lvl="0" indent="0" algn="l" rtl="0">
              <a:lnSpc>
                <a:spcPct val="100000"/>
              </a:lnSpc>
              <a:spcBef>
                <a:spcPts val="0"/>
              </a:spcBef>
              <a:spcAft>
                <a:spcPts val="0"/>
              </a:spcAft>
              <a:buSzPts val="1800"/>
              <a:buNone/>
            </a:pPr>
            <a:endParaRPr sz="2400">
              <a:solidFill>
                <a:srgbClr val="000000"/>
              </a:solidFill>
              <a:latin typeface="Lato"/>
              <a:ea typeface="Lato"/>
              <a:cs typeface="Lato"/>
              <a:sym typeface="Lato"/>
            </a:endParaRPr>
          </a:p>
          <a:p>
            <a:pPr marL="171450" lvl="0" indent="0" algn="l" rtl="0">
              <a:lnSpc>
                <a:spcPct val="145000"/>
              </a:lnSpc>
              <a:spcBef>
                <a:spcPts val="0"/>
              </a:spcBef>
              <a:spcAft>
                <a:spcPts val="0"/>
              </a:spcAft>
              <a:buClr>
                <a:schemeClr val="accent2"/>
              </a:buClr>
              <a:buSzPts val="4200"/>
              <a:buFont typeface="Montserrat"/>
              <a:buNone/>
            </a:pPr>
            <a:endParaRPr sz="2400">
              <a:solidFill>
                <a:srgbClr val="000000"/>
              </a:solidFill>
              <a:latin typeface="Lato"/>
              <a:ea typeface="Lato"/>
              <a:cs typeface="Lato"/>
              <a:sym typeface="Lato"/>
            </a:endParaRPr>
          </a:p>
        </p:txBody>
      </p:sp>
      <p:pic>
        <p:nvPicPr>
          <p:cNvPr id="2" name="35">
            <a:hlinkClick r:id="" action="ppaction://media"/>
            <a:extLst>
              <a:ext uri="{FF2B5EF4-FFF2-40B4-BE49-F238E27FC236}">
                <a16:creationId xmlns:a16="http://schemas.microsoft.com/office/drawing/2014/main" id="{62F4DE4C-BFAC-4497-866A-515B0B2659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9148" y="764852"/>
            <a:ext cx="609600" cy="609600"/>
          </a:xfrm>
          <a:prstGeom prst="rect">
            <a:avLst/>
          </a:prstGeom>
        </p:spPr>
      </p:pic>
    </p:spTree>
    <p:extLst>
      <p:ext uri="{BB962C8B-B14F-4D97-AF65-F5344CB8AC3E}">
        <p14:creationId xmlns:p14="http://schemas.microsoft.com/office/powerpoint/2010/main" val="2301153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103"/>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36</a:t>
            </a:fld>
            <a:endParaRPr sz="1000" b="0" i="0" u="none" strike="noStrike" cap="none">
              <a:solidFill>
                <a:srgbClr val="6A6E79"/>
              </a:solidFill>
              <a:latin typeface="Lato"/>
              <a:ea typeface="Lato"/>
              <a:cs typeface="Lato"/>
              <a:sym typeface="Lato"/>
            </a:endParaRPr>
          </a:p>
        </p:txBody>
      </p:sp>
      <p:sp>
        <p:nvSpPr>
          <p:cNvPr id="2017" name="Google Shape;2017;p103"/>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While OPT Application is Pending...</a:t>
            </a:r>
            <a:endParaRPr/>
          </a:p>
        </p:txBody>
      </p:sp>
      <p:sp>
        <p:nvSpPr>
          <p:cNvPr id="2018" name="Google Shape;2018;p103"/>
          <p:cNvSpPr txBox="1"/>
          <p:nvPr/>
        </p:nvSpPr>
        <p:spPr>
          <a:xfrm>
            <a:off x="683550" y="1894400"/>
            <a:ext cx="9519300" cy="407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1" dirty="0">
                <a:solidFill>
                  <a:srgbClr val="0000FF"/>
                </a:solidFill>
                <a:latin typeface="Lato"/>
                <a:ea typeface="Lato"/>
                <a:cs typeface="Lato"/>
                <a:sym typeface="Lato"/>
              </a:rPr>
              <a:t>Keep in mind</a:t>
            </a:r>
            <a:endParaRPr sz="2400" b="1" dirty="0">
              <a:solidFill>
                <a:srgbClr val="0000FF"/>
              </a:solidFill>
              <a:latin typeface="Lato"/>
              <a:ea typeface="Lato"/>
              <a:cs typeface="Lato"/>
              <a:sym typeface="Lato"/>
            </a:endParaRPr>
          </a:p>
          <a:p>
            <a:pPr marL="457200" marR="0" lvl="0" indent="0" algn="l" rtl="0">
              <a:lnSpc>
                <a:spcPct val="100000"/>
              </a:lnSpc>
              <a:spcBef>
                <a:spcPts val="0"/>
              </a:spcBef>
              <a:spcAft>
                <a:spcPts val="0"/>
              </a:spcAft>
              <a:buNone/>
            </a:pPr>
            <a:endParaRPr sz="2400" dirty="0">
              <a:latin typeface="Lato"/>
              <a:ea typeface="Lato"/>
              <a:cs typeface="Lato"/>
              <a:sym typeface="Lato"/>
            </a:endParaRPr>
          </a:p>
          <a:p>
            <a:pPr marL="457200" marR="0" lvl="0" indent="-381000" algn="l" rtl="0">
              <a:lnSpc>
                <a:spcPct val="100000"/>
              </a:lnSpc>
              <a:spcBef>
                <a:spcPts val="0"/>
              </a:spcBef>
              <a:spcAft>
                <a:spcPts val="0"/>
              </a:spcAft>
              <a:buClr>
                <a:srgbClr val="000000"/>
              </a:buClr>
              <a:buSzPts val="2400"/>
              <a:buFont typeface="Lato"/>
              <a:buChar char="●"/>
            </a:pPr>
            <a:r>
              <a:rPr lang="en-US" sz="2400" dirty="0">
                <a:latin typeface="Lato"/>
                <a:ea typeface="Lato"/>
                <a:cs typeface="Lato"/>
                <a:sym typeface="Lato"/>
              </a:rPr>
              <a:t>USCIS Processing Time: 90-150 days </a:t>
            </a:r>
            <a:endParaRPr sz="2400" dirty="0">
              <a:latin typeface="Lato"/>
              <a:ea typeface="Lato"/>
              <a:cs typeface="Lato"/>
              <a:sym typeface="Lato"/>
            </a:endParaRPr>
          </a:p>
          <a:p>
            <a:pPr marL="914400" marR="0" lvl="1" indent="-381000" algn="l" rtl="0">
              <a:lnSpc>
                <a:spcPct val="100000"/>
              </a:lnSpc>
              <a:spcBef>
                <a:spcPts val="0"/>
              </a:spcBef>
              <a:spcAft>
                <a:spcPts val="0"/>
              </a:spcAft>
              <a:buSzPts val="2400"/>
              <a:buFont typeface="Lato"/>
              <a:buChar char="○"/>
            </a:pPr>
            <a:r>
              <a:rPr lang="en-US" sz="2400" dirty="0">
                <a:latin typeface="Lato"/>
                <a:ea typeface="Lato"/>
                <a:cs typeface="Lato"/>
                <a:sym typeface="Lato"/>
              </a:rPr>
              <a:t>Expedited processing may not be approved </a:t>
            </a:r>
            <a:endParaRPr sz="2400" dirty="0">
              <a:latin typeface="Lato"/>
              <a:ea typeface="Lato"/>
              <a:cs typeface="Lato"/>
              <a:sym typeface="Lato"/>
            </a:endParaRPr>
          </a:p>
          <a:p>
            <a:pPr marL="457200" marR="0" lvl="0" indent="0" algn="l" rtl="0">
              <a:lnSpc>
                <a:spcPct val="100000"/>
              </a:lnSpc>
              <a:spcBef>
                <a:spcPts val="0"/>
              </a:spcBef>
              <a:spcAft>
                <a:spcPts val="0"/>
              </a:spcAft>
              <a:buNone/>
            </a:pPr>
            <a:endParaRPr sz="2400" dirty="0">
              <a:latin typeface="Lato"/>
              <a:ea typeface="Lato"/>
              <a:cs typeface="Lato"/>
              <a:sym typeface="Lato"/>
            </a:endParaRPr>
          </a:p>
          <a:p>
            <a:pPr marL="457200" marR="0" lvl="0" indent="-381000" algn="l" rtl="0">
              <a:lnSpc>
                <a:spcPct val="100000"/>
              </a:lnSpc>
              <a:spcBef>
                <a:spcPts val="0"/>
              </a:spcBef>
              <a:spcAft>
                <a:spcPts val="0"/>
              </a:spcAft>
              <a:buClr>
                <a:srgbClr val="000000"/>
              </a:buClr>
              <a:buSzPts val="2400"/>
              <a:buFont typeface="Lato"/>
              <a:buChar char="●"/>
            </a:pPr>
            <a:r>
              <a:rPr lang="en-US" sz="2400" dirty="0">
                <a:latin typeface="Lato"/>
                <a:ea typeface="Lato"/>
                <a:cs typeface="Lato"/>
                <a:sym typeface="Lato"/>
              </a:rPr>
              <a:t>Do not work/volunteer while you are waiting for EAD </a:t>
            </a:r>
            <a:r>
              <a:rPr lang="en-US" sz="2400" dirty="0" smtClean="0">
                <a:latin typeface="Lato"/>
                <a:ea typeface="Lato"/>
                <a:cs typeface="Lato"/>
                <a:sym typeface="Lato"/>
              </a:rPr>
              <a:t>card after your I-20 program end date</a:t>
            </a:r>
            <a:endParaRPr sz="2400" dirty="0">
              <a:latin typeface="Lato"/>
              <a:ea typeface="Lato"/>
              <a:cs typeface="Lato"/>
              <a:sym typeface="Lato"/>
            </a:endParaRPr>
          </a:p>
          <a:p>
            <a:pPr marL="457200" marR="0" lvl="0" indent="0" algn="l" rtl="0">
              <a:lnSpc>
                <a:spcPct val="100000"/>
              </a:lnSpc>
              <a:spcBef>
                <a:spcPts val="0"/>
              </a:spcBef>
              <a:spcAft>
                <a:spcPts val="0"/>
              </a:spcAft>
              <a:buNone/>
            </a:pPr>
            <a:endParaRPr sz="2400" dirty="0">
              <a:latin typeface="Lato"/>
              <a:ea typeface="Lato"/>
              <a:cs typeface="Lato"/>
              <a:sym typeface="Lato"/>
            </a:endParaRPr>
          </a:p>
          <a:p>
            <a:pPr marL="457200" marR="0" lvl="0" indent="-381000" algn="l" rtl="0">
              <a:lnSpc>
                <a:spcPct val="100000"/>
              </a:lnSpc>
              <a:spcBef>
                <a:spcPts val="0"/>
              </a:spcBef>
              <a:spcAft>
                <a:spcPts val="0"/>
              </a:spcAft>
              <a:buSzPts val="2400"/>
              <a:buFont typeface="Lato"/>
              <a:buChar char="●"/>
            </a:pPr>
            <a:r>
              <a:rPr lang="en-US" sz="2400" dirty="0">
                <a:latin typeface="Lato"/>
                <a:ea typeface="Lato"/>
                <a:cs typeface="Lato"/>
                <a:sym typeface="Lato"/>
              </a:rPr>
              <a:t>International Travel is not recommended </a:t>
            </a:r>
            <a:endParaRPr sz="2400" dirty="0">
              <a:latin typeface="Lato"/>
              <a:ea typeface="Lato"/>
              <a:cs typeface="Lato"/>
              <a:sym typeface="Lato"/>
            </a:endParaRPr>
          </a:p>
          <a:p>
            <a:pPr marL="457200" marR="0" lvl="0" indent="0" algn="l" rtl="0">
              <a:lnSpc>
                <a:spcPct val="100000"/>
              </a:lnSpc>
              <a:spcBef>
                <a:spcPts val="0"/>
              </a:spcBef>
              <a:spcAft>
                <a:spcPts val="0"/>
              </a:spcAft>
              <a:buNone/>
            </a:pPr>
            <a:endParaRPr sz="2400" b="1"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400" b="1" i="0" u="none" strike="noStrike" cap="none" dirty="0">
              <a:solidFill>
                <a:srgbClr val="000000"/>
              </a:solidFill>
              <a:latin typeface="Lato"/>
              <a:ea typeface="Lato"/>
              <a:cs typeface="Lato"/>
              <a:sym typeface="Lato"/>
            </a:endParaRPr>
          </a:p>
        </p:txBody>
      </p:sp>
      <p:pic>
        <p:nvPicPr>
          <p:cNvPr id="2" name="36">
            <a:hlinkClick r:id="" action="ppaction://media"/>
            <a:extLst>
              <a:ext uri="{FF2B5EF4-FFF2-40B4-BE49-F238E27FC236}">
                <a16:creationId xmlns:a16="http://schemas.microsoft.com/office/drawing/2014/main" id="{05CA75E8-D654-442B-B3C5-8346AF24F7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0348" y="814952"/>
            <a:ext cx="609600" cy="609600"/>
          </a:xfrm>
          <a:prstGeom prst="rect">
            <a:avLst/>
          </a:prstGeom>
        </p:spPr>
      </p:pic>
    </p:spTree>
    <p:extLst>
      <p:ext uri="{BB962C8B-B14F-4D97-AF65-F5344CB8AC3E}">
        <p14:creationId xmlns:p14="http://schemas.microsoft.com/office/powerpoint/2010/main" val="478459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104"/>
          <p:cNvSpPr txBox="1">
            <a:spLocks noGrp="1"/>
          </p:cNvSpPr>
          <p:nvPr>
            <p:ph type="ctrTitle"/>
          </p:nvPr>
        </p:nvSpPr>
        <p:spPr>
          <a:xfrm>
            <a:off x="1524000" y="16557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International Travel and OPT</a:t>
            </a:r>
            <a:endParaRPr sz="4800">
              <a:solidFill>
                <a:srgbClr val="036CB6"/>
              </a:solidFill>
            </a:endParaRPr>
          </a:p>
        </p:txBody>
      </p:sp>
      <p:pic>
        <p:nvPicPr>
          <p:cNvPr id="2" name="37">
            <a:hlinkClick r:id="" action="ppaction://media"/>
            <a:extLst>
              <a:ext uri="{FF2B5EF4-FFF2-40B4-BE49-F238E27FC236}">
                <a16:creationId xmlns:a16="http://schemas.microsoft.com/office/drawing/2014/main" id="{74C25608-9863-4193-9AFE-1FF642AFC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0807" y="860183"/>
            <a:ext cx="609600" cy="609600"/>
          </a:xfrm>
          <a:prstGeom prst="rect">
            <a:avLst/>
          </a:prstGeom>
        </p:spPr>
      </p:pic>
    </p:spTree>
    <p:extLst>
      <p:ext uri="{BB962C8B-B14F-4D97-AF65-F5344CB8AC3E}">
        <p14:creationId xmlns:p14="http://schemas.microsoft.com/office/powerpoint/2010/main" val="247674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105"/>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38</a:t>
            </a:fld>
            <a:endParaRPr sz="1000" b="0" i="0" u="none" strike="noStrike" cap="none">
              <a:solidFill>
                <a:srgbClr val="6A6E79"/>
              </a:solidFill>
              <a:latin typeface="Lato"/>
              <a:ea typeface="Lato"/>
              <a:cs typeface="Lato"/>
              <a:sym typeface="Lato"/>
            </a:endParaRPr>
          </a:p>
        </p:txBody>
      </p:sp>
      <p:sp>
        <p:nvSpPr>
          <p:cNvPr id="2031" name="Google Shape;2031;p105"/>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International Travel and OPT </a:t>
            </a:r>
            <a:endParaRPr/>
          </a:p>
        </p:txBody>
      </p:sp>
      <p:sp>
        <p:nvSpPr>
          <p:cNvPr id="2032" name="Google Shape;2032;p105"/>
          <p:cNvSpPr txBox="1"/>
          <p:nvPr/>
        </p:nvSpPr>
        <p:spPr>
          <a:xfrm>
            <a:off x="835950" y="1589600"/>
            <a:ext cx="9519300" cy="407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800" b="1" u="sng" dirty="0">
                <a:latin typeface="Lato"/>
                <a:ea typeface="Lato"/>
                <a:cs typeface="Lato"/>
                <a:sym typeface="Lato"/>
              </a:rPr>
              <a:t>While OPT is pending</a:t>
            </a:r>
            <a:endParaRPr sz="1800" b="1" u="sng"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Not Recommended - need to respond to RFEs on time</a:t>
            </a:r>
            <a:endParaRPr sz="1800"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Higher Risk- dependent on the CBP officers</a:t>
            </a:r>
            <a:endParaRPr sz="1800" dirty="0">
              <a:latin typeface="Lato"/>
              <a:ea typeface="Lato"/>
              <a:cs typeface="Lato"/>
              <a:sym typeface="Lato"/>
            </a:endParaRPr>
          </a:p>
          <a:p>
            <a:pPr marL="0" marR="0" lvl="0" indent="0" algn="l" rtl="0">
              <a:lnSpc>
                <a:spcPct val="100000"/>
              </a:lnSpc>
              <a:spcBef>
                <a:spcPts val="0"/>
              </a:spcBef>
              <a:spcAft>
                <a:spcPts val="0"/>
              </a:spcAft>
              <a:buNone/>
            </a:pPr>
            <a:endParaRPr sz="1800" b="1" dirty="0">
              <a:latin typeface="Lato"/>
              <a:ea typeface="Lato"/>
              <a:cs typeface="Lato"/>
              <a:sym typeface="Lato"/>
            </a:endParaRPr>
          </a:p>
          <a:p>
            <a:pPr marL="0" marR="0" lvl="0" indent="0" algn="l" rtl="0">
              <a:lnSpc>
                <a:spcPct val="100000"/>
              </a:lnSpc>
              <a:spcBef>
                <a:spcPts val="0"/>
              </a:spcBef>
              <a:spcAft>
                <a:spcPts val="0"/>
              </a:spcAft>
              <a:buNone/>
            </a:pPr>
            <a:r>
              <a:rPr lang="en-US" sz="1800" b="1" u="sng" dirty="0">
                <a:latin typeface="Lato"/>
                <a:ea typeface="Lato"/>
                <a:cs typeface="Lato"/>
                <a:sym typeface="Lato"/>
              </a:rPr>
              <a:t>After OPT is approved</a:t>
            </a:r>
            <a:r>
              <a:rPr lang="en-US" sz="1800" b="1" dirty="0">
                <a:latin typeface="Lato"/>
                <a:ea typeface="Lato"/>
                <a:cs typeface="Lato"/>
                <a:sym typeface="Lato"/>
              </a:rPr>
              <a:t> </a:t>
            </a:r>
            <a:endParaRPr sz="1800" b="1"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Recommended to travel after OPT is approved</a:t>
            </a:r>
            <a:endParaRPr sz="1800" dirty="0">
              <a:latin typeface="Lato"/>
              <a:ea typeface="Lato"/>
              <a:cs typeface="Lato"/>
              <a:sym typeface="Lato"/>
            </a:endParaRPr>
          </a:p>
          <a:p>
            <a:pPr marL="0" marR="0" lvl="0" indent="0" algn="l" rtl="0">
              <a:lnSpc>
                <a:spcPct val="100000"/>
              </a:lnSpc>
              <a:spcBef>
                <a:spcPts val="0"/>
              </a:spcBef>
              <a:spcAft>
                <a:spcPts val="0"/>
              </a:spcAft>
              <a:buNone/>
            </a:pPr>
            <a:endParaRPr sz="1800" b="1" dirty="0">
              <a:latin typeface="Lato"/>
              <a:ea typeface="Lato"/>
              <a:cs typeface="Lato"/>
              <a:sym typeface="Lato"/>
            </a:endParaRPr>
          </a:p>
          <a:p>
            <a:pPr marL="0" marR="0" lvl="0" indent="0" algn="l" rtl="0">
              <a:lnSpc>
                <a:spcPct val="100000"/>
              </a:lnSpc>
              <a:spcBef>
                <a:spcPts val="0"/>
              </a:spcBef>
              <a:spcAft>
                <a:spcPts val="0"/>
              </a:spcAft>
              <a:buNone/>
            </a:pPr>
            <a:r>
              <a:rPr lang="en-US" sz="1800" b="1" dirty="0">
                <a:solidFill>
                  <a:srgbClr val="0000FF"/>
                </a:solidFill>
                <a:latin typeface="Lato"/>
                <a:ea typeface="Lato"/>
                <a:cs typeface="Lato"/>
                <a:sym typeface="Lato"/>
              </a:rPr>
              <a:t>Important Travel Documents to carry upon return to the U.S.</a:t>
            </a:r>
            <a:endParaRPr sz="1800" b="1" dirty="0">
              <a:solidFill>
                <a:srgbClr val="0000FF"/>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US" sz="1800" dirty="0">
                <a:latin typeface="Lato"/>
                <a:ea typeface="Lato"/>
                <a:cs typeface="Lato"/>
                <a:sym typeface="Lato"/>
              </a:rPr>
              <a:t>Valid Passport (within 6 months)</a:t>
            </a:r>
            <a:endParaRPr sz="1800"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Valid F-1 Visa stamp </a:t>
            </a:r>
            <a:endParaRPr sz="1800"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Form I-20 w/ Travel Signature </a:t>
            </a:r>
            <a:endParaRPr sz="1800"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EAD card </a:t>
            </a:r>
            <a:endParaRPr sz="1800" dirty="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Supporting Documents: </a:t>
            </a:r>
            <a:endParaRPr sz="1800" dirty="0">
              <a:latin typeface="Lato"/>
              <a:ea typeface="Lato"/>
              <a:cs typeface="Lato"/>
              <a:sym typeface="Lato"/>
            </a:endParaRPr>
          </a:p>
          <a:p>
            <a:pPr marL="914400" marR="0" lvl="1"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Job offer letter, Employment Verification Letter, or Proof of Job Interview</a:t>
            </a:r>
            <a:endParaRPr sz="1800" dirty="0">
              <a:latin typeface="Lato"/>
              <a:ea typeface="Lato"/>
              <a:cs typeface="Lato"/>
              <a:sym typeface="Lato"/>
            </a:endParaRPr>
          </a:p>
          <a:p>
            <a:pPr marL="914400" marR="0" lvl="1" indent="-342900" algn="l" rtl="0">
              <a:lnSpc>
                <a:spcPct val="100000"/>
              </a:lnSpc>
              <a:spcBef>
                <a:spcPts val="0"/>
              </a:spcBef>
              <a:spcAft>
                <a:spcPts val="0"/>
              </a:spcAft>
              <a:buSzPts val="1800"/>
              <a:buFont typeface="Lato"/>
              <a:buChar char="○"/>
            </a:pPr>
            <a:r>
              <a:rPr lang="en-US" sz="1800" dirty="0">
                <a:latin typeface="Lato"/>
                <a:ea typeface="Lato"/>
                <a:cs typeface="Lato"/>
                <a:sym typeface="Lato"/>
              </a:rPr>
              <a:t>Financial Support Documents</a:t>
            </a:r>
            <a:endParaRPr sz="1800" dirty="0">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dirty="0">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Lato"/>
              <a:ea typeface="Lato"/>
              <a:cs typeface="Lato"/>
              <a:sym typeface="Lato"/>
            </a:endParaRPr>
          </a:p>
        </p:txBody>
      </p:sp>
      <p:pic>
        <p:nvPicPr>
          <p:cNvPr id="2033" name="Google Shape;2033;p105"/>
          <p:cNvPicPr preferRelativeResize="0"/>
          <p:nvPr/>
        </p:nvPicPr>
        <p:blipFill>
          <a:blip r:embed="rId5">
            <a:alphaModFix/>
          </a:blip>
          <a:stretch>
            <a:fillRect/>
          </a:stretch>
        </p:blipFill>
        <p:spPr>
          <a:xfrm>
            <a:off x="8565213" y="1841663"/>
            <a:ext cx="2143125" cy="2143125"/>
          </a:xfrm>
          <a:prstGeom prst="rect">
            <a:avLst/>
          </a:prstGeom>
          <a:noFill/>
          <a:ln>
            <a:noFill/>
          </a:ln>
        </p:spPr>
      </p:pic>
      <p:pic>
        <p:nvPicPr>
          <p:cNvPr id="2" name="38">
            <a:hlinkClick r:id="" action="ppaction://media"/>
            <a:extLst>
              <a:ext uri="{FF2B5EF4-FFF2-40B4-BE49-F238E27FC236}">
                <a16:creationId xmlns:a16="http://schemas.microsoft.com/office/drawing/2014/main" id="{C7AB375F-3040-4748-9609-B10257A1B1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5548" y="756502"/>
            <a:ext cx="609600" cy="609600"/>
          </a:xfrm>
          <a:prstGeom prst="rect">
            <a:avLst/>
          </a:prstGeom>
        </p:spPr>
      </p:pic>
    </p:spTree>
    <p:extLst>
      <p:ext uri="{BB962C8B-B14F-4D97-AF65-F5344CB8AC3E}">
        <p14:creationId xmlns:p14="http://schemas.microsoft.com/office/powerpoint/2010/main" val="459725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106"/>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USCIS Decision</a:t>
            </a:r>
            <a:endParaRPr sz="4800">
              <a:solidFill>
                <a:srgbClr val="036CB6"/>
              </a:solidFill>
            </a:endParaRPr>
          </a:p>
        </p:txBody>
      </p:sp>
      <p:pic>
        <p:nvPicPr>
          <p:cNvPr id="2" name="39">
            <a:hlinkClick r:id="" action="ppaction://media"/>
            <a:extLst>
              <a:ext uri="{FF2B5EF4-FFF2-40B4-BE49-F238E27FC236}">
                <a16:creationId xmlns:a16="http://schemas.microsoft.com/office/drawing/2014/main" id="{EF83CD39-1018-4F47-B54E-DF99160619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0" y="817563"/>
            <a:ext cx="609600" cy="609600"/>
          </a:xfrm>
          <a:prstGeom prst="rect">
            <a:avLst/>
          </a:prstGeom>
        </p:spPr>
      </p:pic>
    </p:spTree>
    <p:extLst>
      <p:ext uri="{BB962C8B-B14F-4D97-AF65-F5344CB8AC3E}">
        <p14:creationId xmlns:p14="http://schemas.microsoft.com/office/powerpoint/2010/main" val="32625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71"/>
          <p:cNvSpPr txBox="1">
            <a:spLocks noGrp="1"/>
          </p:cNvSpPr>
          <p:nvPr>
            <p:ph type="sldNum" idx="12"/>
          </p:nvPr>
        </p:nvSpPr>
        <p:spPr>
          <a:xfrm>
            <a:off x="10910348" y="458636"/>
            <a:ext cx="513735" cy="22716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sp>
        <p:nvSpPr>
          <p:cNvPr id="1558" name="Google Shape;1558;p71"/>
          <p:cNvSpPr txBox="1">
            <a:spLocks noGrp="1"/>
          </p:cNvSpPr>
          <p:nvPr>
            <p:ph type="title"/>
          </p:nvPr>
        </p:nvSpPr>
        <p:spPr>
          <a:xfrm>
            <a:off x="941925" y="611050"/>
            <a:ext cx="9383100" cy="709800"/>
          </a:xfrm>
          <a:prstGeom prst="rect">
            <a:avLst/>
          </a:prstGeom>
          <a:noFill/>
          <a:ln>
            <a:noFill/>
          </a:ln>
        </p:spPr>
        <p:txBody>
          <a:bodyPr spcFirstLastPara="1" wrap="square" lIns="0" tIns="0" rIns="0" bIns="91425" anchor="t" anchorCtr="0">
            <a:noAutofit/>
          </a:bodyPr>
          <a:lstStyle/>
          <a:p>
            <a:pPr marL="0" lvl="0" indent="0" algn="ctr" rtl="0">
              <a:lnSpc>
                <a:spcPct val="80000"/>
              </a:lnSpc>
              <a:spcBef>
                <a:spcPts val="0"/>
              </a:spcBef>
              <a:spcAft>
                <a:spcPts val="0"/>
              </a:spcAft>
              <a:buClr>
                <a:schemeClr val="dk1"/>
              </a:buClr>
              <a:buSzPts val="4400"/>
              <a:buFont typeface="Montserrat"/>
              <a:buNone/>
            </a:pPr>
            <a:r>
              <a:rPr lang="en-US" sz="3600"/>
              <a:t>What is Optional Practical Training?</a:t>
            </a:r>
            <a:endParaRPr sz="3600"/>
          </a:p>
        </p:txBody>
      </p:sp>
      <p:sp>
        <p:nvSpPr>
          <p:cNvPr id="1559" name="Google Shape;1559;p71"/>
          <p:cNvSpPr txBox="1"/>
          <p:nvPr/>
        </p:nvSpPr>
        <p:spPr>
          <a:xfrm>
            <a:off x="929050" y="2348225"/>
            <a:ext cx="9662100" cy="363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0" u="sng" strike="noStrike" cap="none">
                <a:solidFill>
                  <a:srgbClr val="000000"/>
                </a:solidFill>
                <a:latin typeface="Lato"/>
                <a:ea typeface="Lato"/>
                <a:cs typeface="Lato"/>
                <a:sym typeface="Lato"/>
              </a:rPr>
              <a:t>Basics of OPT</a:t>
            </a:r>
            <a:endParaRPr sz="2000" b="1" i="0" u="sng" strike="noStrike" cap="none">
              <a:solidFill>
                <a:srgbClr val="000000"/>
              </a:solidFill>
              <a:latin typeface="Lato"/>
              <a:ea typeface="Lato"/>
              <a:cs typeface="Lato"/>
              <a:sym typeface="Lato"/>
            </a:endParaRPr>
          </a:p>
          <a:p>
            <a:pPr marL="384048" marR="0" lvl="0" indent="-358648" algn="l" rtl="0">
              <a:lnSpc>
                <a:spcPct val="150000"/>
              </a:lnSpc>
              <a:spcBef>
                <a:spcPts val="0"/>
              </a:spcBef>
              <a:spcAft>
                <a:spcPts val="0"/>
              </a:spcAft>
              <a:buClr>
                <a:srgbClr val="000000"/>
              </a:buClr>
              <a:buSzPts val="2000"/>
              <a:buFont typeface="Lato"/>
              <a:buChar char="●"/>
            </a:pPr>
            <a:r>
              <a:rPr lang="en-US" sz="2000" b="0" i="0" u="none" strike="noStrike" cap="none">
                <a:solidFill>
                  <a:srgbClr val="000000"/>
                </a:solidFill>
                <a:latin typeface="Lato"/>
                <a:ea typeface="Lato"/>
                <a:cs typeface="Lato"/>
                <a:sym typeface="Lato"/>
              </a:rPr>
              <a:t>Gain practical experience in your field of study </a:t>
            </a:r>
            <a:endParaRPr sz="2000" b="0" i="0" u="none" strike="noStrike" cap="none">
              <a:solidFill>
                <a:srgbClr val="000000"/>
              </a:solidFill>
              <a:latin typeface="Lato"/>
              <a:ea typeface="Lato"/>
              <a:cs typeface="Lato"/>
              <a:sym typeface="Lato"/>
            </a:endParaRPr>
          </a:p>
          <a:p>
            <a:pPr marL="384048" marR="0" lvl="0" indent="-358648" algn="l" rtl="0">
              <a:lnSpc>
                <a:spcPct val="150000"/>
              </a:lnSpc>
              <a:spcBef>
                <a:spcPts val="0"/>
              </a:spcBef>
              <a:spcAft>
                <a:spcPts val="0"/>
              </a:spcAft>
              <a:buClr>
                <a:srgbClr val="000000"/>
              </a:buClr>
              <a:buSzPts val="2000"/>
              <a:buFont typeface="Lato"/>
              <a:buChar char="●"/>
            </a:pPr>
            <a:r>
              <a:rPr lang="en-US" sz="2000">
                <a:solidFill>
                  <a:srgbClr val="080808"/>
                </a:solidFill>
                <a:latin typeface="Lato"/>
                <a:ea typeface="Lato"/>
                <a:cs typeface="Lato"/>
                <a:sym typeface="Lato"/>
              </a:rPr>
              <a:t>Employment Benefit of F-1 student status </a:t>
            </a:r>
            <a:endParaRPr sz="2000">
              <a:solidFill>
                <a:srgbClr val="080808"/>
              </a:solidFill>
              <a:latin typeface="Lato"/>
              <a:ea typeface="Lato"/>
              <a:cs typeface="Lato"/>
              <a:sym typeface="Lato"/>
            </a:endParaRPr>
          </a:p>
          <a:p>
            <a:pPr marL="384048" marR="0" lvl="0" indent="-358648" algn="l" rtl="0">
              <a:lnSpc>
                <a:spcPct val="150000"/>
              </a:lnSpc>
              <a:spcBef>
                <a:spcPts val="0"/>
              </a:spcBef>
              <a:spcAft>
                <a:spcPts val="0"/>
              </a:spcAft>
              <a:buClr>
                <a:srgbClr val="000000"/>
              </a:buClr>
              <a:buSzPts val="2000"/>
              <a:buFont typeface="Lato"/>
              <a:buChar char="●"/>
            </a:pPr>
            <a:r>
              <a:rPr lang="en-US" sz="2000" b="0" i="0" u="none" strike="noStrike" cap="none">
                <a:solidFill>
                  <a:srgbClr val="080808"/>
                </a:solidFill>
                <a:latin typeface="Lato"/>
                <a:ea typeface="Lato"/>
                <a:cs typeface="Lato"/>
                <a:sym typeface="Lato"/>
              </a:rPr>
              <a:t>Authorized by USCIS </a:t>
            </a:r>
            <a:endParaRPr sz="2000" b="0" i="0" u="none" strike="noStrike" cap="none">
              <a:solidFill>
                <a:srgbClr val="080808"/>
              </a:solidFill>
              <a:latin typeface="Lato"/>
              <a:ea typeface="Lato"/>
              <a:cs typeface="Lato"/>
              <a:sym typeface="Lato"/>
            </a:endParaRPr>
          </a:p>
          <a:p>
            <a:pPr marL="384048" marR="0" lvl="0" indent="-358648" algn="l" rtl="0">
              <a:lnSpc>
                <a:spcPct val="150000"/>
              </a:lnSpc>
              <a:spcBef>
                <a:spcPts val="0"/>
              </a:spcBef>
              <a:spcAft>
                <a:spcPts val="0"/>
              </a:spcAft>
              <a:buClr>
                <a:srgbClr val="000000"/>
              </a:buClr>
              <a:buSzPts val="2000"/>
              <a:buFont typeface="Lato"/>
              <a:buChar char="●"/>
            </a:pPr>
            <a:r>
              <a:rPr lang="en-US" sz="2000" b="0" i="0" u="none" strike="noStrike" cap="none">
                <a:solidFill>
                  <a:srgbClr val="080808"/>
                </a:solidFill>
                <a:latin typeface="Lato"/>
                <a:ea typeface="Lato"/>
                <a:cs typeface="Lato"/>
                <a:sym typeface="Lato"/>
              </a:rPr>
              <a:t>Standard OPT: authorized up to 12 months total</a:t>
            </a:r>
            <a:endParaRPr sz="2000" b="0" i="0" u="none" strike="noStrike" cap="none">
              <a:solidFill>
                <a:srgbClr val="080808"/>
              </a:solidFill>
              <a:latin typeface="Lato"/>
              <a:ea typeface="Lato"/>
              <a:cs typeface="Lato"/>
              <a:sym typeface="Lato"/>
            </a:endParaRPr>
          </a:p>
          <a:p>
            <a:pPr marL="914400" marR="0" lvl="1" indent="-384048" algn="l" rtl="0">
              <a:lnSpc>
                <a:spcPct val="150000"/>
              </a:lnSpc>
              <a:spcBef>
                <a:spcPts val="0"/>
              </a:spcBef>
              <a:spcAft>
                <a:spcPts val="0"/>
              </a:spcAft>
              <a:buClr>
                <a:srgbClr val="080808"/>
              </a:buClr>
              <a:buSzPts val="2000"/>
              <a:buFont typeface="Cambria"/>
              <a:buChar char="○"/>
            </a:pPr>
            <a:r>
              <a:rPr lang="en-US" sz="2000" b="1" i="0" u="none" strike="noStrike" cap="none">
                <a:solidFill>
                  <a:srgbClr val="080808"/>
                </a:solidFill>
                <a:latin typeface="Lato"/>
                <a:ea typeface="Lato"/>
                <a:cs typeface="Lato"/>
                <a:sym typeface="Lato"/>
              </a:rPr>
              <a:t>Pre-Completion OPT</a:t>
            </a:r>
            <a:r>
              <a:rPr lang="en-US" sz="2000" b="0" i="0" u="none" strike="noStrike" cap="none">
                <a:solidFill>
                  <a:srgbClr val="080808"/>
                </a:solidFill>
                <a:latin typeface="Lato"/>
                <a:ea typeface="Lato"/>
                <a:cs typeface="Lato"/>
                <a:sym typeface="Lato"/>
              </a:rPr>
              <a:t> (During Program of Study)</a:t>
            </a:r>
            <a:endParaRPr sz="2000" b="0" i="0" u="none" strike="noStrike" cap="none">
              <a:solidFill>
                <a:srgbClr val="080808"/>
              </a:solidFill>
              <a:latin typeface="Lato"/>
              <a:ea typeface="Lato"/>
              <a:cs typeface="Lato"/>
              <a:sym typeface="Lato"/>
            </a:endParaRPr>
          </a:p>
          <a:p>
            <a:pPr marL="914400" marR="0" lvl="1" indent="-384048" algn="l" rtl="0">
              <a:lnSpc>
                <a:spcPct val="150000"/>
              </a:lnSpc>
              <a:spcBef>
                <a:spcPts val="0"/>
              </a:spcBef>
              <a:spcAft>
                <a:spcPts val="0"/>
              </a:spcAft>
              <a:buClr>
                <a:srgbClr val="080808"/>
              </a:buClr>
              <a:buSzPts val="2000"/>
              <a:buFont typeface="Cambria"/>
              <a:buChar char="○"/>
            </a:pPr>
            <a:r>
              <a:rPr lang="en-US" sz="2000" b="1" i="0" u="none" strike="noStrike" cap="none">
                <a:solidFill>
                  <a:srgbClr val="080808"/>
                </a:solidFill>
                <a:latin typeface="Lato"/>
                <a:ea typeface="Lato"/>
                <a:cs typeface="Lato"/>
                <a:sym typeface="Lato"/>
              </a:rPr>
              <a:t>Post-Completion OPT</a:t>
            </a:r>
            <a:r>
              <a:rPr lang="en-US" sz="2000" b="0" i="0" u="none" strike="noStrike" cap="none">
                <a:solidFill>
                  <a:srgbClr val="080808"/>
                </a:solidFill>
                <a:latin typeface="Lato"/>
                <a:ea typeface="Lato"/>
                <a:cs typeface="Lato"/>
                <a:sym typeface="Lato"/>
              </a:rPr>
              <a:t> (After Program of Study) - M</a:t>
            </a:r>
            <a:r>
              <a:rPr lang="en-US" sz="2000">
                <a:solidFill>
                  <a:srgbClr val="080808"/>
                </a:solidFill>
                <a:latin typeface="Lato"/>
                <a:ea typeface="Lato"/>
                <a:cs typeface="Lato"/>
                <a:sym typeface="Lato"/>
              </a:rPr>
              <a:t>ost Common</a:t>
            </a:r>
            <a:endParaRPr sz="2000" b="0" i="0" u="none" strike="noStrike" cap="none">
              <a:solidFill>
                <a:srgbClr val="080808"/>
              </a:solidFill>
              <a:latin typeface="Lato"/>
              <a:ea typeface="Lato"/>
              <a:cs typeface="Lato"/>
              <a:sym typeface="Lato"/>
            </a:endParaRPr>
          </a:p>
          <a:p>
            <a:pPr marL="384048" marR="0" lvl="0" indent="-358648" algn="l" rtl="0">
              <a:lnSpc>
                <a:spcPct val="150000"/>
              </a:lnSpc>
              <a:spcBef>
                <a:spcPts val="0"/>
              </a:spcBef>
              <a:spcAft>
                <a:spcPts val="0"/>
              </a:spcAft>
              <a:buClr>
                <a:srgbClr val="000000"/>
              </a:buClr>
              <a:buSzPts val="2000"/>
              <a:buFont typeface="Lato"/>
              <a:buChar char="●"/>
            </a:pPr>
            <a:r>
              <a:rPr lang="en-US" sz="2000" b="0" i="0" u="none" strike="noStrike" cap="none">
                <a:solidFill>
                  <a:srgbClr val="080808"/>
                </a:solidFill>
                <a:latin typeface="Lato"/>
                <a:ea typeface="Lato"/>
                <a:cs typeface="Lato"/>
                <a:sym typeface="Lato"/>
              </a:rPr>
              <a:t>STEM OPT Extension: additional 24 months of OPT (only for </a:t>
            </a:r>
            <a:r>
              <a:rPr lang="en-US" sz="2000">
                <a:solidFill>
                  <a:srgbClr val="080808"/>
                </a:solidFill>
                <a:latin typeface="Lato"/>
                <a:ea typeface="Lato"/>
                <a:cs typeface="Lato"/>
                <a:sym typeface="Lato"/>
              </a:rPr>
              <a:t>eligible STEM majors)</a:t>
            </a:r>
            <a:endParaRPr sz="2000" b="0" i="0" u="none" strike="noStrike" cap="none">
              <a:solidFill>
                <a:srgbClr val="000000"/>
              </a:solidFill>
              <a:latin typeface="Lato"/>
              <a:ea typeface="Lato"/>
              <a:cs typeface="Lato"/>
              <a:sym typeface="Lato"/>
            </a:endParaRPr>
          </a:p>
          <a:p>
            <a:pPr marL="384048" marR="0" lvl="0" indent="-231648" algn="l" rtl="0">
              <a:lnSpc>
                <a:spcPct val="100000"/>
              </a:lnSpc>
              <a:spcBef>
                <a:spcPts val="1200"/>
              </a:spcBef>
              <a:spcAft>
                <a:spcPts val="0"/>
              </a:spcAft>
              <a:buClr>
                <a:srgbClr val="000000"/>
              </a:buClr>
              <a:buSzPts val="2400"/>
              <a:buFont typeface="Arial"/>
              <a:buNone/>
            </a:pPr>
            <a:endParaRPr sz="2000" b="0" i="0" u="none" strike="noStrike" cap="none">
              <a:solidFill>
                <a:srgbClr val="000000"/>
              </a:solidFill>
              <a:latin typeface="Lato"/>
              <a:ea typeface="Lato"/>
              <a:cs typeface="Lato"/>
              <a:sym typeface="Lato"/>
            </a:endParaRPr>
          </a:p>
        </p:txBody>
      </p:sp>
      <p:sp>
        <p:nvSpPr>
          <p:cNvPr id="1560" name="Google Shape;1560;p71"/>
          <p:cNvSpPr txBox="1"/>
          <p:nvPr/>
        </p:nvSpPr>
        <p:spPr>
          <a:xfrm>
            <a:off x="948050" y="1397050"/>
            <a:ext cx="9662100" cy="813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80808"/>
                </a:solidFill>
                <a:latin typeface="Lato"/>
                <a:ea typeface="Lato"/>
                <a:cs typeface="Lato"/>
                <a:sym typeface="Lato"/>
              </a:rPr>
              <a:t>A benefit of </a:t>
            </a:r>
            <a:r>
              <a:rPr lang="en-US" sz="2000" b="1" i="1" u="none" strike="noStrike" cap="none">
                <a:solidFill>
                  <a:srgbClr val="000000"/>
                </a:solidFill>
                <a:latin typeface="Lato"/>
                <a:ea typeface="Lato"/>
                <a:cs typeface="Lato"/>
                <a:sym typeface="Lato"/>
              </a:rPr>
              <a:t>F-1 visa allowing students to get some practical experience in their field of studies.</a:t>
            </a:r>
            <a:endParaRPr sz="1400" b="1" i="1" u="none" strike="noStrike" cap="none">
              <a:solidFill>
                <a:srgbClr val="000000"/>
              </a:solidFill>
              <a:latin typeface="Lato"/>
              <a:ea typeface="Lato"/>
              <a:cs typeface="Lato"/>
              <a:sym typeface="Lato"/>
            </a:endParaRPr>
          </a:p>
        </p:txBody>
      </p:sp>
      <p:pic>
        <p:nvPicPr>
          <p:cNvPr id="2" name="Recorded Sound">
            <a:hlinkClick r:id="" action="ppaction://media"/>
            <a:extLst>
              <a:ext uri="{FF2B5EF4-FFF2-40B4-BE49-F238E27FC236}">
                <a16:creationId xmlns:a16="http://schemas.microsoft.com/office/drawing/2014/main" id="{FFEFE077-0D0E-430B-B0CF-478080D85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3177" y="1071356"/>
            <a:ext cx="651388" cy="65138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107"/>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40</a:t>
            </a:fld>
            <a:endParaRPr sz="1000" b="0" i="0" u="none" strike="noStrike" cap="none">
              <a:solidFill>
                <a:srgbClr val="6A6E79"/>
              </a:solidFill>
              <a:latin typeface="Lato"/>
              <a:ea typeface="Lato"/>
              <a:cs typeface="Lato"/>
              <a:sym typeface="Lato"/>
            </a:endParaRPr>
          </a:p>
        </p:txBody>
      </p:sp>
      <p:sp>
        <p:nvSpPr>
          <p:cNvPr id="2046" name="Google Shape;2046;p107"/>
          <p:cNvSpPr txBox="1">
            <a:spLocks noGrp="1"/>
          </p:cNvSpPr>
          <p:nvPr>
            <p:ph type="title"/>
          </p:nvPr>
        </p:nvSpPr>
        <p:spPr>
          <a:xfrm>
            <a:off x="646753" y="596525"/>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Request for Evidence (RFEs) </a:t>
            </a:r>
            <a:endParaRPr/>
          </a:p>
        </p:txBody>
      </p:sp>
      <p:sp>
        <p:nvSpPr>
          <p:cNvPr id="2047" name="Google Shape;2047;p107"/>
          <p:cNvSpPr txBox="1"/>
          <p:nvPr/>
        </p:nvSpPr>
        <p:spPr>
          <a:xfrm>
            <a:off x="835950" y="1765475"/>
            <a:ext cx="5347800" cy="41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1">
                <a:latin typeface="Lato"/>
                <a:ea typeface="Lato"/>
                <a:cs typeface="Lato"/>
                <a:sym typeface="Lato"/>
              </a:rPr>
              <a:t>If USCIS needs more information/evidence, they will send an RFE. </a:t>
            </a:r>
            <a:endParaRPr sz="2000" b="1">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000" b="1">
              <a:latin typeface="Lato"/>
              <a:ea typeface="Lato"/>
              <a:cs typeface="Lato"/>
              <a:sym typeface="Lato"/>
            </a:endParaRPr>
          </a:p>
          <a:p>
            <a:pPr marL="457200" marR="0" lvl="0" indent="-355600" algn="l" rtl="0">
              <a:lnSpc>
                <a:spcPct val="100000"/>
              </a:lnSpc>
              <a:spcBef>
                <a:spcPts val="0"/>
              </a:spcBef>
              <a:spcAft>
                <a:spcPts val="0"/>
              </a:spcAft>
              <a:buSzPts val="2000"/>
              <a:buFont typeface="Lato"/>
              <a:buChar char="●"/>
            </a:pPr>
            <a:r>
              <a:rPr lang="en-US" sz="2000">
                <a:latin typeface="Lato"/>
                <a:ea typeface="Lato"/>
                <a:cs typeface="Lato"/>
                <a:sym typeface="Lato"/>
              </a:rPr>
              <a:t>Contact ISS office and work with an International Student Advisor </a:t>
            </a:r>
            <a:endParaRPr sz="2000">
              <a:latin typeface="Lato"/>
              <a:ea typeface="Lato"/>
              <a:cs typeface="Lato"/>
              <a:sym typeface="Lato"/>
            </a:endParaRPr>
          </a:p>
          <a:p>
            <a:pPr marL="457200" marR="0" lvl="0" indent="0" algn="l" rtl="0">
              <a:lnSpc>
                <a:spcPct val="100000"/>
              </a:lnSpc>
              <a:spcBef>
                <a:spcPts val="0"/>
              </a:spcBef>
              <a:spcAft>
                <a:spcPts val="0"/>
              </a:spcAft>
              <a:buNone/>
            </a:pPr>
            <a:endParaRPr sz="2000">
              <a:latin typeface="Lato"/>
              <a:ea typeface="Lato"/>
              <a:cs typeface="Lato"/>
              <a:sym typeface="Lato"/>
            </a:endParaRPr>
          </a:p>
          <a:p>
            <a:pPr marL="457200" marR="0" lvl="0" indent="-355600" algn="l" rtl="0">
              <a:lnSpc>
                <a:spcPct val="100000"/>
              </a:lnSpc>
              <a:spcBef>
                <a:spcPts val="0"/>
              </a:spcBef>
              <a:spcAft>
                <a:spcPts val="0"/>
              </a:spcAft>
              <a:buSzPts val="2000"/>
              <a:buFont typeface="Lato"/>
              <a:buChar char="●"/>
            </a:pPr>
            <a:r>
              <a:rPr lang="en-US" sz="2000">
                <a:latin typeface="Lato"/>
                <a:ea typeface="Lato"/>
                <a:cs typeface="Lato"/>
                <a:sym typeface="Lato"/>
              </a:rPr>
              <a:t>Remember! RFEs must be answered by deadline date on letter</a:t>
            </a:r>
            <a:endParaRPr sz="2000">
              <a:latin typeface="Lato"/>
              <a:ea typeface="Lato"/>
              <a:cs typeface="Lato"/>
              <a:sym typeface="Lato"/>
            </a:endParaRPr>
          </a:p>
          <a:p>
            <a:pPr marL="457200" marR="0" lvl="0" indent="0" algn="l" rtl="0">
              <a:lnSpc>
                <a:spcPct val="100000"/>
              </a:lnSpc>
              <a:spcBef>
                <a:spcPts val="0"/>
              </a:spcBef>
              <a:spcAft>
                <a:spcPts val="0"/>
              </a:spcAft>
              <a:buNone/>
            </a:pPr>
            <a:endParaRPr sz="2000">
              <a:latin typeface="Lato"/>
              <a:ea typeface="Lato"/>
              <a:cs typeface="Lato"/>
              <a:sym typeface="Lato"/>
            </a:endParaRPr>
          </a:p>
          <a:p>
            <a:pPr marL="457200" marR="0" lvl="0" indent="-355600" algn="l" rtl="0">
              <a:lnSpc>
                <a:spcPct val="100000"/>
              </a:lnSpc>
              <a:spcBef>
                <a:spcPts val="0"/>
              </a:spcBef>
              <a:spcAft>
                <a:spcPts val="0"/>
              </a:spcAft>
              <a:buSzPts val="2000"/>
              <a:buFont typeface="Lato"/>
              <a:buChar char="●"/>
            </a:pPr>
            <a:r>
              <a:rPr lang="en-US" sz="2000">
                <a:latin typeface="Lato"/>
                <a:ea typeface="Lato"/>
                <a:cs typeface="Lato"/>
                <a:sym typeface="Lato"/>
              </a:rPr>
              <a:t>Check OPT I-20 recommendation date </a:t>
            </a:r>
            <a:r>
              <a:rPr lang="en-US" sz="2000" u="sng">
                <a:latin typeface="Lato"/>
                <a:ea typeface="Lato"/>
                <a:cs typeface="Lato"/>
                <a:sym typeface="Lato"/>
              </a:rPr>
              <a:t>before</a:t>
            </a:r>
            <a:r>
              <a:rPr lang="en-US" sz="2000">
                <a:latin typeface="Lato"/>
                <a:ea typeface="Lato"/>
                <a:cs typeface="Lato"/>
                <a:sym typeface="Lato"/>
              </a:rPr>
              <a:t> mailing RFE</a:t>
            </a:r>
            <a:endParaRPr sz="2000">
              <a:latin typeface="Lato"/>
              <a:ea typeface="Lato"/>
              <a:cs typeface="Lato"/>
              <a:sym typeface="Lato"/>
            </a:endParaRPr>
          </a:p>
          <a:p>
            <a:pPr marL="914400" marR="0" lvl="1" indent="-355600" algn="l" rtl="0">
              <a:lnSpc>
                <a:spcPct val="100000"/>
              </a:lnSpc>
              <a:spcBef>
                <a:spcPts val="0"/>
              </a:spcBef>
              <a:spcAft>
                <a:spcPts val="0"/>
              </a:spcAft>
              <a:buSzPts val="2000"/>
              <a:buFont typeface="Lato"/>
              <a:buChar char="○"/>
            </a:pPr>
            <a:r>
              <a:rPr lang="en-US" sz="2000">
                <a:latin typeface="Lato"/>
                <a:ea typeface="Lato"/>
                <a:cs typeface="Lato"/>
                <a:sym typeface="Lato"/>
              </a:rPr>
              <a:t>If outside 30 day window, request for a new OPT recommendation I-20. </a:t>
            </a:r>
            <a:endParaRPr sz="2000">
              <a:latin typeface="Lato"/>
              <a:ea typeface="Lato"/>
              <a:cs typeface="Lato"/>
              <a:sym typeface="Lato"/>
            </a:endParaRPr>
          </a:p>
          <a:p>
            <a:pPr marL="0" marR="0" lvl="0" indent="0" algn="l" rtl="0">
              <a:lnSpc>
                <a:spcPct val="100000"/>
              </a:lnSpc>
              <a:spcBef>
                <a:spcPts val="0"/>
              </a:spcBef>
              <a:spcAft>
                <a:spcPts val="0"/>
              </a:spcAft>
              <a:buNone/>
            </a:pPr>
            <a:endParaRPr sz="2000">
              <a:latin typeface="Lato"/>
              <a:ea typeface="Lato"/>
              <a:cs typeface="Lato"/>
              <a:sym typeface="Lato"/>
            </a:endParaRPr>
          </a:p>
        </p:txBody>
      </p:sp>
      <p:sp>
        <p:nvSpPr>
          <p:cNvPr id="2048" name="Google Shape;2048;p107"/>
          <p:cNvSpPr txBox="1"/>
          <p:nvPr/>
        </p:nvSpPr>
        <p:spPr>
          <a:xfrm>
            <a:off x="2677725" y="6002450"/>
            <a:ext cx="8268300" cy="4746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i="1">
                <a:latin typeface="Lato"/>
                <a:ea typeface="Lato"/>
                <a:cs typeface="Lato"/>
                <a:sym typeface="Lato"/>
              </a:rPr>
              <a:t>Please contact ISS office to review required RFE documents</a:t>
            </a:r>
            <a:endParaRPr sz="2000" b="1" i="1">
              <a:latin typeface="Lato"/>
              <a:ea typeface="Lato"/>
              <a:cs typeface="Lato"/>
              <a:sym typeface="Lato"/>
            </a:endParaRPr>
          </a:p>
        </p:txBody>
      </p:sp>
      <p:pic>
        <p:nvPicPr>
          <p:cNvPr id="2049" name="Google Shape;2049;p107"/>
          <p:cNvPicPr preferRelativeResize="0"/>
          <p:nvPr/>
        </p:nvPicPr>
        <p:blipFill>
          <a:blip r:embed="rId5">
            <a:alphaModFix/>
          </a:blip>
          <a:stretch>
            <a:fillRect/>
          </a:stretch>
        </p:blipFill>
        <p:spPr>
          <a:xfrm>
            <a:off x="7033650" y="1450650"/>
            <a:ext cx="4257298" cy="4323201"/>
          </a:xfrm>
          <a:prstGeom prst="rect">
            <a:avLst/>
          </a:prstGeom>
          <a:noFill/>
          <a:ln>
            <a:noFill/>
          </a:ln>
        </p:spPr>
      </p:pic>
      <p:sp>
        <p:nvSpPr>
          <p:cNvPr id="2050" name="Google Shape;2050;p107"/>
          <p:cNvSpPr/>
          <p:nvPr/>
        </p:nvSpPr>
        <p:spPr>
          <a:xfrm>
            <a:off x="7975075" y="3323425"/>
            <a:ext cx="2434200" cy="302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07"/>
          <p:cNvSpPr/>
          <p:nvPr/>
        </p:nvSpPr>
        <p:spPr>
          <a:xfrm>
            <a:off x="7437200" y="2081750"/>
            <a:ext cx="2157300" cy="411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07"/>
          <p:cNvSpPr/>
          <p:nvPr/>
        </p:nvSpPr>
        <p:spPr>
          <a:xfrm>
            <a:off x="9594500" y="2332900"/>
            <a:ext cx="646500" cy="353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07"/>
          <p:cNvSpPr/>
          <p:nvPr/>
        </p:nvSpPr>
        <p:spPr>
          <a:xfrm>
            <a:off x="8469675" y="2790025"/>
            <a:ext cx="1284300" cy="302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07"/>
          <p:cNvSpPr/>
          <p:nvPr/>
        </p:nvSpPr>
        <p:spPr>
          <a:xfrm>
            <a:off x="6439600" y="3200350"/>
            <a:ext cx="1472100" cy="6435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a:latin typeface="Lato"/>
                <a:ea typeface="Lato"/>
                <a:cs typeface="Lato"/>
                <a:sym typeface="Lato"/>
              </a:rPr>
              <a:t>RFE Deadline Date</a:t>
            </a:r>
            <a:endParaRPr sz="900" b="1">
              <a:latin typeface="Lato"/>
              <a:ea typeface="Lato"/>
              <a:cs typeface="Lato"/>
              <a:sym typeface="Lato"/>
            </a:endParaRPr>
          </a:p>
        </p:txBody>
      </p:sp>
      <p:pic>
        <p:nvPicPr>
          <p:cNvPr id="2" name="40">
            <a:hlinkClick r:id="" action="ppaction://media"/>
            <a:extLst>
              <a:ext uri="{FF2B5EF4-FFF2-40B4-BE49-F238E27FC236}">
                <a16:creationId xmlns:a16="http://schemas.microsoft.com/office/drawing/2014/main" id="{8234AB5B-B935-4598-8223-4772280307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1348" y="636829"/>
            <a:ext cx="609600" cy="609600"/>
          </a:xfrm>
          <a:prstGeom prst="rect">
            <a:avLst/>
          </a:prstGeom>
        </p:spPr>
      </p:pic>
    </p:spTree>
    <p:extLst>
      <p:ext uri="{BB962C8B-B14F-4D97-AF65-F5344CB8AC3E}">
        <p14:creationId xmlns:p14="http://schemas.microsoft.com/office/powerpoint/2010/main" val="1134411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108"/>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41</a:t>
            </a:fld>
            <a:endParaRPr sz="1000" b="0" i="0" u="none" strike="noStrike" cap="none">
              <a:solidFill>
                <a:srgbClr val="6A6E79"/>
              </a:solidFill>
              <a:latin typeface="Lato"/>
              <a:ea typeface="Lato"/>
              <a:cs typeface="Lato"/>
              <a:sym typeface="Lato"/>
            </a:endParaRPr>
          </a:p>
        </p:txBody>
      </p:sp>
      <p:sp>
        <p:nvSpPr>
          <p:cNvPr id="2061" name="Google Shape;2061;p108"/>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OPT Denials</a:t>
            </a:r>
            <a:endParaRPr/>
          </a:p>
        </p:txBody>
      </p:sp>
      <p:sp>
        <p:nvSpPr>
          <p:cNvPr id="2062" name="Google Shape;2062;p108"/>
          <p:cNvSpPr txBox="1"/>
          <p:nvPr/>
        </p:nvSpPr>
        <p:spPr>
          <a:xfrm>
            <a:off x="531150" y="1460675"/>
            <a:ext cx="6159000" cy="3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800" b="1">
                <a:latin typeface="Lato"/>
                <a:ea typeface="Lato"/>
                <a:cs typeface="Lato"/>
                <a:sym typeface="Lato"/>
              </a:rPr>
              <a:t>Common Reasons for Denials: </a:t>
            </a:r>
            <a:endParaRPr sz="1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ato"/>
              <a:ea typeface="Lato"/>
              <a:cs typeface="Lato"/>
              <a:sym typeface="Lato"/>
            </a:endParaRPr>
          </a:p>
          <a:p>
            <a:pPr marL="457200" marR="0" lvl="0" indent="-342900" algn="l" rtl="0">
              <a:lnSpc>
                <a:spcPct val="100000"/>
              </a:lnSpc>
              <a:spcBef>
                <a:spcPts val="0"/>
              </a:spcBef>
              <a:spcAft>
                <a:spcPts val="0"/>
              </a:spcAft>
              <a:buClr>
                <a:srgbClr val="000000"/>
              </a:buClr>
              <a:buSzPts val="1800"/>
              <a:buFont typeface="Lato"/>
              <a:buChar char="●"/>
            </a:pPr>
            <a:r>
              <a:rPr lang="en-US" sz="1800">
                <a:latin typeface="Lato"/>
                <a:ea typeface="Lato"/>
                <a:cs typeface="Lato"/>
                <a:sym typeface="Lato"/>
              </a:rPr>
              <a:t>USCIS receives OPT application too early or too late </a:t>
            </a:r>
            <a:endParaRPr sz="1800">
              <a:latin typeface="Lato"/>
              <a:ea typeface="Lato"/>
              <a:cs typeface="Lato"/>
              <a:sym typeface="Lato"/>
            </a:endParaRPr>
          </a:p>
          <a:p>
            <a:pPr marL="457200" marR="0" lvl="0" indent="0" algn="l" rtl="0">
              <a:lnSpc>
                <a:spcPct val="100000"/>
              </a:lnSpc>
              <a:spcBef>
                <a:spcPts val="0"/>
              </a:spcBef>
              <a:spcAft>
                <a:spcPts val="0"/>
              </a:spcAft>
              <a:buNone/>
            </a:pPr>
            <a:endParaRPr sz="180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Payment problems </a:t>
            </a:r>
            <a:endParaRPr sz="1800">
              <a:latin typeface="Lato"/>
              <a:ea typeface="Lato"/>
              <a:cs typeface="Lato"/>
              <a:sym typeface="Lato"/>
            </a:endParaRPr>
          </a:p>
          <a:p>
            <a:pPr marL="457200" marR="0" lvl="0" indent="0" algn="l" rtl="0">
              <a:lnSpc>
                <a:spcPct val="100000"/>
              </a:lnSpc>
              <a:spcBef>
                <a:spcPts val="0"/>
              </a:spcBef>
              <a:spcAft>
                <a:spcPts val="0"/>
              </a:spcAft>
              <a:buNone/>
            </a:pPr>
            <a:endParaRPr sz="180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RFE was not received by deadline date</a:t>
            </a:r>
            <a:endParaRPr sz="1800">
              <a:latin typeface="Lato"/>
              <a:ea typeface="Lato"/>
              <a:cs typeface="Lato"/>
              <a:sym typeface="Lato"/>
            </a:endParaRPr>
          </a:p>
          <a:p>
            <a:pPr marL="457200" marR="0" lvl="0" indent="0" algn="l" rtl="0">
              <a:lnSpc>
                <a:spcPct val="100000"/>
              </a:lnSpc>
              <a:spcBef>
                <a:spcPts val="0"/>
              </a:spcBef>
              <a:spcAft>
                <a:spcPts val="0"/>
              </a:spcAft>
              <a:buNone/>
            </a:pPr>
            <a:endParaRPr sz="180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RFE was answered but, OPT I-20 was already past 30 days of recommended date</a:t>
            </a:r>
            <a:endParaRPr sz="1800">
              <a:latin typeface="Lato"/>
              <a:ea typeface="Lato"/>
              <a:cs typeface="Lato"/>
              <a:sym typeface="Lato"/>
            </a:endParaRPr>
          </a:p>
          <a:p>
            <a:pPr marL="457200" marR="0" lvl="0" indent="0" algn="l" rtl="0">
              <a:lnSpc>
                <a:spcPct val="100000"/>
              </a:lnSpc>
              <a:spcBef>
                <a:spcPts val="0"/>
              </a:spcBef>
              <a:spcAft>
                <a:spcPts val="0"/>
              </a:spcAft>
              <a:buNone/>
            </a:pPr>
            <a:endParaRPr sz="180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Application was received on time but, OPT I-20 was past 30 day recommended date </a:t>
            </a:r>
            <a:endParaRPr sz="1800">
              <a:latin typeface="Lato"/>
              <a:ea typeface="Lato"/>
              <a:cs typeface="Lato"/>
              <a:sym typeface="Lato"/>
            </a:endParaRPr>
          </a:p>
          <a:p>
            <a:pPr marL="457200" marR="0" lvl="0" indent="0" algn="l" rtl="0">
              <a:lnSpc>
                <a:spcPct val="100000"/>
              </a:lnSpc>
              <a:spcBef>
                <a:spcPts val="0"/>
              </a:spcBef>
              <a:spcAft>
                <a:spcPts val="0"/>
              </a:spcAft>
              <a:buNone/>
            </a:pPr>
            <a:endParaRPr sz="1800">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a:latin typeface="Lato"/>
                <a:ea typeface="Lato"/>
                <a:cs typeface="Lato"/>
                <a:sym typeface="Lato"/>
              </a:rPr>
              <a:t>I-765 was not signed or had incorrect information </a:t>
            </a:r>
            <a:endParaRPr sz="1800">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Lato"/>
              <a:ea typeface="Lato"/>
              <a:cs typeface="Lato"/>
              <a:sym typeface="Lato"/>
            </a:endParaRPr>
          </a:p>
        </p:txBody>
      </p:sp>
      <p:sp>
        <p:nvSpPr>
          <p:cNvPr id="2063" name="Google Shape;2063;p108"/>
          <p:cNvSpPr txBox="1"/>
          <p:nvPr/>
        </p:nvSpPr>
        <p:spPr>
          <a:xfrm>
            <a:off x="2677725" y="6002450"/>
            <a:ext cx="8268300" cy="4746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i="1">
                <a:latin typeface="Lato"/>
                <a:ea typeface="Lato"/>
                <a:cs typeface="Lato"/>
                <a:sym typeface="Lato"/>
              </a:rPr>
              <a:t>Please contact ISS office immediately to discuss F-1 options </a:t>
            </a:r>
            <a:endParaRPr sz="2000" b="1" i="1">
              <a:latin typeface="Lato"/>
              <a:ea typeface="Lato"/>
              <a:cs typeface="Lato"/>
              <a:sym typeface="Lato"/>
            </a:endParaRPr>
          </a:p>
        </p:txBody>
      </p:sp>
      <p:pic>
        <p:nvPicPr>
          <p:cNvPr id="2064" name="Google Shape;2064;p108"/>
          <p:cNvPicPr preferRelativeResize="0"/>
          <p:nvPr/>
        </p:nvPicPr>
        <p:blipFill>
          <a:blip r:embed="rId5">
            <a:alphaModFix/>
          </a:blip>
          <a:stretch>
            <a:fillRect/>
          </a:stretch>
        </p:blipFill>
        <p:spPr>
          <a:xfrm>
            <a:off x="7143300" y="964875"/>
            <a:ext cx="3694801" cy="4783150"/>
          </a:xfrm>
          <a:prstGeom prst="rect">
            <a:avLst/>
          </a:prstGeom>
          <a:noFill/>
          <a:ln>
            <a:noFill/>
          </a:ln>
        </p:spPr>
      </p:pic>
      <p:sp>
        <p:nvSpPr>
          <p:cNvPr id="2065" name="Google Shape;2065;p108"/>
          <p:cNvSpPr/>
          <p:nvPr/>
        </p:nvSpPr>
        <p:spPr>
          <a:xfrm>
            <a:off x="7672225" y="1771150"/>
            <a:ext cx="1208700" cy="369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08"/>
          <p:cNvSpPr/>
          <p:nvPr/>
        </p:nvSpPr>
        <p:spPr>
          <a:xfrm>
            <a:off x="8049975" y="2783175"/>
            <a:ext cx="1099500" cy="175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41">
            <a:hlinkClick r:id="" action="ppaction://media"/>
            <a:extLst>
              <a:ext uri="{FF2B5EF4-FFF2-40B4-BE49-F238E27FC236}">
                <a16:creationId xmlns:a16="http://schemas.microsoft.com/office/drawing/2014/main" id="{D0295E4E-987D-4EAD-A6EC-A36AFAEF9A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5459" y="908169"/>
            <a:ext cx="609600" cy="609600"/>
          </a:xfrm>
          <a:prstGeom prst="rect">
            <a:avLst/>
          </a:prstGeom>
        </p:spPr>
      </p:pic>
    </p:spTree>
    <p:extLst>
      <p:ext uri="{BB962C8B-B14F-4D97-AF65-F5344CB8AC3E}">
        <p14:creationId xmlns:p14="http://schemas.microsoft.com/office/powerpoint/2010/main" val="2893650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109"/>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42</a:t>
            </a:fld>
            <a:endParaRPr sz="1000" b="0" i="0" u="none" strike="noStrike" cap="none">
              <a:solidFill>
                <a:srgbClr val="6A6E79"/>
              </a:solidFill>
              <a:latin typeface="Lato"/>
              <a:ea typeface="Lato"/>
              <a:cs typeface="Lato"/>
              <a:sym typeface="Lato"/>
            </a:endParaRPr>
          </a:p>
        </p:txBody>
      </p:sp>
      <p:sp>
        <p:nvSpPr>
          <p:cNvPr id="2073" name="Google Shape;2073;p109"/>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OPT Approvals- EAD Card </a:t>
            </a:r>
            <a:endParaRPr/>
          </a:p>
        </p:txBody>
      </p:sp>
      <p:sp>
        <p:nvSpPr>
          <p:cNvPr id="2074" name="Google Shape;2074;p109"/>
          <p:cNvSpPr txBox="1"/>
          <p:nvPr/>
        </p:nvSpPr>
        <p:spPr>
          <a:xfrm>
            <a:off x="835950" y="1536875"/>
            <a:ext cx="5347800" cy="38943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000000"/>
              </a:buClr>
              <a:buSzPts val="2200"/>
              <a:buFont typeface="Lato"/>
              <a:buChar char="●"/>
            </a:pPr>
            <a:r>
              <a:rPr lang="en-US" sz="2200" i="0" u="none" strike="noStrike" cap="none">
                <a:solidFill>
                  <a:srgbClr val="000000"/>
                </a:solidFill>
                <a:latin typeface="Lato"/>
                <a:ea typeface="Lato"/>
                <a:cs typeface="Lato"/>
                <a:sym typeface="Lato"/>
              </a:rPr>
              <a:t>Employment Authorization Document (EAD) Card </a:t>
            </a:r>
            <a:endParaRPr sz="2200" i="0" u="none" strike="noStrike" cap="none">
              <a:solidFill>
                <a:srgbClr val="000000"/>
              </a:solidFill>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90-day Unemployment Days</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Can start work from start date</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Make sure information is accurate!</a:t>
            </a:r>
            <a:endParaRPr sz="2200">
              <a:latin typeface="Lato"/>
              <a:ea typeface="Lato"/>
              <a:cs typeface="Lato"/>
              <a:sym typeface="Lato"/>
            </a:endParaRPr>
          </a:p>
          <a:p>
            <a:pPr marL="0" marR="0" lvl="0" indent="0" algn="l" rtl="0">
              <a:lnSpc>
                <a:spcPct val="100000"/>
              </a:lnSpc>
              <a:spcBef>
                <a:spcPts val="0"/>
              </a:spcBef>
              <a:spcAft>
                <a:spcPts val="0"/>
              </a:spcAft>
              <a:buNone/>
            </a:pPr>
            <a:endParaRPr sz="2200">
              <a:latin typeface="Lato"/>
              <a:ea typeface="Lato"/>
              <a:cs typeface="Lato"/>
              <a:sym typeface="Lato"/>
            </a:endParaRPr>
          </a:p>
          <a:p>
            <a:pPr marL="457200" marR="0" lvl="0" indent="-368300" algn="l" rtl="0">
              <a:lnSpc>
                <a:spcPct val="100000"/>
              </a:lnSpc>
              <a:spcBef>
                <a:spcPts val="0"/>
              </a:spcBef>
              <a:spcAft>
                <a:spcPts val="0"/>
              </a:spcAft>
              <a:buClr>
                <a:srgbClr val="000000"/>
              </a:buClr>
              <a:buSzPts val="2200"/>
              <a:buFont typeface="Lato"/>
              <a:buChar char="●"/>
            </a:pPr>
            <a:r>
              <a:rPr lang="en-US" sz="2200">
                <a:latin typeface="Lato"/>
                <a:ea typeface="Lato"/>
                <a:cs typeface="Lato"/>
                <a:sym typeface="Lato"/>
              </a:rPr>
              <a:t>Email copy to </a:t>
            </a:r>
            <a:r>
              <a:rPr lang="en-US" sz="2200" u="sng">
                <a:solidFill>
                  <a:schemeClr val="hlink"/>
                </a:solidFill>
                <a:latin typeface="Lato"/>
                <a:ea typeface="Lato"/>
                <a:cs typeface="Lato"/>
                <a:sym typeface="Lato"/>
                <a:hlinkClick r:id="rId5"/>
              </a:rPr>
              <a:t>internationalstudents@ucr.edu</a:t>
            </a:r>
            <a:r>
              <a:rPr lang="en-US" sz="2200">
                <a:latin typeface="Lato"/>
                <a:ea typeface="Lato"/>
                <a:cs typeface="Lato"/>
                <a:sym typeface="Lato"/>
              </a:rPr>
              <a:t> </a:t>
            </a:r>
            <a:endParaRPr sz="2200">
              <a:latin typeface="Lato"/>
              <a:ea typeface="Lato"/>
              <a:cs typeface="Lato"/>
              <a:sym typeface="Lato"/>
            </a:endParaRPr>
          </a:p>
          <a:p>
            <a:pPr marL="457200" marR="0" lvl="0" indent="0" algn="l" rtl="0">
              <a:lnSpc>
                <a:spcPct val="100000"/>
              </a:lnSpc>
              <a:spcBef>
                <a:spcPts val="0"/>
              </a:spcBef>
              <a:spcAft>
                <a:spcPts val="0"/>
              </a:spcAft>
              <a:buNone/>
            </a:pPr>
            <a:endParaRPr sz="2200">
              <a:latin typeface="Lato"/>
              <a:ea typeface="Lato"/>
              <a:cs typeface="Lato"/>
              <a:sym typeface="Lato"/>
            </a:endParaRPr>
          </a:p>
          <a:p>
            <a:pPr marL="457200" marR="0" lvl="0" indent="-368300" algn="l" rtl="0">
              <a:lnSpc>
                <a:spcPct val="100000"/>
              </a:lnSpc>
              <a:spcBef>
                <a:spcPts val="0"/>
              </a:spcBef>
              <a:spcAft>
                <a:spcPts val="0"/>
              </a:spcAft>
              <a:buClr>
                <a:srgbClr val="000000"/>
              </a:buClr>
              <a:buSzPts val="2200"/>
              <a:buFont typeface="Lato"/>
              <a:buChar char="●"/>
            </a:pPr>
            <a:r>
              <a:rPr lang="en-US" sz="2200">
                <a:latin typeface="Lato"/>
                <a:ea typeface="Lato"/>
                <a:cs typeface="Lato"/>
                <a:sym typeface="Lato"/>
              </a:rPr>
              <a:t>Required for re-entry to the U.S.  </a:t>
            </a:r>
            <a:endParaRPr sz="22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2200">
              <a:latin typeface="Lato"/>
              <a:ea typeface="Lato"/>
              <a:cs typeface="Lato"/>
              <a:sym typeface="Lato"/>
            </a:endParaRPr>
          </a:p>
          <a:p>
            <a:pPr marL="457200" lvl="0" indent="-368300" algn="l" rtl="0">
              <a:spcBef>
                <a:spcPts val="0"/>
              </a:spcBef>
              <a:spcAft>
                <a:spcPts val="0"/>
              </a:spcAft>
              <a:buSzPts val="2200"/>
              <a:buFont typeface="Lato"/>
              <a:buChar char="●"/>
            </a:pPr>
            <a:r>
              <a:rPr lang="en-US" sz="2200">
                <a:latin typeface="Lato"/>
                <a:ea typeface="Lato"/>
                <a:cs typeface="Lato"/>
                <a:sym typeface="Lato"/>
              </a:rPr>
              <a:t>Access to set up  </a:t>
            </a:r>
            <a:r>
              <a:rPr lang="en-US" sz="2200" u="sng">
                <a:solidFill>
                  <a:schemeClr val="accent1"/>
                </a:solidFill>
                <a:latin typeface="Lato"/>
                <a:ea typeface="Lato"/>
                <a:cs typeface="Lato"/>
                <a:sym typeface="Lato"/>
                <a:hlinkClick r:id="rId6"/>
              </a:rPr>
              <a:t>SEVP OPT Portal</a:t>
            </a:r>
            <a:endParaRPr sz="2200">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220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b="1" i="0" u="none" strike="noStrike" cap="none">
              <a:solidFill>
                <a:srgbClr val="000000"/>
              </a:solidFill>
              <a:latin typeface="Lato"/>
              <a:ea typeface="Lato"/>
              <a:cs typeface="Lato"/>
              <a:sym typeface="Lato"/>
            </a:endParaRPr>
          </a:p>
        </p:txBody>
      </p:sp>
      <p:sp>
        <p:nvSpPr>
          <p:cNvPr id="2075" name="Google Shape;2075;p109"/>
          <p:cNvSpPr txBox="1"/>
          <p:nvPr/>
        </p:nvSpPr>
        <p:spPr>
          <a:xfrm>
            <a:off x="6656550" y="5048275"/>
            <a:ext cx="4877100" cy="4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ato"/>
                <a:ea typeface="Lato"/>
                <a:cs typeface="Lato"/>
                <a:sym typeface="Lato"/>
              </a:rPr>
              <a:t>EAD Card (Proof of Work Authorization) </a:t>
            </a:r>
            <a:endParaRPr b="1">
              <a:latin typeface="Lato"/>
              <a:ea typeface="Lato"/>
              <a:cs typeface="Lato"/>
              <a:sym typeface="Lato"/>
            </a:endParaRPr>
          </a:p>
        </p:txBody>
      </p:sp>
      <p:pic>
        <p:nvPicPr>
          <p:cNvPr id="2076" name="Google Shape;2076;p109"/>
          <p:cNvPicPr preferRelativeResize="0"/>
          <p:nvPr/>
        </p:nvPicPr>
        <p:blipFill rotWithShape="1">
          <a:blip r:embed="rId7">
            <a:alphaModFix/>
          </a:blip>
          <a:srcRect/>
          <a:stretch/>
        </p:blipFill>
        <p:spPr>
          <a:xfrm>
            <a:off x="6662496" y="1895359"/>
            <a:ext cx="4824945" cy="3067287"/>
          </a:xfrm>
          <a:prstGeom prst="rect">
            <a:avLst/>
          </a:prstGeom>
          <a:noFill/>
          <a:ln>
            <a:noFill/>
          </a:ln>
        </p:spPr>
      </p:pic>
      <p:pic>
        <p:nvPicPr>
          <p:cNvPr id="2077" name="Google Shape;2077;p109"/>
          <p:cNvPicPr preferRelativeResize="0"/>
          <p:nvPr/>
        </p:nvPicPr>
        <p:blipFill>
          <a:blip r:embed="rId8">
            <a:alphaModFix/>
          </a:blip>
          <a:stretch>
            <a:fillRect/>
          </a:stretch>
        </p:blipFill>
        <p:spPr>
          <a:xfrm>
            <a:off x="6719687" y="2703034"/>
            <a:ext cx="1630817" cy="2045185"/>
          </a:xfrm>
          <a:prstGeom prst="rect">
            <a:avLst/>
          </a:prstGeom>
          <a:noFill/>
          <a:ln>
            <a:noFill/>
          </a:ln>
        </p:spPr>
      </p:pic>
      <p:sp>
        <p:nvSpPr>
          <p:cNvPr id="2078" name="Google Shape;2078;p109"/>
          <p:cNvSpPr/>
          <p:nvPr/>
        </p:nvSpPr>
        <p:spPr>
          <a:xfrm>
            <a:off x="8350503" y="2531484"/>
            <a:ext cx="1796700" cy="19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latin typeface="Lato"/>
                <a:ea typeface="Lato"/>
                <a:cs typeface="Lato"/>
                <a:sym typeface="Lato"/>
              </a:rPr>
              <a:t>HIGHLANDER</a:t>
            </a:r>
            <a:endParaRPr sz="1000">
              <a:latin typeface="Lato"/>
              <a:ea typeface="Lato"/>
              <a:cs typeface="Lato"/>
              <a:sym typeface="Lato"/>
            </a:endParaRPr>
          </a:p>
        </p:txBody>
      </p:sp>
      <p:sp>
        <p:nvSpPr>
          <p:cNvPr id="2079" name="Google Shape;2079;p109"/>
          <p:cNvSpPr/>
          <p:nvPr/>
        </p:nvSpPr>
        <p:spPr>
          <a:xfrm>
            <a:off x="8350503" y="2855359"/>
            <a:ext cx="1796700" cy="19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latin typeface="Lato"/>
                <a:ea typeface="Lato"/>
                <a:cs typeface="Lato"/>
                <a:sym typeface="Lato"/>
              </a:rPr>
              <a:t>SCOTTY</a:t>
            </a:r>
            <a:endParaRPr sz="1000">
              <a:latin typeface="Lato"/>
              <a:ea typeface="Lato"/>
              <a:cs typeface="Lato"/>
              <a:sym typeface="Lato"/>
            </a:endParaRPr>
          </a:p>
        </p:txBody>
      </p:sp>
      <p:sp>
        <p:nvSpPr>
          <p:cNvPr id="2080" name="Google Shape;2080;p109"/>
          <p:cNvSpPr/>
          <p:nvPr/>
        </p:nvSpPr>
        <p:spPr>
          <a:xfrm>
            <a:off x="8350503" y="3541884"/>
            <a:ext cx="1796700" cy="19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latin typeface="Lato"/>
                <a:ea typeface="Lato"/>
                <a:cs typeface="Lato"/>
                <a:sym typeface="Lato"/>
              </a:rPr>
              <a:t>SCOTLAND</a:t>
            </a:r>
            <a:endParaRPr sz="1000">
              <a:latin typeface="Lato"/>
              <a:ea typeface="Lato"/>
              <a:cs typeface="Lato"/>
              <a:sym typeface="Lato"/>
            </a:endParaRPr>
          </a:p>
        </p:txBody>
      </p:sp>
      <p:pic>
        <p:nvPicPr>
          <p:cNvPr id="2" name="42">
            <a:hlinkClick r:id="" action="ppaction://media"/>
            <a:extLst>
              <a:ext uri="{FF2B5EF4-FFF2-40B4-BE49-F238E27FC236}">
                <a16:creationId xmlns:a16="http://schemas.microsoft.com/office/drawing/2014/main" id="{9D630D6A-97BB-4191-A315-6B3A58DB89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76890" y="714750"/>
            <a:ext cx="609600" cy="609600"/>
          </a:xfrm>
          <a:prstGeom prst="rect">
            <a:avLst/>
          </a:prstGeom>
        </p:spPr>
      </p:pic>
    </p:spTree>
    <p:extLst>
      <p:ext uri="{BB962C8B-B14F-4D97-AF65-F5344CB8AC3E}">
        <p14:creationId xmlns:p14="http://schemas.microsoft.com/office/powerpoint/2010/main" val="2765169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110"/>
          <p:cNvSpPr txBox="1">
            <a:spLocks noGrp="1"/>
          </p:cNvSpPr>
          <p:nvPr>
            <p:ph type="ctrTitle"/>
          </p:nvPr>
        </p:nvSpPr>
        <p:spPr>
          <a:xfrm>
            <a:off x="1524000" y="17319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OPT Reporting Requirements</a:t>
            </a:r>
            <a:endParaRPr sz="4800">
              <a:solidFill>
                <a:srgbClr val="036CB6"/>
              </a:solidFill>
            </a:endParaRPr>
          </a:p>
        </p:txBody>
      </p:sp>
      <p:pic>
        <p:nvPicPr>
          <p:cNvPr id="2" name="43">
            <a:hlinkClick r:id="" action="ppaction://media"/>
            <a:extLst>
              <a:ext uri="{FF2B5EF4-FFF2-40B4-BE49-F238E27FC236}">
                <a16:creationId xmlns:a16="http://schemas.microsoft.com/office/drawing/2014/main" id="{28D4DD28-C7FB-4CC7-9427-19E5758A8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7003" y="750404"/>
            <a:ext cx="609600" cy="609600"/>
          </a:xfrm>
          <a:prstGeom prst="rect">
            <a:avLst/>
          </a:prstGeom>
        </p:spPr>
      </p:pic>
    </p:spTree>
    <p:extLst>
      <p:ext uri="{BB962C8B-B14F-4D97-AF65-F5344CB8AC3E}">
        <p14:creationId xmlns:p14="http://schemas.microsoft.com/office/powerpoint/2010/main" val="6055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111"/>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44</a:t>
            </a:fld>
            <a:endParaRPr sz="1000" b="0" i="0" u="none" strike="noStrike" cap="none">
              <a:solidFill>
                <a:srgbClr val="6A6E79"/>
              </a:solidFill>
              <a:latin typeface="Lato"/>
              <a:ea typeface="Lato"/>
              <a:cs typeface="Lato"/>
              <a:sym typeface="Lato"/>
            </a:endParaRPr>
          </a:p>
        </p:txBody>
      </p:sp>
      <p:sp>
        <p:nvSpPr>
          <p:cNvPr id="2093" name="Google Shape;2093;p111"/>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SEVP OPT Portal</a:t>
            </a:r>
            <a:endParaRPr/>
          </a:p>
        </p:txBody>
      </p:sp>
      <p:sp>
        <p:nvSpPr>
          <p:cNvPr id="2094" name="Google Shape;2094;p111"/>
          <p:cNvSpPr txBox="1"/>
          <p:nvPr/>
        </p:nvSpPr>
        <p:spPr>
          <a:xfrm>
            <a:off x="531150" y="1374450"/>
            <a:ext cx="7107600" cy="494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200" b="1">
                <a:latin typeface="Lato"/>
                <a:ea typeface="Lato"/>
                <a:cs typeface="Lato"/>
                <a:sym typeface="Lato"/>
              </a:rPr>
              <a:t>Once OPT is approved, </a:t>
            </a:r>
            <a:endParaRPr sz="2200" b="1">
              <a:latin typeface="Lato"/>
              <a:ea typeface="Lato"/>
              <a:cs typeface="Lato"/>
              <a:sym typeface="Lato"/>
            </a:endParaRPr>
          </a:p>
          <a:p>
            <a:pPr marL="0" marR="0" lvl="0" indent="0" algn="l" rtl="0">
              <a:lnSpc>
                <a:spcPct val="100000"/>
              </a:lnSpc>
              <a:spcBef>
                <a:spcPts val="0"/>
              </a:spcBef>
              <a:spcAft>
                <a:spcPts val="0"/>
              </a:spcAft>
              <a:buNone/>
            </a:pPr>
            <a:endParaRPr sz="2200" b="1">
              <a:latin typeface="Lato"/>
              <a:ea typeface="Lato"/>
              <a:cs typeface="Lato"/>
              <a:sym typeface="Lato"/>
            </a:endParaRPr>
          </a:p>
          <a:p>
            <a:pPr marL="457200" marR="0" lvl="0" indent="-368300" algn="l" rtl="0">
              <a:lnSpc>
                <a:spcPct val="100000"/>
              </a:lnSpc>
              <a:spcBef>
                <a:spcPts val="0"/>
              </a:spcBef>
              <a:spcAft>
                <a:spcPts val="0"/>
              </a:spcAft>
              <a:buSzPts val="2200"/>
              <a:buFont typeface="Lato"/>
              <a:buChar char="●"/>
            </a:pPr>
            <a:r>
              <a:rPr lang="en-US" sz="2200">
                <a:latin typeface="Lato"/>
                <a:ea typeface="Lato"/>
                <a:cs typeface="Lato"/>
                <a:sym typeface="Lato"/>
              </a:rPr>
              <a:t>SEVIS will email you link to set up </a:t>
            </a:r>
            <a:r>
              <a:rPr lang="en-US" sz="2200" u="sng">
                <a:solidFill>
                  <a:schemeClr val="accent1"/>
                </a:solidFill>
                <a:latin typeface="Lato"/>
                <a:ea typeface="Lato"/>
                <a:cs typeface="Lato"/>
                <a:sym typeface="Lato"/>
                <a:hlinkClick r:id="rId5"/>
              </a:rPr>
              <a:t>SEVP OPT Portal</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Check UCR email address </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If link expires, contact ISS</a:t>
            </a:r>
            <a:endParaRPr sz="22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a:latin typeface="Lato"/>
              <a:ea typeface="Lato"/>
              <a:cs typeface="Lato"/>
              <a:sym typeface="Lato"/>
            </a:endParaRPr>
          </a:p>
          <a:p>
            <a:pPr marL="457200" lvl="0" indent="-368300" algn="l" rtl="0">
              <a:spcBef>
                <a:spcPts val="0"/>
              </a:spcBef>
              <a:spcAft>
                <a:spcPts val="0"/>
              </a:spcAft>
              <a:buSzPts val="2200"/>
              <a:buFont typeface="Lato"/>
              <a:buChar char="●"/>
            </a:pPr>
            <a:r>
              <a:rPr lang="en-US" sz="2200">
                <a:latin typeface="Lato"/>
                <a:ea typeface="Lato"/>
                <a:cs typeface="Lato"/>
                <a:sym typeface="Lato"/>
              </a:rPr>
              <a:t>Easy &amp; convenient way to update:  </a:t>
            </a:r>
            <a:endParaRPr sz="2200">
              <a:latin typeface="Lato"/>
              <a:ea typeface="Lato"/>
              <a:cs typeface="Lato"/>
              <a:sym typeface="Lato"/>
            </a:endParaRPr>
          </a:p>
          <a:p>
            <a:pPr marL="914400" lvl="1" indent="-368300" algn="l" rtl="0">
              <a:spcBef>
                <a:spcPts val="0"/>
              </a:spcBef>
              <a:spcAft>
                <a:spcPts val="0"/>
              </a:spcAft>
              <a:buSzPts val="2200"/>
              <a:buFont typeface="Lato"/>
              <a:buChar char="○"/>
            </a:pPr>
            <a:r>
              <a:rPr lang="en-US" sz="2200">
                <a:latin typeface="Lato"/>
                <a:ea typeface="Lato"/>
                <a:cs typeface="Lato"/>
                <a:sym typeface="Lato"/>
              </a:rPr>
              <a:t>Employer information</a:t>
            </a:r>
            <a:endParaRPr sz="2200">
              <a:latin typeface="Lato"/>
              <a:ea typeface="Lato"/>
              <a:cs typeface="Lato"/>
              <a:sym typeface="Lato"/>
            </a:endParaRPr>
          </a:p>
          <a:p>
            <a:pPr marL="914400" lvl="1" indent="-368300" algn="l" rtl="0">
              <a:spcBef>
                <a:spcPts val="0"/>
              </a:spcBef>
              <a:spcAft>
                <a:spcPts val="0"/>
              </a:spcAft>
              <a:buSzPts val="2200"/>
              <a:buFont typeface="Lato"/>
              <a:buChar char="○"/>
            </a:pPr>
            <a:r>
              <a:rPr lang="en-US" sz="2200">
                <a:latin typeface="Lato"/>
                <a:ea typeface="Lato"/>
                <a:cs typeface="Lato"/>
                <a:sym typeface="Lato"/>
              </a:rPr>
              <a:t>Personal information</a:t>
            </a:r>
            <a:endParaRPr sz="22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a:latin typeface="Lato"/>
              <a:ea typeface="Lato"/>
              <a:cs typeface="Lato"/>
              <a:sym typeface="Lato"/>
            </a:endParaRPr>
          </a:p>
          <a:p>
            <a:pPr marL="457200" marR="0" lvl="0" indent="-368300" algn="l" rtl="0">
              <a:lnSpc>
                <a:spcPct val="100000"/>
              </a:lnSpc>
              <a:spcBef>
                <a:spcPts val="0"/>
              </a:spcBef>
              <a:spcAft>
                <a:spcPts val="0"/>
              </a:spcAft>
              <a:buClr>
                <a:srgbClr val="000000"/>
              </a:buClr>
              <a:buSzPts val="2200"/>
              <a:buFont typeface="Lato"/>
              <a:buChar char="●"/>
            </a:pPr>
            <a:r>
              <a:rPr lang="en-US" sz="2200">
                <a:latin typeface="Lato"/>
                <a:ea typeface="Lato"/>
                <a:cs typeface="Lato"/>
                <a:sym typeface="Lato"/>
              </a:rPr>
              <a:t>Important for OPT Reporting Requirements  </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Update any changes within 10 days</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Do not need to update through ISS </a:t>
            </a:r>
            <a:endParaRPr sz="2200">
              <a:latin typeface="Lato"/>
              <a:ea typeface="Lato"/>
              <a:cs typeface="Lato"/>
              <a:sym typeface="Lato"/>
            </a:endParaRPr>
          </a:p>
          <a:p>
            <a:pPr marL="457200" marR="0" lvl="0" indent="0" algn="l" rtl="0">
              <a:lnSpc>
                <a:spcPct val="100000"/>
              </a:lnSpc>
              <a:spcBef>
                <a:spcPts val="0"/>
              </a:spcBef>
              <a:spcAft>
                <a:spcPts val="0"/>
              </a:spcAft>
              <a:buNone/>
            </a:pPr>
            <a:endParaRPr sz="2200" b="1">
              <a:latin typeface="Lato"/>
              <a:ea typeface="Lato"/>
              <a:cs typeface="Lato"/>
              <a:sym typeface="Lato"/>
            </a:endParaRPr>
          </a:p>
          <a:p>
            <a:pPr marL="457200" marR="0" lvl="0" indent="0" algn="l" rtl="0">
              <a:lnSpc>
                <a:spcPct val="100000"/>
              </a:lnSpc>
              <a:spcBef>
                <a:spcPts val="0"/>
              </a:spcBef>
              <a:spcAft>
                <a:spcPts val="0"/>
              </a:spcAft>
              <a:buClr>
                <a:srgbClr val="000000"/>
              </a:buClr>
              <a:buSzPts val="1800"/>
              <a:buFont typeface="Arial"/>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100"/>
              <a:buFont typeface="Arial"/>
              <a:buNone/>
            </a:pPr>
            <a:endParaRPr sz="2200" b="1"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b="1" i="0" u="none" strike="noStrike" cap="none">
              <a:solidFill>
                <a:srgbClr val="000000"/>
              </a:solidFill>
              <a:latin typeface="Lato"/>
              <a:ea typeface="Lato"/>
              <a:cs typeface="Lato"/>
              <a:sym typeface="Lato"/>
            </a:endParaRPr>
          </a:p>
        </p:txBody>
      </p:sp>
      <p:pic>
        <p:nvPicPr>
          <p:cNvPr id="2095" name="Google Shape;2095;p111"/>
          <p:cNvPicPr preferRelativeResize="0"/>
          <p:nvPr/>
        </p:nvPicPr>
        <p:blipFill>
          <a:blip r:embed="rId6">
            <a:alphaModFix/>
          </a:blip>
          <a:stretch>
            <a:fillRect/>
          </a:stretch>
        </p:blipFill>
        <p:spPr>
          <a:xfrm>
            <a:off x="7791150" y="1679250"/>
            <a:ext cx="4248450" cy="2778434"/>
          </a:xfrm>
          <a:prstGeom prst="rect">
            <a:avLst/>
          </a:prstGeom>
          <a:noFill/>
          <a:ln>
            <a:noFill/>
          </a:ln>
        </p:spPr>
      </p:pic>
      <p:pic>
        <p:nvPicPr>
          <p:cNvPr id="2" name="44">
            <a:hlinkClick r:id="" action="ppaction://media"/>
            <a:extLst>
              <a:ext uri="{FF2B5EF4-FFF2-40B4-BE49-F238E27FC236}">
                <a16:creationId xmlns:a16="http://schemas.microsoft.com/office/drawing/2014/main" id="{90B0B72F-C6CF-4861-A82E-3F072AAB71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9148" y="764850"/>
            <a:ext cx="609600" cy="609600"/>
          </a:xfrm>
          <a:prstGeom prst="rect">
            <a:avLst/>
          </a:prstGeom>
        </p:spPr>
      </p:pic>
    </p:spTree>
    <p:extLst>
      <p:ext uri="{BB962C8B-B14F-4D97-AF65-F5344CB8AC3E}">
        <p14:creationId xmlns:p14="http://schemas.microsoft.com/office/powerpoint/2010/main" val="1376964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112"/>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45</a:t>
            </a:fld>
            <a:endParaRPr sz="1000" b="0" i="0" u="none" strike="noStrike" cap="none">
              <a:solidFill>
                <a:srgbClr val="6A6E79"/>
              </a:solidFill>
              <a:latin typeface="Lato"/>
              <a:ea typeface="Lato"/>
              <a:cs typeface="Lato"/>
              <a:sym typeface="Lato"/>
            </a:endParaRPr>
          </a:p>
        </p:txBody>
      </p:sp>
      <p:sp>
        <p:nvSpPr>
          <p:cNvPr id="2102" name="Google Shape;2102;p112"/>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Reporting OPT Employment</a:t>
            </a:r>
            <a:endParaRPr/>
          </a:p>
        </p:txBody>
      </p:sp>
      <p:sp>
        <p:nvSpPr>
          <p:cNvPr id="2103" name="Google Shape;2103;p112"/>
          <p:cNvSpPr txBox="1"/>
          <p:nvPr/>
        </p:nvSpPr>
        <p:spPr>
          <a:xfrm>
            <a:off x="531150" y="1374450"/>
            <a:ext cx="10314900" cy="494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a:latin typeface="Lato"/>
                <a:ea typeface="Lato"/>
                <a:cs typeface="Lato"/>
                <a:sym typeface="Lato"/>
              </a:rPr>
              <a:t>F-1 OPT students must provide a description on how the employment position has a </a:t>
            </a:r>
            <a:r>
              <a:rPr lang="en-US" sz="2200" b="1" u="sng">
                <a:latin typeface="Lato"/>
                <a:ea typeface="Lato"/>
                <a:cs typeface="Lato"/>
                <a:sym typeface="Lato"/>
              </a:rPr>
              <a:t>direct relation to their major of study</a:t>
            </a:r>
            <a:r>
              <a:rPr lang="en-US" sz="2200" b="1">
                <a:latin typeface="Lato"/>
                <a:ea typeface="Lato"/>
                <a:cs typeface="Lato"/>
                <a:sym typeface="Lato"/>
              </a:rPr>
              <a:t>. </a:t>
            </a:r>
            <a:endParaRPr sz="2200" b="1">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b="1">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b="1">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r>
              <a:rPr lang="en-US" sz="2200" b="1" u="sng">
                <a:latin typeface="Lato"/>
                <a:ea typeface="Lato"/>
                <a:cs typeface="Lato"/>
                <a:sym typeface="Lato"/>
              </a:rPr>
              <a:t>Examples</a:t>
            </a:r>
            <a:endParaRPr sz="2200" b="1" u="sng">
              <a:latin typeface="Lato"/>
              <a:ea typeface="Lato"/>
              <a:cs typeface="Lato"/>
              <a:sym typeface="Lato"/>
            </a:endParaRPr>
          </a:p>
          <a:p>
            <a:pPr marL="0" marR="0" lvl="0" indent="0" algn="l" rtl="0">
              <a:lnSpc>
                <a:spcPct val="100000"/>
              </a:lnSpc>
              <a:spcBef>
                <a:spcPts val="0"/>
              </a:spcBef>
              <a:spcAft>
                <a:spcPts val="0"/>
              </a:spcAft>
              <a:buNone/>
            </a:pPr>
            <a:endParaRPr sz="2200" b="1">
              <a:latin typeface="Lato"/>
              <a:ea typeface="Lato"/>
              <a:cs typeface="Lato"/>
              <a:sym typeface="Lato"/>
            </a:endParaRPr>
          </a:p>
          <a:p>
            <a:pPr marL="457200" marR="0" lvl="0" indent="-342900" algn="l" rtl="0">
              <a:lnSpc>
                <a:spcPct val="100000"/>
              </a:lnSpc>
              <a:spcBef>
                <a:spcPts val="0"/>
              </a:spcBef>
              <a:spcAft>
                <a:spcPts val="0"/>
              </a:spcAft>
              <a:buSzPts val="1800"/>
              <a:buFont typeface="Lato"/>
              <a:buChar char="●"/>
            </a:pPr>
            <a:r>
              <a:rPr lang="en-US" sz="1800" b="1">
                <a:latin typeface="Lato"/>
                <a:ea typeface="Lato"/>
                <a:cs typeface="Lato"/>
                <a:sym typeface="Lato"/>
              </a:rPr>
              <a:t>Bachelor's degree in Electrical Engineering: </a:t>
            </a:r>
            <a:r>
              <a:rPr lang="en-US" sz="1800">
                <a:latin typeface="Lato"/>
                <a:ea typeface="Lato"/>
                <a:cs typeface="Lato"/>
                <a:sym typeface="Lato"/>
              </a:rPr>
              <a:t>I work full time as an Electrical Engineer at ABC Corp., a government contractor. In my job, I analyze client requirements for electrical systems and provide them with cost estimates of such systems. My work requires understanding of electrical circuit theory, which I studied in-depth at the University of ABC. dissertation</a:t>
            </a:r>
            <a:endParaRPr sz="18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a:latin typeface="Lato"/>
              <a:ea typeface="Lato"/>
              <a:cs typeface="Lato"/>
              <a:sym typeface="Lato"/>
            </a:endParaRPr>
          </a:p>
        </p:txBody>
      </p:sp>
      <p:pic>
        <p:nvPicPr>
          <p:cNvPr id="2" name="45">
            <a:hlinkClick r:id="" action="ppaction://media"/>
            <a:extLst>
              <a:ext uri="{FF2B5EF4-FFF2-40B4-BE49-F238E27FC236}">
                <a16:creationId xmlns:a16="http://schemas.microsoft.com/office/drawing/2014/main" id="{F790AACA-E4FE-44DB-BEC6-64FFC8B54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9148" y="764850"/>
            <a:ext cx="609600" cy="609600"/>
          </a:xfrm>
          <a:prstGeom prst="rect">
            <a:avLst/>
          </a:prstGeom>
        </p:spPr>
      </p:pic>
    </p:spTree>
    <p:extLst>
      <p:ext uri="{BB962C8B-B14F-4D97-AF65-F5344CB8AC3E}">
        <p14:creationId xmlns:p14="http://schemas.microsoft.com/office/powerpoint/2010/main" val="229916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sp>
        <p:nvSpPr>
          <p:cNvPr id="2109" name="Google Shape;2109;p113"/>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46</a:t>
            </a:fld>
            <a:endParaRPr sz="1000" b="0" i="0" u="none" strike="noStrike" cap="none">
              <a:solidFill>
                <a:srgbClr val="6A6E79"/>
              </a:solidFill>
              <a:latin typeface="Lato"/>
              <a:ea typeface="Lato"/>
              <a:cs typeface="Lato"/>
              <a:sym typeface="Lato"/>
            </a:endParaRPr>
          </a:p>
        </p:txBody>
      </p:sp>
      <p:sp>
        <p:nvSpPr>
          <p:cNvPr id="2110" name="Google Shape;2110;p113"/>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Reporting OPT Employment</a:t>
            </a:r>
            <a:endParaRPr/>
          </a:p>
        </p:txBody>
      </p:sp>
      <p:sp>
        <p:nvSpPr>
          <p:cNvPr id="2111" name="Google Shape;2111;p113"/>
          <p:cNvSpPr txBox="1"/>
          <p:nvPr/>
        </p:nvSpPr>
        <p:spPr>
          <a:xfrm>
            <a:off x="531150" y="1374450"/>
            <a:ext cx="10314900" cy="494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200" b="1" u="sng">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r>
              <a:rPr lang="en-US" sz="2200" b="1" u="sng">
                <a:latin typeface="Lato"/>
                <a:ea typeface="Lato"/>
                <a:cs typeface="Lato"/>
                <a:sym typeface="Lato"/>
              </a:rPr>
              <a:t>Examples Continued</a:t>
            </a:r>
            <a:endParaRPr sz="18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22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r>
              <a:rPr lang="en-US" sz="1800" b="1">
                <a:latin typeface="Lato"/>
                <a:ea typeface="Lato"/>
                <a:cs typeface="Lato"/>
                <a:sym typeface="Lato"/>
              </a:rPr>
              <a:t>Master's degree in Kinesiology: </a:t>
            </a:r>
            <a:r>
              <a:rPr lang="en-US" sz="1800">
                <a:latin typeface="Lato"/>
                <a:ea typeface="Lato"/>
                <a:cs typeface="Lato"/>
                <a:sym typeface="Lato"/>
              </a:rPr>
              <a:t>I am working 25 hours a week in a health food store as a consultant for Self-Made Inc., designing and teaching exercise classes that are incorporated into a customer's overall nutrition and exercise plan. My designs and customer instruction draw upon my studies and classwork in exercise therapy and physical reconditioning.</a:t>
            </a:r>
            <a:endParaRPr sz="18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a:latin typeface="Lato"/>
              <a:ea typeface="Lato"/>
              <a:cs typeface="Lato"/>
              <a:sym typeface="Lato"/>
            </a:endParaRPr>
          </a:p>
          <a:p>
            <a:pPr marL="0" marR="0" lvl="0" indent="0" algn="l" rtl="0">
              <a:lnSpc>
                <a:spcPct val="100000"/>
              </a:lnSpc>
              <a:spcBef>
                <a:spcPts val="0"/>
              </a:spcBef>
              <a:spcAft>
                <a:spcPts val="0"/>
              </a:spcAft>
              <a:buNone/>
            </a:pPr>
            <a:r>
              <a:rPr lang="en-US" sz="1800" b="1">
                <a:latin typeface="Lato"/>
                <a:ea typeface="Lato"/>
                <a:cs typeface="Lato"/>
                <a:sym typeface="Lato"/>
              </a:rPr>
              <a:t> PhD in Computer Science:</a:t>
            </a:r>
            <a:r>
              <a:rPr lang="en-US" sz="1800">
                <a:latin typeface="Lato"/>
                <a:ea typeface="Lato"/>
                <a:cs typeface="Lato"/>
                <a:sym typeface="Lato"/>
              </a:rPr>
              <a:t> I am employed as a Computer and Information Research</a:t>
            </a:r>
            <a:endParaRPr sz="1800">
              <a:latin typeface="Lato"/>
              <a:ea typeface="Lato"/>
              <a:cs typeface="Lato"/>
              <a:sym typeface="Lato"/>
            </a:endParaRPr>
          </a:p>
          <a:p>
            <a:pPr marL="0" marR="0" lvl="0" indent="0" algn="l" rtl="0">
              <a:lnSpc>
                <a:spcPct val="100000"/>
              </a:lnSpc>
              <a:spcBef>
                <a:spcPts val="0"/>
              </a:spcBef>
              <a:spcAft>
                <a:spcPts val="0"/>
              </a:spcAft>
              <a:buNone/>
            </a:pPr>
            <a:r>
              <a:rPr lang="en-US" sz="1800">
                <a:latin typeface="Lato"/>
                <a:ea typeface="Lato"/>
                <a:cs typeface="Lato"/>
                <a:sym typeface="Lato"/>
              </a:rPr>
              <a:t>Scientist at ABC Research Institute. I work as part of a team of scientists and engineers that</a:t>
            </a:r>
            <a:endParaRPr sz="1800">
              <a:latin typeface="Lato"/>
              <a:ea typeface="Lato"/>
              <a:cs typeface="Lato"/>
              <a:sym typeface="Lato"/>
            </a:endParaRPr>
          </a:p>
          <a:p>
            <a:pPr marL="0" marR="0" lvl="0" indent="0" algn="l" rtl="0">
              <a:lnSpc>
                <a:spcPct val="100000"/>
              </a:lnSpc>
              <a:spcBef>
                <a:spcPts val="0"/>
              </a:spcBef>
              <a:spcAft>
                <a:spcPts val="0"/>
              </a:spcAft>
              <a:buNone/>
            </a:pPr>
            <a:r>
              <a:rPr lang="en-US" sz="1800">
                <a:latin typeface="Lato"/>
                <a:ea typeface="Lato"/>
                <a:cs typeface="Lato"/>
                <a:sym typeface="Lato"/>
              </a:rPr>
              <a:t>designs experiments to test the operation of various software systems. My work builds on</a:t>
            </a:r>
            <a:endParaRPr sz="1800">
              <a:latin typeface="Lato"/>
              <a:ea typeface="Lato"/>
              <a:cs typeface="Lato"/>
              <a:sym typeface="Lato"/>
            </a:endParaRPr>
          </a:p>
          <a:p>
            <a:pPr marL="0" marR="0" lvl="0" indent="0" algn="l" rtl="0">
              <a:lnSpc>
                <a:spcPct val="100000"/>
              </a:lnSpc>
              <a:spcBef>
                <a:spcPts val="0"/>
              </a:spcBef>
              <a:spcAft>
                <a:spcPts val="0"/>
              </a:spcAft>
              <a:buNone/>
            </a:pPr>
            <a:r>
              <a:rPr lang="en-US" sz="1800">
                <a:latin typeface="Lato"/>
                <a:ea typeface="Lato"/>
                <a:cs typeface="Lato"/>
                <a:sym typeface="Lato"/>
              </a:rPr>
              <a:t>research in complex algorithms and machine learning, which I studied as part of my</a:t>
            </a:r>
            <a:endParaRPr sz="1800">
              <a:latin typeface="Lato"/>
              <a:ea typeface="Lato"/>
              <a:cs typeface="Lato"/>
              <a:sym typeface="Lato"/>
            </a:endParaRPr>
          </a:p>
          <a:p>
            <a:pPr marL="0" marR="0" lvl="0" indent="0" algn="l" rtl="0">
              <a:lnSpc>
                <a:spcPct val="100000"/>
              </a:lnSpc>
              <a:spcBef>
                <a:spcPts val="0"/>
              </a:spcBef>
              <a:spcAft>
                <a:spcPts val="0"/>
              </a:spcAft>
              <a:buNone/>
            </a:pPr>
            <a:r>
              <a:rPr lang="en-US" sz="1800">
                <a:latin typeface="Lato"/>
                <a:ea typeface="Lato"/>
                <a:cs typeface="Lato"/>
                <a:sym typeface="Lato"/>
              </a:rPr>
              <a:t>dissertation</a:t>
            </a:r>
            <a:endParaRPr sz="1800">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a:latin typeface="Lato"/>
              <a:ea typeface="Lato"/>
              <a:cs typeface="Lato"/>
              <a:sym typeface="Lato"/>
            </a:endParaRPr>
          </a:p>
        </p:txBody>
      </p:sp>
      <p:pic>
        <p:nvPicPr>
          <p:cNvPr id="2" name="46">
            <a:hlinkClick r:id="" action="ppaction://media"/>
            <a:extLst>
              <a:ext uri="{FF2B5EF4-FFF2-40B4-BE49-F238E27FC236}">
                <a16:creationId xmlns:a16="http://schemas.microsoft.com/office/drawing/2014/main" id="{A2F2817D-55B6-474C-AE0D-7585EA946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9586" y="883671"/>
            <a:ext cx="609600" cy="609600"/>
          </a:xfrm>
          <a:prstGeom prst="rect">
            <a:avLst/>
          </a:prstGeom>
        </p:spPr>
      </p:pic>
    </p:spTree>
    <p:extLst>
      <p:ext uri="{BB962C8B-B14F-4D97-AF65-F5344CB8AC3E}">
        <p14:creationId xmlns:p14="http://schemas.microsoft.com/office/powerpoint/2010/main" val="2808889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sp>
        <p:nvSpPr>
          <p:cNvPr id="2117" name="Google Shape;2117;p114"/>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47</a:t>
            </a:fld>
            <a:endParaRPr sz="1000" b="0" i="0" u="none" strike="noStrike" cap="none">
              <a:solidFill>
                <a:srgbClr val="6A6E79"/>
              </a:solidFill>
              <a:latin typeface="Lato"/>
              <a:ea typeface="Lato"/>
              <a:cs typeface="Lato"/>
              <a:sym typeface="Lato"/>
            </a:endParaRPr>
          </a:p>
        </p:txBody>
      </p:sp>
      <p:sp>
        <p:nvSpPr>
          <p:cNvPr id="2118" name="Google Shape;2118;p114"/>
          <p:cNvSpPr txBox="1">
            <a:spLocks noGrp="1"/>
          </p:cNvSpPr>
          <p:nvPr>
            <p:ph type="title"/>
          </p:nvPr>
        </p:nvSpPr>
        <p:spPr>
          <a:xfrm>
            <a:off x="655478" y="664650"/>
            <a:ext cx="94539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90-Day Unemployment </a:t>
            </a:r>
            <a:endParaRPr/>
          </a:p>
        </p:txBody>
      </p:sp>
      <p:sp>
        <p:nvSpPr>
          <p:cNvPr id="2119" name="Google Shape;2119;p114"/>
          <p:cNvSpPr txBox="1"/>
          <p:nvPr/>
        </p:nvSpPr>
        <p:spPr>
          <a:xfrm>
            <a:off x="454950" y="1613075"/>
            <a:ext cx="5641200" cy="38943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000000"/>
              </a:buClr>
              <a:buSzPts val="2200"/>
              <a:buFont typeface="Lato"/>
              <a:buChar char="●"/>
            </a:pPr>
            <a:r>
              <a:rPr lang="en-US" sz="2200">
                <a:latin typeface="Lato"/>
                <a:ea typeface="Lato"/>
                <a:cs typeface="Lato"/>
                <a:sym typeface="Lato"/>
              </a:rPr>
              <a:t>May have up to 90 days of unemployment </a:t>
            </a:r>
            <a:endParaRPr sz="2200">
              <a:latin typeface="Lato"/>
              <a:ea typeface="Lato"/>
              <a:cs typeface="Lato"/>
              <a:sym typeface="Lato"/>
            </a:endParaRPr>
          </a:p>
          <a:p>
            <a:pPr marL="457200" marR="0" lvl="0" indent="0" algn="l" rtl="0">
              <a:lnSpc>
                <a:spcPct val="100000"/>
              </a:lnSpc>
              <a:spcBef>
                <a:spcPts val="0"/>
              </a:spcBef>
              <a:spcAft>
                <a:spcPts val="0"/>
              </a:spcAft>
              <a:buNone/>
            </a:pPr>
            <a:endParaRPr sz="2200">
              <a:latin typeface="Lato"/>
              <a:ea typeface="Lato"/>
              <a:cs typeface="Lato"/>
              <a:sym typeface="Lato"/>
            </a:endParaRPr>
          </a:p>
          <a:p>
            <a:pPr marL="457200" marR="0" lvl="0" indent="-368300" algn="l" rtl="0">
              <a:lnSpc>
                <a:spcPct val="100000"/>
              </a:lnSpc>
              <a:spcBef>
                <a:spcPts val="0"/>
              </a:spcBef>
              <a:spcAft>
                <a:spcPts val="0"/>
              </a:spcAft>
              <a:buSzPts val="2200"/>
              <a:buFont typeface="Lato"/>
              <a:buChar char="●"/>
            </a:pPr>
            <a:r>
              <a:rPr lang="en-US" sz="2200">
                <a:latin typeface="Lato"/>
                <a:ea typeface="Lato"/>
                <a:cs typeface="Lato"/>
                <a:sym typeface="Lato"/>
              </a:rPr>
              <a:t>Unemployment days start from EAD card start date </a:t>
            </a:r>
            <a:endParaRPr sz="2200">
              <a:latin typeface="Lato"/>
              <a:ea typeface="Lato"/>
              <a:cs typeface="Lato"/>
              <a:sym typeface="Lato"/>
            </a:endParaRPr>
          </a:p>
          <a:p>
            <a:pPr marL="457200" marR="0" lvl="0" indent="0" algn="l" rtl="0">
              <a:lnSpc>
                <a:spcPct val="100000"/>
              </a:lnSpc>
              <a:spcBef>
                <a:spcPts val="0"/>
              </a:spcBef>
              <a:spcAft>
                <a:spcPts val="0"/>
              </a:spcAft>
              <a:buNone/>
            </a:pPr>
            <a:endParaRPr sz="2200">
              <a:latin typeface="Lato"/>
              <a:ea typeface="Lato"/>
              <a:cs typeface="Lato"/>
              <a:sym typeface="Lato"/>
            </a:endParaRPr>
          </a:p>
          <a:p>
            <a:pPr marL="457200" marR="0" lvl="0" indent="-368300" algn="l" rtl="0">
              <a:lnSpc>
                <a:spcPct val="100000"/>
              </a:lnSpc>
              <a:spcBef>
                <a:spcPts val="0"/>
              </a:spcBef>
              <a:spcAft>
                <a:spcPts val="0"/>
              </a:spcAft>
              <a:buSzPts val="2200"/>
              <a:buFont typeface="Lato"/>
              <a:buChar char="●"/>
            </a:pPr>
            <a:r>
              <a:rPr lang="en-US" sz="2200">
                <a:latin typeface="Lato"/>
                <a:ea typeface="Lato"/>
                <a:cs typeface="Lato"/>
                <a:sym typeface="Lato"/>
              </a:rPr>
              <a:t>Do not accumulate more than 90 days of unemployment </a:t>
            </a:r>
            <a:endParaRPr sz="2200">
              <a:latin typeface="Lato"/>
              <a:ea typeface="Lato"/>
              <a:cs typeface="Lato"/>
              <a:sym typeface="Lato"/>
            </a:endParaRPr>
          </a:p>
          <a:p>
            <a:pPr marL="914400" marR="0" lvl="1" indent="-368300" algn="l" rtl="0">
              <a:lnSpc>
                <a:spcPct val="100000"/>
              </a:lnSpc>
              <a:spcBef>
                <a:spcPts val="0"/>
              </a:spcBef>
              <a:spcAft>
                <a:spcPts val="0"/>
              </a:spcAft>
              <a:buSzPts val="2200"/>
              <a:buFont typeface="Lato"/>
              <a:buChar char="○"/>
            </a:pPr>
            <a:r>
              <a:rPr lang="en-US" sz="2200">
                <a:latin typeface="Lato"/>
                <a:ea typeface="Lato"/>
                <a:cs typeface="Lato"/>
                <a:sym typeface="Lato"/>
              </a:rPr>
              <a:t>Jobs that are less than 20 hrs per week will count towards unemployment days</a:t>
            </a:r>
            <a:endParaRPr sz="2200">
              <a:latin typeface="Lato"/>
              <a:ea typeface="Lato"/>
              <a:cs typeface="Lato"/>
              <a:sym typeface="Lato"/>
            </a:endParaRPr>
          </a:p>
          <a:p>
            <a:pPr marL="457200" marR="0" lvl="0" indent="0" algn="l" rtl="0">
              <a:lnSpc>
                <a:spcPct val="100000"/>
              </a:lnSpc>
              <a:spcBef>
                <a:spcPts val="0"/>
              </a:spcBef>
              <a:spcAft>
                <a:spcPts val="0"/>
              </a:spcAft>
              <a:buNone/>
            </a:pPr>
            <a:endParaRPr sz="2200">
              <a:latin typeface="Lato"/>
              <a:ea typeface="Lato"/>
              <a:cs typeface="Lato"/>
              <a:sym typeface="Lato"/>
            </a:endParaRPr>
          </a:p>
          <a:p>
            <a:pPr marL="457200" marR="0" lvl="0" indent="-368300" algn="l" rtl="0">
              <a:lnSpc>
                <a:spcPct val="100000"/>
              </a:lnSpc>
              <a:spcBef>
                <a:spcPts val="0"/>
              </a:spcBef>
              <a:spcAft>
                <a:spcPts val="0"/>
              </a:spcAft>
              <a:buSzPts val="2200"/>
              <a:buFont typeface="Lato"/>
              <a:buChar char="●"/>
            </a:pPr>
            <a:r>
              <a:rPr lang="en-US" sz="2200">
                <a:latin typeface="Lato"/>
                <a:ea typeface="Lato"/>
                <a:cs typeface="Lato"/>
                <a:sym typeface="Lato"/>
              </a:rPr>
              <a:t>Remember to update OPT Portal </a:t>
            </a:r>
            <a:endParaRPr sz="2200">
              <a:latin typeface="Lato"/>
              <a:ea typeface="Lato"/>
              <a:cs typeface="Lato"/>
              <a:sym typeface="Lato"/>
            </a:endParaRPr>
          </a:p>
        </p:txBody>
      </p:sp>
      <p:sp>
        <p:nvSpPr>
          <p:cNvPr id="2120" name="Google Shape;2120;p114"/>
          <p:cNvSpPr txBox="1"/>
          <p:nvPr/>
        </p:nvSpPr>
        <p:spPr>
          <a:xfrm>
            <a:off x="6656550" y="5048275"/>
            <a:ext cx="4877100" cy="4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Lato"/>
                <a:ea typeface="Lato"/>
                <a:cs typeface="Lato"/>
                <a:sym typeface="Lato"/>
              </a:rPr>
              <a:t>EAD Card (Proof of Work Authorization) </a:t>
            </a:r>
            <a:endParaRPr b="1">
              <a:latin typeface="Lato"/>
              <a:ea typeface="Lato"/>
              <a:cs typeface="Lato"/>
              <a:sym typeface="Lato"/>
            </a:endParaRPr>
          </a:p>
        </p:txBody>
      </p:sp>
      <p:pic>
        <p:nvPicPr>
          <p:cNvPr id="2121" name="Google Shape;2121;p114"/>
          <p:cNvPicPr preferRelativeResize="0"/>
          <p:nvPr/>
        </p:nvPicPr>
        <p:blipFill rotWithShape="1">
          <a:blip r:embed="rId5">
            <a:alphaModFix/>
          </a:blip>
          <a:srcRect/>
          <a:stretch/>
        </p:blipFill>
        <p:spPr>
          <a:xfrm>
            <a:off x="6814896" y="1971559"/>
            <a:ext cx="4824945" cy="3067287"/>
          </a:xfrm>
          <a:prstGeom prst="rect">
            <a:avLst/>
          </a:prstGeom>
          <a:noFill/>
          <a:ln>
            <a:noFill/>
          </a:ln>
        </p:spPr>
      </p:pic>
      <p:pic>
        <p:nvPicPr>
          <p:cNvPr id="2122" name="Google Shape;2122;p114"/>
          <p:cNvPicPr preferRelativeResize="0"/>
          <p:nvPr/>
        </p:nvPicPr>
        <p:blipFill>
          <a:blip r:embed="rId6">
            <a:alphaModFix/>
          </a:blip>
          <a:stretch>
            <a:fillRect/>
          </a:stretch>
        </p:blipFill>
        <p:spPr>
          <a:xfrm>
            <a:off x="6872087" y="2779234"/>
            <a:ext cx="1630817" cy="2045185"/>
          </a:xfrm>
          <a:prstGeom prst="rect">
            <a:avLst/>
          </a:prstGeom>
          <a:noFill/>
          <a:ln>
            <a:noFill/>
          </a:ln>
        </p:spPr>
      </p:pic>
      <p:sp>
        <p:nvSpPr>
          <p:cNvPr id="2123" name="Google Shape;2123;p114"/>
          <p:cNvSpPr/>
          <p:nvPr/>
        </p:nvSpPr>
        <p:spPr>
          <a:xfrm>
            <a:off x="8502903" y="2607684"/>
            <a:ext cx="1796700" cy="19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latin typeface="Lato"/>
                <a:ea typeface="Lato"/>
                <a:cs typeface="Lato"/>
                <a:sym typeface="Lato"/>
              </a:rPr>
              <a:t>HIGHLANDER</a:t>
            </a:r>
            <a:endParaRPr sz="1000">
              <a:latin typeface="Lato"/>
              <a:ea typeface="Lato"/>
              <a:cs typeface="Lato"/>
              <a:sym typeface="Lato"/>
            </a:endParaRPr>
          </a:p>
        </p:txBody>
      </p:sp>
      <p:sp>
        <p:nvSpPr>
          <p:cNvPr id="2124" name="Google Shape;2124;p114"/>
          <p:cNvSpPr/>
          <p:nvPr/>
        </p:nvSpPr>
        <p:spPr>
          <a:xfrm>
            <a:off x="8502903" y="2931559"/>
            <a:ext cx="1796700" cy="19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latin typeface="Lato"/>
                <a:ea typeface="Lato"/>
                <a:cs typeface="Lato"/>
                <a:sym typeface="Lato"/>
              </a:rPr>
              <a:t>SCOTTY</a:t>
            </a:r>
            <a:endParaRPr sz="1000">
              <a:latin typeface="Lato"/>
              <a:ea typeface="Lato"/>
              <a:cs typeface="Lato"/>
              <a:sym typeface="Lato"/>
            </a:endParaRPr>
          </a:p>
        </p:txBody>
      </p:sp>
      <p:sp>
        <p:nvSpPr>
          <p:cNvPr id="2125" name="Google Shape;2125;p114"/>
          <p:cNvSpPr/>
          <p:nvPr/>
        </p:nvSpPr>
        <p:spPr>
          <a:xfrm>
            <a:off x="8502903" y="3618084"/>
            <a:ext cx="1796700" cy="193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latin typeface="Lato"/>
                <a:ea typeface="Lato"/>
                <a:cs typeface="Lato"/>
                <a:sym typeface="Lato"/>
              </a:rPr>
              <a:t>SCOTLAND</a:t>
            </a:r>
            <a:endParaRPr sz="1000">
              <a:latin typeface="Lato"/>
              <a:ea typeface="Lato"/>
              <a:cs typeface="Lato"/>
              <a:sym typeface="Lato"/>
            </a:endParaRPr>
          </a:p>
        </p:txBody>
      </p:sp>
      <p:sp>
        <p:nvSpPr>
          <p:cNvPr id="2126" name="Google Shape;2126;p114"/>
          <p:cNvSpPr/>
          <p:nvPr/>
        </p:nvSpPr>
        <p:spPr>
          <a:xfrm>
            <a:off x="7297125" y="4238000"/>
            <a:ext cx="1472100" cy="6435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a:latin typeface="Lato"/>
                <a:ea typeface="Lato"/>
                <a:cs typeface="Lato"/>
                <a:sym typeface="Lato"/>
              </a:rPr>
              <a:t>EAD Card Start Date</a:t>
            </a:r>
            <a:endParaRPr sz="900" b="1">
              <a:latin typeface="Lato"/>
              <a:ea typeface="Lato"/>
              <a:cs typeface="Lato"/>
              <a:sym typeface="Lato"/>
            </a:endParaRPr>
          </a:p>
        </p:txBody>
      </p:sp>
      <p:sp>
        <p:nvSpPr>
          <p:cNvPr id="2127" name="Google Shape;2127;p114"/>
          <p:cNvSpPr/>
          <p:nvPr/>
        </p:nvSpPr>
        <p:spPr>
          <a:xfrm>
            <a:off x="8957825" y="4367225"/>
            <a:ext cx="2249700" cy="302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47">
            <a:hlinkClick r:id="" action="ppaction://media"/>
            <a:extLst>
              <a:ext uri="{FF2B5EF4-FFF2-40B4-BE49-F238E27FC236}">
                <a16:creationId xmlns:a16="http://schemas.microsoft.com/office/drawing/2014/main" id="{956561D4-FCA3-4D5B-B5C3-2F528FF22E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2348" y="936277"/>
            <a:ext cx="609600" cy="609600"/>
          </a:xfrm>
          <a:prstGeom prst="rect">
            <a:avLst/>
          </a:prstGeom>
        </p:spPr>
      </p:pic>
    </p:spTree>
    <p:extLst>
      <p:ext uri="{BB962C8B-B14F-4D97-AF65-F5344CB8AC3E}">
        <p14:creationId xmlns:p14="http://schemas.microsoft.com/office/powerpoint/2010/main" val="1331013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115"/>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6A6E79"/>
              </a:buClr>
              <a:buSzPts val="1000"/>
              <a:buFont typeface="Lato"/>
              <a:buNone/>
            </a:pPr>
            <a:fld id="{00000000-1234-1234-1234-123412341234}" type="slidenum">
              <a:rPr lang="en-US" sz="1000" b="0" i="0" u="none" strike="noStrike" cap="none">
                <a:solidFill>
                  <a:srgbClr val="6A6E79"/>
                </a:solidFill>
                <a:latin typeface="Lato"/>
                <a:ea typeface="Lato"/>
                <a:cs typeface="Lato"/>
                <a:sym typeface="Lato"/>
              </a:rPr>
              <a:t>48</a:t>
            </a:fld>
            <a:endParaRPr sz="1000" b="0" i="0" u="none" strike="noStrike" cap="none">
              <a:solidFill>
                <a:srgbClr val="6A6E79"/>
              </a:solidFill>
              <a:latin typeface="Lato"/>
              <a:ea typeface="Lato"/>
              <a:cs typeface="Lato"/>
              <a:sym typeface="Lato"/>
            </a:endParaRPr>
          </a:p>
        </p:txBody>
      </p:sp>
      <p:sp>
        <p:nvSpPr>
          <p:cNvPr id="2134" name="Google Shape;2134;p115"/>
          <p:cNvSpPr txBox="1">
            <a:spLocks noGrp="1"/>
          </p:cNvSpPr>
          <p:nvPr>
            <p:ph type="title"/>
          </p:nvPr>
        </p:nvSpPr>
        <p:spPr>
          <a:xfrm>
            <a:off x="655475" y="664650"/>
            <a:ext cx="110040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a:t>Allowable Employment During OPT</a:t>
            </a:r>
            <a:endParaRPr/>
          </a:p>
        </p:txBody>
      </p:sp>
      <p:sp>
        <p:nvSpPr>
          <p:cNvPr id="2135" name="Google Shape;2135;p115"/>
          <p:cNvSpPr txBox="1"/>
          <p:nvPr/>
        </p:nvSpPr>
        <p:spPr>
          <a:xfrm>
            <a:off x="454950" y="1613075"/>
            <a:ext cx="5641200" cy="44766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SzPts val="2200"/>
              <a:buFont typeface="Lato"/>
              <a:buChar char="●"/>
            </a:pPr>
            <a:r>
              <a:rPr lang="en-US" sz="2200">
                <a:latin typeface="Lato"/>
                <a:ea typeface="Lato"/>
                <a:cs typeface="Lato"/>
                <a:sym typeface="Lato"/>
              </a:rPr>
              <a:t>Position must be related to field of study </a:t>
            </a:r>
            <a:endParaRPr sz="2200">
              <a:latin typeface="Lato"/>
              <a:ea typeface="Lato"/>
              <a:cs typeface="Lato"/>
              <a:sym typeface="Lato"/>
            </a:endParaRPr>
          </a:p>
          <a:p>
            <a:pPr marL="457200" marR="0" lvl="0" indent="0" algn="l" rtl="0">
              <a:lnSpc>
                <a:spcPct val="115000"/>
              </a:lnSpc>
              <a:spcBef>
                <a:spcPts val="0"/>
              </a:spcBef>
              <a:spcAft>
                <a:spcPts val="0"/>
              </a:spcAft>
              <a:buNone/>
            </a:pPr>
            <a:endParaRPr sz="2200">
              <a:latin typeface="Lato"/>
              <a:ea typeface="Lato"/>
              <a:cs typeface="Lato"/>
              <a:sym typeface="Lato"/>
            </a:endParaRPr>
          </a:p>
          <a:p>
            <a:pPr marL="457200" marR="0" lvl="0" indent="-368300" algn="l" rtl="0">
              <a:lnSpc>
                <a:spcPct val="115000"/>
              </a:lnSpc>
              <a:spcBef>
                <a:spcPts val="0"/>
              </a:spcBef>
              <a:spcAft>
                <a:spcPts val="0"/>
              </a:spcAft>
              <a:buSzPts val="2200"/>
              <a:buFont typeface="Lato"/>
              <a:buChar char="●"/>
            </a:pPr>
            <a:r>
              <a:rPr lang="en-US" sz="2200">
                <a:latin typeface="Lato"/>
                <a:ea typeface="Lato"/>
                <a:cs typeface="Lato"/>
                <a:sym typeface="Lato"/>
              </a:rPr>
              <a:t>Part-Time or Full-Time </a:t>
            </a:r>
            <a:endParaRPr sz="2200">
              <a:latin typeface="Lato"/>
              <a:ea typeface="Lato"/>
              <a:cs typeface="Lato"/>
              <a:sym typeface="Lato"/>
            </a:endParaRPr>
          </a:p>
          <a:p>
            <a:pPr marL="914400" marR="0" lvl="1" indent="-368300" algn="l" rtl="0">
              <a:lnSpc>
                <a:spcPct val="115000"/>
              </a:lnSpc>
              <a:spcBef>
                <a:spcPts val="0"/>
              </a:spcBef>
              <a:spcAft>
                <a:spcPts val="0"/>
              </a:spcAft>
              <a:buSzPts val="2200"/>
              <a:buFont typeface="Lato"/>
              <a:buChar char="○"/>
            </a:pPr>
            <a:r>
              <a:rPr lang="en-US" sz="2200">
                <a:latin typeface="Lato"/>
                <a:ea typeface="Lato"/>
                <a:cs typeface="Lato"/>
                <a:sym typeface="Lato"/>
              </a:rPr>
              <a:t>At least 20 hrs per week </a:t>
            </a:r>
            <a:endParaRPr sz="2200">
              <a:latin typeface="Lato"/>
              <a:ea typeface="Lato"/>
              <a:cs typeface="Lato"/>
              <a:sym typeface="Lato"/>
            </a:endParaRPr>
          </a:p>
          <a:p>
            <a:pPr marL="457200" marR="0" lvl="0" indent="0" algn="l" rtl="0">
              <a:lnSpc>
                <a:spcPct val="115000"/>
              </a:lnSpc>
              <a:spcBef>
                <a:spcPts val="0"/>
              </a:spcBef>
              <a:spcAft>
                <a:spcPts val="0"/>
              </a:spcAft>
              <a:buNone/>
            </a:pPr>
            <a:endParaRPr sz="2200">
              <a:latin typeface="Lato"/>
              <a:ea typeface="Lato"/>
              <a:cs typeface="Lato"/>
              <a:sym typeface="Lato"/>
            </a:endParaRPr>
          </a:p>
          <a:p>
            <a:pPr marL="457200" marR="0" lvl="0" indent="-368300" algn="l" rtl="0">
              <a:lnSpc>
                <a:spcPct val="115000"/>
              </a:lnSpc>
              <a:spcBef>
                <a:spcPts val="0"/>
              </a:spcBef>
              <a:spcAft>
                <a:spcPts val="0"/>
              </a:spcAft>
              <a:buSzPts val="2200"/>
              <a:buFont typeface="Lato"/>
              <a:buChar char="●"/>
            </a:pPr>
            <a:r>
              <a:rPr lang="en-US" sz="2200">
                <a:latin typeface="Lato"/>
                <a:ea typeface="Lato"/>
                <a:cs typeface="Lato"/>
                <a:sym typeface="Lato"/>
              </a:rPr>
              <a:t>Employment Types:</a:t>
            </a:r>
            <a:endParaRPr sz="2200">
              <a:latin typeface="Lato"/>
              <a:ea typeface="Lato"/>
              <a:cs typeface="Lato"/>
              <a:sym typeface="Lato"/>
            </a:endParaRPr>
          </a:p>
          <a:p>
            <a:pPr marL="914400" marR="0" lvl="1" indent="-368300" algn="l" rtl="0">
              <a:lnSpc>
                <a:spcPct val="115000"/>
              </a:lnSpc>
              <a:spcBef>
                <a:spcPts val="0"/>
              </a:spcBef>
              <a:spcAft>
                <a:spcPts val="0"/>
              </a:spcAft>
              <a:buSzPts val="2200"/>
              <a:buFont typeface="Lato"/>
              <a:buChar char="○"/>
            </a:pPr>
            <a:r>
              <a:rPr lang="en-US" sz="2200">
                <a:latin typeface="Lato"/>
                <a:ea typeface="Lato"/>
                <a:cs typeface="Lato"/>
                <a:sym typeface="Lato"/>
              </a:rPr>
              <a:t>Paid or Unpaid/Volunteer </a:t>
            </a:r>
            <a:endParaRPr sz="2200">
              <a:latin typeface="Lato"/>
              <a:ea typeface="Lato"/>
              <a:cs typeface="Lato"/>
              <a:sym typeface="Lato"/>
            </a:endParaRPr>
          </a:p>
          <a:p>
            <a:pPr marL="914400" marR="0" lvl="1" indent="-368300" algn="l" rtl="0">
              <a:lnSpc>
                <a:spcPct val="115000"/>
              </a:lnSpc>
              <a:spcBef>
                <a:spcPts val="0"/>
              </a:spcBef>
              <a:spcAft>
                <a:spcPts val="0"/>
              </a:spcAft>
              <a:buSzPts val="2200"/>
              <a:buFont typeface="Lato"/>
              <a:buChar char="○"/>
            </a:pPr>
            <a:r>
              <a:rPr lang="en-US" sz="2200">
                <a:latin typeface="Lato"/>
                <a:ea typeface="Lato"/>
                <a:cs typeface="Lato"/>
                <a:sym typeface="Lato"/>
              </a:rPr>
              <a:t>Self-Employed Business Owner</a:t>
            </a:r>
            <a:endParaRPr sz="2200">
              <a:latin typeface="Lato"/>
              <a:ea typeface="Lato"/>
              <a:cs typeface="Lato"/>
              <a:sym typeface="Lato"/>
            </a:endParaRPr>
          </a:p>
          <a:p>
            <a:pPr marL="914400" marR="0" lvl="1" indent="-368300" algn="l" rtl="0">
              <a:lnSpc>
                <a:spcPct val="115000"/>
              </a:lnSpc>
              <a:spcBef>
                <a:spcPts val="0"/>
              </a:spcBef>
              <a:spcAft>
                <a:spcPts val="0"/>
              </a:spcAft>
              <a:buSzPts val="2200"/>
              <a:buFont typeface="Lato"/>
              <a:buChar char="○"/>
            </a:pPr>
            <a:r>
              <a:rPr lang="en-US" sz="2200">
                <a:latin typeface="Lato"/>
                <a:ea typeface="Lato"/>
                <a:cs typeface="Lato"/>
                <a:sym typeface="Lato"/>
              </a:rPr>
              <a:t>Multiple </a:t>
            </a:r>
            <a:endParaRPr sz="2200">
              <a:latin typeface="Lato"/>
              <a:ea typeface="Lato"/>
              <a:cs typeface="Lato"/>
              <a:sym typeface="Lato"/>
            </a:endParaRPr>
          </a:p>
          <a:p>
            <a:pPr marL="914400" marR="0" lvl="1" indent="-368300" algn="l" rtl="0">
              <a:lnSpc>
                <a:spcPct val="115000"/>
              </a:lnSpc>
              <a:spcBef>
                <a:spcPts val="0"/>
              </a:spcBef>
              <a:spcAft>
                <a:spcPts val="0"/>
              </a:spcAft>
              <a:buSzPts val="2200"/>
              <a:buFont typeface="Lato"/>
              <a:buChar char="○"/>
            </a:pPr>
            <a:r>
              <a:rPr lang="en-US" sz="2200">
                <a:latin typeface="Lato"/>
                <a:ea typeface="Lato"/>
                <a:cs typeface="Lato"/>
                <a:sym typeface="Lato"/>
              </a:rPr>
              <a:t>Short-Term </a:t>
            </a:r>
            <a:endParaRPr sz="2200">
              <a:latin typeface="Lato"/>
              <a:ea typeface="Lato"/>
              <a:cs typeface="Lato"/>
              <a:sym typeface="Lato"/>
            </a:endParaRPr>
          </a:p>
          <a:p>
            <a:pPr marL="914400" marR="0" lvl="1" indent="-368300" algn="l" rtl="0">
              <a:lnSpc>
                <a:spcPct val="115000"/>
              </a:lnSpc>
              <a:spcBef>
                <a:spcPts val="0"/>
              </a:spcBef>
              <a:spcAft>
                <a:spcPts val="0"/>
              </a:spcAft>
              <a:buSzPts val="2200"/>
              <a:buFont typeface="Lato"/>
              <a:buChar char="○"/>
            </a:pPr>
            <a:r>
              <a:rPr lang="en-US" sz="2200">
                <a:latin typeface="Lato"/>
                <a:ea typeface="Lato"/>
                <a:cs typeface="Lato"/>
                <a:sym typeface="Lato"/>
              </a:rPr>
              <a:t>Through a Third-Party Agency </a:t>
            </a:r>
            <a:endParaRPr sz="2200">
              <a:latin typeface="Lato"/>
              <a:ea typeface="Lato"/>
              <a:cs typeface="Lato"/>
              <a:sym typeface="Lato"/>
            </a:endParaRPr>
          </a:p>
        </p:txBody>
      </p:sp>
      <p:pic>
        <p:nvPicPr>
          <p:cNvPr id="2136" name="Google Shape;2136;p115"/>
          <p:cNvPicPr preferRelativeResize="0"/>
          <p:nvPr/>
        </p:nvPicPr>
        <p:blipFill>
          <a:blip r:embed="rId5">
            <a:alphaModFix/>
          </a:blip>
          <a:stretch>
            <a:fillRect/>
          </a:stretch>
        </p:blipFill>
        <p:spPr>
          <a:xfrm>
            <a:off x="6892975" y="1738025"/>
            <a:ext cx="4248450" cy="2778434"/>
          </a:xfrm>
          <a:prstGeom prst="rect">
            <a:avLst/>
          </a:prstGeom>
          <a:noFill/>
          <a:ln>
            <a:noFill/>
          </a:ln>
        </p:spPr>
      </p:pic>
      <p:sp>
        <p:nvSpPr>
          <p:cNvPr id="2137" name="Google Shape;2137;p115"/>
          <p:cNvSpPr txBox="1"/>
          <p:nvPr/>
        </p:nvSpPr>
        <p:spPr>
          <a:xfrm>
            <a:off x="6831300" y="4945450"/>
            <a:ext cx="4751100" cy="7098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Lato"/>
                <a:ea typeface="Lato"/>
                <a:cs typeface="Lato"/>
                <a:sym typeface="Lato"/>
              </a:rPr>
              <a:t>Remember to update employment information through OPT Portal! </a:t>
            </a:r>
            <a:endParaRPr sz="1800" b="1">
              <a:latin typeface="Lato"/>
              <a:ea typeface="Lato"/>
              <a:cs typeface="Lato"/>
              <a:sym typeface="Lato"/>
            </a:endParaRPr>
          </a:p>
        </p:txBody>
      </p:sp>
      <p:pic>
        <p:nvPicPr>
          <p:cNvPr id="2" name="48">
            <a:hlinkClick r:id="" action="ppaction://media"/>
            <a:extLst>
              <a:ext uri="{FF2B5EF4-FFF2-40B4-BE49-F238E27FC236}">
                <a16:creationId xmlns:a16="http://schemas.microsoft.com/office/drawing/2014/main" id="{0FBC249D-853F-4145-B40B-31D2B0F825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691" y="891750"/>
            <a:ext cx="609600" cy="609600"/>
          </a:xfrm>
          <a:prstGeom prst="rect">
            <a:avLst/>
          </a:prstGeom>
        </p:spPr>
      </p:pic>
    </p:spTree>
    <p:extLst>
      <p:ext uri="{BB962C8B-B14F-4D97-AF65-F5344CB8AC3E}">
        <p14:creationId xmlns:p14="http://schemas.microsoft.com/office/powerpoint/2010/main" val="3471390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116"/>
          <p:cNvSpPr txBox="1">
            <a:spLocks noGrp="1"/>
          </p:cNvSpPr>
          <p:nvPr>
            <p:ph type="ctrTitle"/>
          </p:nvPr>
        </p:nvSpPr>
        <p:spPr>
          <a:xfrm>
            <a:off x="1524000" y="17319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After OPT Ends</a:t>
            </a:r>
            <a:endParaRPr sz="4800" b="1">
              <a:solidFill>
                <a:srgbClr val="036CB6"/>
              </a:solidFill>
              <a:latin typeface="Montserrat"/>
              <a:ea typeface="Montserrat"/>
              <a:cs typeface="Montserrat"/>
              <a:sym typeface="Montserrat"/>
            </a:endParaRPr>
          </a:p>
          <a:p>
            <a:pPr marL="0" lvl="0" indent="0" algn="ctr" rtl="0">
              <a:spcBef>
                <a:spcPts val="0"/>
              </a:spcBef>
              <a:spcAft>
                <a:spcPts val="0"/>
              </a:spcAft>
              <a:buNone/>
            </a:pPr>
            <a:endParaRPr sz="4800" b="1">
              <a:solidFill>
                <a:srgbClr val="036CB6"/>
              </a:solidFill>
              <a:latin typeface="Montserrat"/>
              <a:ea typeface="Montserrat"/>
              <a:cs typeface="Montserrat"/>
              <a:sym typeface="Montserrat"/>
            </a:endParaRPr>
          </a:p>
        </p:txBody>
      </p:sp>
      <p:pic>
        <p:nvPicPr>
          <p:cNvPr id="2" name="49">
            <a:hlinkClick r:id="" action="ppaction://media"/>
            <a:extLst>
              <a:ext uri="{FF2B5EF4-FFF2-40B4-BE49-F238E27FC236}">
                <a16:creationId xmlns:a16="http://schemas.microsoft.com/office/drawing/2014/main" id="{5F859D5C-0EF6-4AB9-93F2-9E9657071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200" y="782950"/>
            <a:ext cx="609600" cy="609600"/>
          </a:xfrm>
          <a:prstGeom prst="rect">
            <a:avLst/>
          </a:prstGeom>
        </p:spPr>
      </p:pic>
    </p:spTree>
    <p:extLst>
      <p:ext uri="{BB962C8B-B14F-4D97-AF65-F5344CB8AC3E}">
        <p14:creationId xmlns:p14="http://schemas.microsoft.com/office/powerpoint/2010/main" val="27393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72"/>
          <p:cNvSpPr/>
          <p:nvPr/>
        </p:nvSpPr>
        <p:spPr>
          <a:xfrm>
            <a:off x="695739" y="1530630"/>
            <a:ext cx="10555500" cy="4467000"/>
          </a:xfrm>
          <a:prstGeom prst="rect">
            <a:avLst/>
          </a:prstGeom>
          <a:noFill/>
          <a:ln>
            <a:noFill/>
          </a:ln>
        </p:spPr>
        <p:txBody>
          <a:bodyPr spcFirstLastPara="1" wrap="square" lIns="91425" tIns="45700" rIns="91425" bIns="45700" anchor="t" anchorCtr="0">
            <a:noAutofit/>
          </a:bodyPr>
          <a:lstStyle/>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Strongly recommended to attend the OPT workshop/OPT Tutorial</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Must be enrolled as full-time student for one full academic year (3 quarters)</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Must be completed with course requirements for degree (excluding thesis or equivalent)</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Must have approval from the academic department or Academic Advisor/Graduate Advisor </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Only one OPT may be used at each degree level</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1 year of full-time CPT will cancel your OPT opportunity </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Do not need job offer at the time of OPT application</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Job offer must be directly related to student’s field of study</a:t>
            </a:r>
            <a:endParaRPr sz="1800" b="1">
              <a:latin typeface="Lato"/>
              <a:ea typeface="Lato"/>
              <a:cs typeface="Lato"/>
              <a:sym typeface="Lato"/>
            </a:endParaRPr>
          </a:p>
          <a:p>
            <a:pPr marL="457200" lvl="0" indent="-419100" algn="l" rtl="0">
              <a:lnSpc>
                <a:spcPct val="150000"/>
              </a:lnSpc>
              <a:spcBef>
                <a:spcPts val="0"/>
              </a:spcBef>
              <a:spcAft>
                <a:spcPts val="0"/>
              </a:spcAft>
              <a:buSzPts val="1800"/>
              <a:buFont typeface="Lato"/>
              <a:buChar char="❏"/>
            </a:pPr>
            <a:r>
              <a:rPr lang="en-US" sz="1800" b="1">
                <a:latin typeface="Lato"/>
                <a:ea typeface="Lato"/>
                <a:cs typeface="Lato"/>
                <a:sym typeface="Lato"/>
              </a:rPr>
              <a:t>Must be submitted to USCIS within 30 days from the date  that OPT was recommended by ISS </a:t>
            </a:r>
            <a:endParaRPr sz="1800" b="1">
              <a:latin typeface="Lato"/>
              <a:ea typeface="Lato"/>
              <a:cs typeface="Lato"/>
              <a:sym typeface="Lato"/>
            </a:endParaRPr>
          </a:p>
          <a:p>
            <a:pPr marL="0" lvl="0" indent="0" algn="l" rtl="0">
              <a:lnSpc>
                <a:spcPct val="150000"/>
              </a:lnSpc>
              <a:spcBef>
                <a:spcPts val="0"/>
              </a:spcBef>
              <a:spcAft>
                <a:spcPts val="0"/>
              </a:spcAft>
              <a:buNone/>
            </a:pPr>
            <a:endParaRPr sz="1800" b="1">
              <a:latin typeface="Lato"/>
              <a:ea typeface="Lato"/>
              <a:cs typeface="Lato"/>
              <a:sym typeface="Lato"/>
            </a:endParaRPr>
          </a:p>
        </p:txBody>
      </p:sp>
      <p:sp>
        <p:nvSpPr>
          <p:cNvPr id="1567" name="Google Shape;1567;p72"/>
          <p:cNvSpPr txBox="1"/>
          <p:nvPr/>
        </p:nvSpPr>
        <p:spPr>
          <a:xfrm>
            <a:off x="557275" y="477075"/>
            <a:ext cx="79164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600" b="1">
                <a:solidFill>
                  <a:srgbClr val="505251"/>
                </a:solidFill>
                <a:latin typeface="Montserrat"/>
                <a:ea typeface="Montserrat"/>
                <a:cs typeface="Montserrat"/>
                <a:sym typeface="Montserrat"/>
              </a:rPr>
              <a:t>Am I eligible to apply for OPT? </a:t>
            </a:r>
            <a:endParaRPr sz="3600" i="0" u="none" strike="noStrike" cap="none">
              <a:solidFill>
                <a:srgbClr val="000000"/>
              </a:solidFill>
              <a:latin typeface="Montserrat"/>
              <a:ea typeface="Montserrat"/>
              <a:cs typeface="Montserrat"/>
              <a:sym typeface="Montserrat"/>
            </a:endParaRPr>
          </a:p>
        </p:txBody>
      </p:sp>
      <p:pic>
        <p:nvPicPr>
          <p:cNvPr id="2" name="Recorded Sound">
            <a:hlinkClick r:id="" action="ppaction://media"/>
            <a:extLst>
              <a:ext uri="{FF2B5EF4-FFF2-40B4-BE49-F238E27FC236}">
                <a16:creationId xmlns:a16="http://schemas.microsoft.com/office/drawing/2014/main" id="{4CDAB535-E9D0-430D-A90C-556C818FEF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1904" y="931295"/>
            <a:ext cx="599335" cy="59933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sp>
        <p:nvSpPr>
          <p:cNvPr id="2149" name="Google Shape;2149;p117"/>
          <p:cNvSpPr txBox="1">
            <a:spLocks noGrp="1"/>
          </p:cNvSpPr>
          <p:nvPr>
            <p:ph type="sldNum" idx="12"/>
          </p:nvPr>
        </p:nvSpPr>
        <p:spPr>
          <a:xfrm>
            <a:off x="10910348" y="458636"/>
            <a:ext cx="513600" cy="227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2150" name="Google Shape;2150;p117"/>
          <p:cNvSpPr txBox="1">
            <a:spLocks noGrp="1"/>
          </p:cNvSpPr>
          <p:nvPr>
            <p:ph type="title"/>
          </p:nvPr>
        </p:nvSpPr>
        <p:spPr>
          <a:xfrm>
            <a:off x="2722124" y="664650"/>
            <a:ext cx="8984700" cy="709800"/>
          </a:xfrm>
          <a:prstGeom prst="rect">
            <a:avLst/>
          </a:prstGeom>
          <a:noFill/>
          <a:ln>
            <a:noFill/>
          </a:ln>
        </p:spPr>
        <p:txBody>
          <a:bodyPr spcFirstLastPara="1" wrap="square" lIns="0" tIns="0" rIns="0" bIns="91425" anchor="t" anchorCtr="0">
            <a:noAutofit/>
          </a:bodyPr>
          <a:lstStyle/>
          <a:p>
            <a:pPr marL="0" lvl="0" indent="0" algn="l" rtl="0">
              <a:lnSpc>
                <a:spcPct val="80000"/>
              </a:lnSpc>
              <a:spcBef>
                <a:spcPts val="0"/>
              </a:spcBef>
              <a:spcAft>
                <a:spcPts val="0"/>
              </a:spcAft>
              <a:buClr>
                <a:schemeClr val="dk1"/>
              </a:buClr>
              <a:buSzPts val="4400"/>
              <a:buFont typeface="Montserrat"/>
              <a:buNone/>
            </a:pPr>
            <a:r>
              <a:rPr lang="en-US" sz="3600">
                <a:solidFill>
                  <a:srgbClr val="036CB6"/>
                </a:solidFill>
                <a:latin typeface="Lato"/>
                <a:ea typeface="Lato"/>
                <a:cs typeface="Lato"/>
                <a:sym typeface="Lato"/>
              </a:rPr>
              <a:t>After your OPT Ends</a:t>
            </a:r>
            <a:endParaRPr sz="3600">
              <a:solidFill>
                <a:srgbClr val="036CB6"/>
              </a:solidFill>
              <a:latin typeface="Lato"/>
              <a:ea typeface="Lato"/>
              <a:cs typeface="Lato"/>
              <a:sym typeface="Lato"/>
            </a:endParaRPr>
          </a:p>
        </p:txBody>
      </p:sp>
      <p:pic>
        <p:nvPicPr>
          <p:cNvPr id="2151" name="Google Shape;2151;p117" descr="bluebackground_5x7.png"/>
          <p:cNvPicPr preferRelativeResize="0">
            <a:picLocks noGrp="1"/>
          </p:cNvPicPr>
          <p:nvPr>
            <p:ph type="pic" idx="2"/>
          </p:nvPr>
        </p:nvPicPr>
        <p:blipFill rotWithShape="1">
          <a:blip r:embed="rId5">
            <a:alphaModFix/>
          </a:blip>
          <a:srcRect t="14285" b="14285"/>
          <a:stretch/>
        </p:blipFill>
        <p:spPr>
          <a:xfrm>
            <a:off x="-1095339" y="-830630"/>
            <a:ext cx="3503700" cy="3534300"/>
          </a:xfrm>
          <a:prstGeom prst="donut">
            <a:avLst>
              <a:gd name="adj" fmla="val 25000"/>
            </a:avLst>
          </a:prstGeom>
          <a:solidFill>
            <a:schemeClr val="lt2"/>
          </a:solidFill>
          <a:ln>
            <a:noFill/>
          </a:ln>
        </p:spPr>
      </p:pic>
      <p:sp>
        <p:nvSpPr>
          <p:cNvPr id="2152" name="Google Shape;2152;p117"/>
          <p:cNvSpPr txBox="1"/>
          <p:nvPr/>
        </p:nvSpPr>
        <p:spPr>
          <a:xfrm>
            <a:off x="2617300" y="1419375"/>
            <a:ext cx="8984700" cy="49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Lato"/>
                <a:ea typeface="Lato"/>
                <a:cs typeface="Lato"/>
                <a:sym typeface="Lato"/>
              </a:rPr>
              <a:t>When the OPT ends, F-1 students will have a 60-day grace period to decide on their steps. During the 60-day grace period, students may decide on the following options: </a:t>
            </a:r>
            <a:endParaRPr sz="1800">
              <a:latin typeface="Lato"/>
              <a:ea typeface="Lato"/>
              <a:cs typeface="Lato"/>
              <a:sym typeface="Lato"/>
            </a:endParaRPr>
          </a:p>
          <a:p>
            <a:pPr marL="0" lvl="0" indent="0" algn="l" rtl="0">
              <a:spcBef>
                <a:spcPts val="0"/>
              </a:spcBef>
              <a:spcAft>
                <a:spcPts val="0"/>
              </a:spcAft>
              <a:buNone/>
            </a:pPr>
            <a:r>
              <a:rPr lang="en-US" sz="1800">
                <a:latin typeface="Lato"/>
                <a:ea typeface="Lato"/>
                <a:cs typeface="Lato"/>
                <a:sym typeface="Lato"/>
              </a:rPr>
              <a:t> </a:t>
            </a:r>
            <a:endParaRPr sz="1800">
              <a:latin typeface="Lato"/>
              <a:ea typeface="Lato"/>
              <a:cs typeface="Lato"/>
              <a:sym typeface="Lato"/>
            </a:endParaRPr>
          </a:p>
          <a:p>
            <a:pPr marL="457200" lvl="0" indent="-342900" algn="l" rtl="0">
              <a:lnSpc>
                <a:spcPct val="150000"/>
              </a:lnSpc>
              <a:spcBef>
                <a:spcPts val="0"/>
              </a:spcBef>
              <a:spcAft>
                <a:spcPts val="0"/>
              </a:spcAft>
              <a:buSzPts val="1800"/>
              <a:buFont typeface="Lato"/>
              <a:buChar char="●"/>
            </a:pPr>
            <a:r>
              <a:rPr lang="en-US" sz="1800" b="1">
                <a:latin typeface="Lato"/>
                <a:ea typeface="Lato"/>
                <a:cs typeface="Lato"/>
                <a:sym typeface="Lato"/>
              </a:rPr>
              <a:t>Start a new program at UC Riverside </a:t>
            </a:r>
            <a:endParaRPr sz="1800" b="1">
              <a:latin typeface="Lato"/>
              <a:ea typeface="Lato"/>
              <a:cs typeface="Lato"/>
              <a:sym typeface="Lato"/>
            </a:endParaRPr>
          </a:p>
          <a:p>
            <a:pPr marL="457200" lvl="0" indent="-342900" algn="l" rtl="0">
              <a:lnSpc>
                <a:spcPct val="150000"/>
              </a:lnSpc>
              <a:spcBef>
                <a:spcPts val="0"/>
              </a:spcBef>
              <a:spcAft>
                <a:spcPts val="0"/>
              </a:spcAft>
              <a:buSzPts val="1800"/>
              <a:buFont typeface="Lato"/>
              <a:buChar char="●"/>
            </a:pPr>
            <a:r>
              <a:rPr lang="en-US" sz="1800" b="1">
                <a:latin typeface="Lato"/>
                <a:ea typeface="Lato"/>
                <a:cs typeface="Lato"/>
                <a:sym typeface="Lato"/>
              </a:rPr>
              <a:t>Transfer to another institution</a:t>
            </a:r>
            <a:endParaRPr sz="1800" b="1">
              <a:latin typeface="Lato"/>
              <a:ea typeface="Lato"/>
              <a:cs typeface="Lato"/>
              <a:sym typeface="Lato"/>
            </a:endParaRPr>
          </a:p>
          <a:p>
            <a:pPr marL="457200" lvl="0" indent="-342900" algn="l" rtl="0">
              <a:lnSpc>
                <a:spcPct val="150000"/>
              </a:lnSpc>
              <a:spcBef>
                <a:spcPts val="0"/>
              </a:spcBef>
              <a:spcAft>
                <a:spcPts val="0"/>
              </a:spcAft>
              <a:buSzPts val="1800"/>
              <a:buFont typeface="Lato"/>
              <a:buChar char="●"/>
            </a:pPr>
            <a:r>
              <a:rPr lang="en-US" sz="1800" b="1">
                <a:latin typeface="Lato"/>
                <a:ea typeface="Lato"/>
                <a:cs typeface="Lato"/>
                <a:sym typeface="Lato"/>
              </a:rPr>
              <a:t>Apply for a change of visa status </a:t>
            </a:r>
            <a:endParaRPr sz="1800" b="1">
              <a:latin typeface="Lato"/>
              <a:ea typeface="Lato"/>
              <a:cs typeface="Lato"/>
              <a:sym typeface="Lato"/>
            </a:endParaRPr>
          </a:p>
          <a:p>
            <a:pPr marL="457200" lvl="0" indent="-342900" algn="l" rtl="0">
              <a:lnSpc>
                <a:spcPct val="150000"/>
              </a:lnSpc>
              <a:spcBef>
                <a:spcPts val="0"/>
              </a:spcBef>
              <a:spcAft>
                <a:spcPts val="0"/>
              </a:spcAft>
              <a:buSzPts val="1800"/>
              <a:buFont typeface="Lato"/>
              <a:buChar char="●"/>
            </a:pPr>
            <a:r>
              <a:rPr lang="en-US" sz="1800" b="1">
                <a:latin typeface="Lato"/>
                <a:ea typeface="Lato"/>
                <a:cs typeface="Lato"/>
                <a:sym typeface="Lato"/>
              </a:rPr>
              <a:t>Return to home country</a:t>
            </a:r>
            <a:endParaRPr sz="1800" b="1">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r>
              <a:rPr lang="en-US" sz="1800">
                <a:latin typeface="Lato"/>
                <a:ea typeface="Lato"/>
                <a:cs typeface="Lato"/>
                <a:sym typeface="Lato"/>
              </a:rPr>
              <a:t>If you are planning on applying for STEM OPT Extension,</a:t>
            </a:r>
            <a:endParaRPr sz="1800">
              <a:latin typeface="Lato"/>
              <a:ea typeface="Lato"/>
              <a:cs typeface="Lato"/>
              <a:sym typeface="Lato"/>
            </a:endParaRPr>
          </a:p>
          <a:p>
            <a:pPr marL="0" lvl="0" indent="0" algn="l" rtl="0">
              <a:spcBef>
                <a:spcPts val="0"/>
              </a:spcBef>
              <a:spcAft>
                <a:spcPts val="0"/>
              </a:spcAft>
              <a:buNone/>
            </a:pPr>
            <a:r>
              <a:rPr lang="en-US" sz="1800">
                <a:latin typeface="Lato"/>
                <a:ea typeface="Lato"/>
                <a:cs typeface="Lato"/>
                <a:sym typeface="Lato"/>
              </a:rPr>
              <a:t>USCIS must receive your STEM OPT application before OPT EAD card expires</a:t>
            </a: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p:txBody>
      </p:sp>
      <p:pic>
        <p:nvPicPr>
          <p:cNvPr id="2153" name="Google Shape;2153;p117"/>
          <p:cNvPicPr preferRelativeResize="0"/>
          <p:nvPr/>
        </p:nvPicPr>
        <p:blipFill>
          <a:blip r:embed="rId6">
            <a:alphaModFix/>
          </a:blip>
          <a:stretch>
            <a:fillRect/>
          </a:stretch>
        </p:blipFill>
        <p:spPr>
          <a:xfrm>
            <a:off x="9719475" y="2141950"/>
            <a:ext cx="2279175" cy="2289350"/>
          </a:xfrm>
          <a:prstGeom prst="rect">
            <a:avLst/>
          </a:prstGeom>
          <a:noFill/>
          <a:ln>
            <a:noFill/>
          </a:ln>
        </p:spPr>
      </p:pic>
      <p:pic>
        <p:nvPicPr>
          <p:cNvPr id="4" name="50">
            <a:hlinkClick r:id="" action="ppaction://media"/>
            <a:extLst>
              <a:ext uri="{FF2B5EF4-FFF2-40B4-BE49-F238E27FC236}">
                <a16:creationId xmlns:a16="http://schemas.microsoft.com/office/drawing/2014/main" id="{DA457E83-31C7-45E1-952F-22A8A6FB94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9148" y="831842"/>
            <a:ext cx="609600" cy="609600"/>
          </a:xfrm>
          <a:prstGeom prst="rect">
            <a:avLst/>
          </a:prstGeom>
        </p:spPr>
      </p:pic>
    </p:spTree>
    <p:extLst>
      <p:ext uri="{BB962C8B-B14F-4D97-AF65-F5344CB8AC3E}">
        <p14:creationId xmlns:p14="http://schemas.microsoft.com/office/powerpoint/2010/main" val="2951332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2158" name="Google Shape;2158;p118"/>
          <p:cNvSpPr txBox="1">
            <a:spLocks noGrp="1"/>
          </p:cNvSpPr>
          <p:nvPr>
            <p:ph type="title"/>
          </p:nvPr>
        </p:nvSpPr>
        <p:spPr>
          <a:xfrm>
            <a:off x="762000" y="174931"/>
            <a:ext cx="10668000" cy="1028700"/>
          </a:xfrm>
          <a:prstGeom prst="rect">
            <a:avLst/>
          </a:prstGeom>
          <a:noFill/>
          <a:ln>
            <a:noFill/>
          </a:ln>
        </p:spPr>
        <p:txBody>
          <a:bodyPr spcFirstLastPara="1" wrap="square" lIns="0" tIns="192000" rIns="0" bIns="0" anchor="t" anchorCtr="0">
            <a:noAutofit/>
          </a:bodyPr>
          <a:lstStyle/>
          <a:p>
            <a:pPr marL="0" lvl="0" indent="0" algn="ctr" rtl="0">
              <a:lnSpc>
                <a:spcPct val="80000"/>
              </a:lnSpc>
              <a:spcBef>
                <a:spcPts val="0"/>
              </a:spcBef>
              <a:spcAft>
                <a:spcPts val="0"/>
              </a:spcAft>
              <a:buClr>
                <a:srgbClr val="080808"/>
              </a:buClr>
              <a:buSzPts val="4400"/>
              <a:buFont typeface="Montserrat"/>
              <a:buNone/>
            </a:pPr>
            <a:r>
              <a:rPr lang="en-US">
                <a:solidFill>
                  <a:srgbClr val="080808"/>
                </a:solidFill>
              </a:rPr>
              <a:t>Who can help you?</a:t>
            </a:r>
            <a:endParaRPr b="1">
              <a:solidFill>
                <a:srgbClr val="080808"/>
              </a:solidFill>
            </a:endParaRPr>
          </a:p>
        </p:txBody>
      </p:sp>
      <p:sp>
        <p:nvSpPr>
          <p:cNvPr id="2159" name="Google Shape;2159;p118"/>
          <p:cNvSpPr txBox="1">
            <a:spLocks noGrp="1"/>
          </p:cNvSpPr>
          <p:nvPr>
            <p:ph type="body" idx="1"/>
          </p:nvPr>
        </p:nvSpPr>
        <p:spPr>
          <a:xfrm>
            <a:off x="626225" y="1432781"/>
            <a:ext cx="8229600" cy="44850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2800"/>
              <a:buNone/>
            </a:pPr>
            <a:r>
              <a:rPr lang="en-US" b="1"/>
              <a:t>UCR International Students and Scholars Office </a:t>
            </a:r>
            <a:r>
              <a:rPr lang="en-US" sz="2400"/>
              <a:t>	</a:t>
            </a:r>
            <a:endParaRPr/>
          </a:p>
          <a:p>
            <a:pPr marL="0" lvl="0" indent="0" algn="l" rtl="0">
              <a:lnSpc>
                <a:spcPct val="150000"/>
              </a:lnSpc>
              <a:spcBef>
                <a:spcPts val="1000"/>
              </a:spcBef>
              <a:spcAft>
                <a:spcPts val="0"/>
              </a:spcAft>
              <a:buClr>
                <a:schemeClr val="dk1"/>
              </a:buClr>
              <a:buSzPts val="2400"/>
              <a:buNone/>
            </a:pPr>
            <a:r>
              <a:rPr lang="en-US" sz="2400"/>
              <a:t>Email		</a:t>
            </a:r>
            <a:r>
              <a:rPr lang="en-US" sz="2400" u="sng">
                <a:solidFill>
                  <a:schemeClr val="hlink"/>
                </a:solidFill>
                <a:hlinkClick r:id="rId5"/>
              </a:rPr>
              <a:t>INTERNATIONALSTUDENTS@UCR.EDU</a:t>
            </a:r>
            <a:r>
              <a:rPr lang="en-US" sz="2400"/>
              <a:t> 	</a:t>
            </a:r>
            <a:endParaRPr/>
          </a:p>
          <a:p>
            <a:pPr marL="0" lvl="0" indent="0" algn="l" rtl="0">
              <a:lnSpc>
                <a:spcPct val="150000"/>
              </a:lnSpc>
              <a:spcBef>
                <a:spcPts val="1000"/>
              </a:spcBef>
              <a:spcAft>
                <a:spcPts val="0"/>
              </a:spcAft>
              <a:buClr>
                <a:schemeClr val="dk1"/>
              </a:buClr>
              <a:buSzPts val="2400"/>
              <a:buNone/>
            </a:pPr>
            <a:r>
              <a:rPr lang="en-US" sz="2400"/>
              <a:t>Office #		        951-827-4113</a:t>
            </a:r>
            <a:endParaRPr/>
          </a:p>
          <a:p>
            <a:pPr marL="0" lvl="0" indent="0" algn="l" rtl="0">
              <a:lnSpc>
                <a:spcPct val="150000"/>
              </a:lnSpc>
              <a:spcBef>
                <a:spcPts val="1000"/>
              </a:spcBef>
              <a:spcAft>
                <a:spcPts val="0"/>
              </a:spcAft>
              <a:buClr>
                <a:schemeClr val="dk1"/>
              </a:buClr>
              <a:buSzPts val="2400"/>
              <a:buNone/>
            </a:pPr>
            <a:r>
              <a:rPr lang="en-US" sz="2400"/>
              <a:t>Emergency #		951-206-8810</a:t>
            </a:r>
            <a:endParaRPr sz="2400"/>
          </a:p>
          <a:p>
            <a:pPr marL="0" lvl="0" indent="0" algn="l" rtl="0">
              <a:lnSpc>
                <a:spcPct val="150000"/>
              </a:lnSpc>
              <a:spcBef>
                <a:spcPts val="1000"/>
              </a:spcBef>
              <a:spcAft>
                <a:spcPts val="0"/>
              </a:spcAft>
              <a:buClr>
                <a:schemeClr val="dk1"/>
              </a:buClr>
              <a:buSzPts val="2400"/>
              <a:buNone/>
            </a:pPr>
            <a:r>
              <a:rPr lang="en-US" sz="2400"/>
              <a:t>Office Hours		10:00AM - 12:00PM, 1:00PM - 4:00PM</a:t>
            </a:r>
            <a:endParaRPr sz="2400"/>
          </a:p>
        </p:txBody>
      </p:sp>
      <p:pic>
        <p:nvPicPr>
          <p:cNvPr id="2160" name="Google Shape;2160;p118"/>
          <p:cNvPicPr preferRelativeResize="0"/>
          <p:nvPr/>
        </p:nvPicPr>
        <p:blipFill rotWithShape="1">
          <a:blip r:embed="rId6">
            <a:alphaModFix/>
          </a:blip>
          <a:srcRect/>
          <a:stretch/>
        </p:blipFill>
        <p:spPr>
          <a:xfrm>
            <a:off x="8333492" y="3099378"/>
            <a:ext cx="6181181" cy="6181180"/>
          </a:xfrm>
          <a:prstGeom prst="donut">
            <a:avLst>
              <a:gd name="adj" fmla="val 25000"/>
            </a:avLst>
          </a:prstGeom>
          <a:noFill/>
          <a:ln>
            <a:noFill/>
          </a:ln>
        </p:spPr>
      </p:pic>
      <p:pic>
        <p:nvPicPr>
          <p:cNvPr id="2" name="51">
            <a:hlinkClick r:id="" action="ppaction://media"/>
            <a:extLst>
              <a:ext uri="{FF2B5EF4-FFF2-40B4-BE49-F238E27FC236}">
                <a16:creationId xmlns:a16="http://schemas.microsoft.com/office/drawing/2014/main" id="{11911F16-CF83-4CE0-8D79-B12E85EBB8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645" y="898831"/>
            <a:ext cx="609600" cy="609600"/>
          </a:xfrm>
          <a:prstGeom prst="rect">
            <a:avLst/>
          </a:prstGeom>
        </p:spPr>
      </p:pic>
    </p:spTree>
    <p:extLst>
      <p:ext uri="{BB962C8B-B14F-4D97-AF65-F5344CB8AC3E}">
        <p14:creationId xmlns:p14="http://schemas.microsoft.com/office/powerpoint/2010/main" val="1298593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73"/>
          <p:cNvSpPr txBox="1">
            <a:spLocks noGrp="1"/>
          </p:cNvSpPr>
          <p:nvPr>
            <p:ph type="ctrTitle"/>
          </p:nvPr>
        </p:nvSpPr>
        <p:spPr>
          <a:xfrm>
            <a:off x="1524000" y="15795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Post-Completion OPT Timeline</a:t>
            </a:r>
            <a:endParaRPr sz="4800">
              <a:solidFill>
                <a:srgbClr val="036CB6"/>
              </a:solidFill>
            </a:endParaRPr>
          </a:p>
        </p:txBody>
      </p:sp>
      <p:pic>
        <p:nvPicPr>
          <p:cNvPr id="2" name="Recorded Sound">
            <a:hlinkClick r:id="" action="ppaction://media"/>
            <a:extLst>
              <a:ext uri="{FF2B5EF4-FFF2-40B4-BE49-F238E27FC236}">
                <a16:creationId xmlns:a16="http://schemas.microsoft.com/office/drawing/2014/main" id="{CA34D024-1F2A-4DE5-9271-C11D291CE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9362" y="830931"/>
            <a:ext cx="642953" cy="642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74"/>
          <p:cNvSpPr/>
          <p:nvPr/>
        </p:nvSpPr>
        <p:spPr>
          <a:xfrm>
            <a:off x="893375" y="809975"/>
            <a:ext cx="9508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Montserrat"/>
                <a:ea typeface="Montserrat"/>
                <a:cs typeface="Montserrat"/>
                <a:sym typeface="Montserrat"/>
              </a:rPr>
              <a:t>When should I apply for OPT?</a:t>
            </a:r>
            <a:endParaRPr sz="4400" b="1" i="0" u="none" strike="noStrike" cap="none">
              <a:solidFill>
                <a:schemeClr val="dk1"/>
              </a:solidFill>
              <a:latin typeface="Montserrat"/>
              <a:ea typeface="Montserrat"/>
              <a:cs typeface="Montserrat"/>
              <a:sym typeface="Montserrat"/>
            </a:endParaRPr>
          </a:p>
        </p:txBody>
      </p:sp>
      <p:pic>
        <p:nvPicPr>
          <p:cNvPr id="1579" name="Google Shape;1579;p7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623935" y="2476989"/>
            <a:ext cx="3867002" cy="3394135"/>
          </a:xfrm>
          <a:prstGeom prst="rect">
            <a:avLst/>
          </a:prstGeom>
          <a:noFill/>
          <a:ln>
            <a:noFill/>
          </a:ln>
        </p:spPr>
      </p:pic>
      <p:sp>
        <p:nvSpPr>
          <p:cNvPr id="1580" name="Google Shape;1580;p74"/>
          <p:cNvSpPr/>
          <p:nvPr/>
        </p:nvSpPr>
        <p:spPr>
          <a:xfrm>
            <a:off x="8972837" y="6361694"/>
            <a:ext cx="6096000"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3CADFD"/>
                </a:solidFill>
                <a:latin typeface="Lato"/>
                <a:ea typeface="Lato"/>
                <a:cs typeface="Lato"/>
                <a:sym typeface="Lato"/>
              </a:rPr>
              <a:t>http://www.sanlieducation.com.hk/when-should-you-take-the-sat/</a:t>
            </a:r>
            <a:endParaRPr sz="1400" b="0" i="0" u="none" strike="noStrike" cap="none">
              <a:solidFill>
                <a:srgbClr val="000000"/>
              </a:solidFill>
              <a:latin typeface="Arial"/>
              <a:ea typeface="Arial"/>
              <a:cs typeface="Arial"/>
              <a:sym typeface="Arial"/>
            </a:endParaRPr>
          </a:p>
        </p:txBody>
      </p:sp>
      <p:pic>
        <p:nvPicPr>
          <p:cNvPr id="2" name="Recorded Sound">
            <a:hlinkClick r:id="" action="ppaction://media"/>
            <a:extLst>
              <a:ext uri="{FF2B5EF4-FFF2-40B4-BE49-F238E27FC236}">
                <a16:creationId xmlns:a16="http://schemas.microsoft.com/office/drawing/2014/main" id="{B776D2F8-23D0-44FF-9282-C2A2EAD119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5342" y="987430"/>
            <a:ext cx="638784" cy="638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75"/>
          <p:cNvSpPr/>
          <p:nvPr/>
        </p:nvSpPr>
        <p:spPr>
          <a:xfrm>
            <a:off x="864450" y="387700"/>
            <a:ext cx="8700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Montserrat"/>
                <a:ea typeface="Montserrat"/>
                <a:cs typeface="Montserrat"/>
                <a:sym typeface="Montserrat"/>
              </a:rPr>
              <a:t>OPT Application Timeline</a:t>
            </a:r>
            <a:endParaRPr sz="4400" b="1" i="0" u="none" strike="noStrike" cap="none">
              <a:solidFill>
                <a:schemeClr val="dk1"/>
              </a:solidFill>
              <a:latin typeface="Montserrat"/>
              <a:ea typeface="Montserrat"/>
              <a:cs typeface="Montserrat"/>
              <a:sym typeface="Montserrat"/>
            </a:endParaRPr>
          </a:p>
        </p:txBody>
      </p:sp>
      <p:sp>
        <p:nvSpPr>
          <p:cNvPr id="1586" name="Google Shape;1586;p75"/>
          <p:cNvSpPr/>
          <p:nvPr/>
        </p:nvSpPr>
        <p:spPr>
          <a:xfrm>
            <a:off x="2756736" y="3038017"/>
            <a:ext cx="5741700" cy="1038300"/>
          </a:xfrm>
          <a:prstGeom prst="rect">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87" name="Google Shape;1587;p75"/>
          <p:cNvCxnSpPr/>
          <p:nvPr/>
        </p:nvCxnSpPr>
        <p:spPr>
          <a:xfrm rot="10800000" flipH="1">
            <a:off x="1939582" y="3027812"/>
            <a:ext cx="8017200" cy="12600"/>
          </a:xfrm>
          <a:prstGeom prst="straightConnector1">
            <a:avLst/>
          </a:prstGeom>
          <a:noFill/>
          <a:ln w="9525" cap="flat" cmpd="sng">
            <a:solidFill>
              <a:srgbClr val="595959"/>
            </a:solidFill>
            <a:prstDash val="solid"/>
            <a:round/>
            <a:headEnd type="none" w="sm" len="sm"/>
            <a:tailEnd type="triangle" w="med" len="med"/>
          </a:ln>
        </p:spPr>
      </p:cxnSp>
      <p:cxnSp>
        <p:nvCxnSpPr>
          <p:cNvPr id="1588" name="Google Shape;1588;p75"/>
          <p:cNvCxnSpPr/>
          <p:nvPr/>
        </p:nvCxnSpPr>
        <p:spPr>
          <a:xfrm>
            <a:off x="2750136" y="2841050"/>
            <a:ext cx="6600" cy="1500900"/>
          </a:xfrm>
          <a:prstGeom prst="straightConnector1">
            <a:avLst/>
          </a:prstGeom>
          <a:noFill/>
          <a:ln w="9525" cap="flat" cmpd="sng">
            <a:solidFill>
              <a:srgbClr val="595959"/>
            </a:solidFill>
            <a:prstDash val="solid"/>
            <a:round/>
            <a:headEnd type="none" w="sm" len="sm"/>
            <a:tailEnd type="none" w="sm" len="sm"/>
          </a:ln>
        </p:spPr>
      </p:cxnSp>
      <p:cxnSp>
        <p:nvCxnSpPr>
          <p:cNvPr id="1589" name="Google Shape;1589;p75"/>
          <p:cNvCxnSpPr/>
          <p:nvPr/>
        </p:nvCxnSpPr>
        <p:spPr>
          <a:xfrm flipH="1">
            <a:off x="6164298" y="2841050"/>
            <a:ext cx="13800" cy="1511700"/>
          </a:xfrm>
          <a:prstGeom prst="straightConnector1">
            <a:avLst/>
          </a:prstGeom>
          <a:noFill/>
          <a:ln w="9525" cap="flat" cmpd="sng">
            <a:solidFill>
              <a:srgbClr val="595959"/>
            </a:solidFill>
            <a:prstDash val="dot"/>
            <a:round/>
            <a:headEnd type="none" w="sm" len="sm"/>
            <a:tailEnd type="none" w="sm" len="sm"/>
          </a:ln>
        </p:spPr>
      </p:cxnSp>
      <p:cxnSp>
        <p:nvCxnSpPr>
          <p:cNvPr id="1590" name="Google Shape;1590;p75"/>
          <p:cNvCxnSpPr/>
          <p:nvPr/>
        </p:nvCxnSpPr>
        <p:spPr>
          <a:xfrm flipH="1">
            <a:off x="8498467" y="2841050"/>
            <a:ext cx="1800" cy="1469700"/>
          </a:xfrm>
          <a:prstGeom prst="straightConnector1">
            <a:avLst/>
          </a:prstGeom>
          <a:noFill/>
          <a:ln w="9525" cap="flat" cmpd="sng">
            <a:solidFill>
              <a:srgbClr val="595959"/>
            </a:solidFill>
            <a:prstDash val="solid"/>
            <a:round/>
            <a:headEnd type="none" w="sm" len="sm"/>
            <a:tailEnd type="none" w="sm" len="sm"/>
          </a:ln>
        </p:spPr>
      </p:cxnSp>
      <p:sp>
        <p:nvSpPr>
          <p:cNvPr id="1591" name="Google Shape;1591;p75"/>
          <p:cNvSpPr txBox="1"/>
          <p:nvPr/>
        </p:nvSpPr>
        <p:spPr>
          <a:xfrm>
            <a:off x="2967558" y="3339340"/>
            <a:ext cx="5344500" cy="47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oboto"/>
                <a:ea typeface="Roboto"/>
                <a:cs typeface="Roboto"/>
                <a:sym typeface="Roboto"/>
              </a:rPr>
              <a:t>USCIS Accepts Post-OPT Application </a:t>
            </a:r>
            <a:endParaRPr sz="1800" b="1" i="0" u="none" strike="noStrike" cap="none">
              <a:solidFill>
                <a:srgbClr val="000000"/>
              </a:solidFill>
              <a:latin typeface="Roboto"/>
              <a:ea typeface="Roboto"/>
              <a:cs typeface="Roboto"/>
              <a:sym typeface="Roboto"/>
            </a:endParaRPr>
          </a:p>
        </p:txBody>
      </p:sp>
      <p:sp>
        <p:nvSpPr>
          <p:cNvPr id="1592" name="Google Shape;1592;p75"/>
          <p:cNvSpPr txBox="1"/>
          <p:nvPr/>
        </p:nvSpPr>
        <p:spPr>
          <a:xfrm>
            <a:off x="1729525" y="1907944"/>
            <a:ext cx="2019300" cy="35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Earliest Date</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Earliest date student may apply</a:t>
            </a:r>
            <a:endParaRPr sz="1400" b="0" i="0" u="none" strike="noStrike" cap="none">
              <a:solidFill>
                <a:srgbClr val="000000"/>
              </a:solidFill>
              <a:latin typeface="Roboto"/>
              <a:ea typeface="Roboto"/>
              <a:cs typeface="Roboto"/>
              <a:sym typeface="Roboto"/>
            </a:endParaRPr>
          </a:p>
        </p:txBody>
      </p:sp>
      <p:sp>
        <p:nvSpPr>
          <p:cNvPr id="1593" name="Google Shape;1593;p75"/>
          <p:cNvSpPr txBox="1"/>
          <p:nvPr/>
        </p:nvSpPr>
        <p:spPr>
          <a:xfrm>
            <a:off x="7302540" y="1907944"/>
            <a:ext cx="2559300" cy="35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Latest Date</a:t>
            </a:r>
            <a:r>
              <a:rPr lang="en-US" sz="1400" b="0" i="0" u="none" strike="noStrike" cap="none">
                <a:solidFill>
                  <a:srgbClr val="000000"/>
                </a:solidFill>
                <a:latin typeface="Roboto"/>
                <a:ea typeface="Roboto"/>
                <a:cs typeface="Roboto"/>
                <a:sym typeface="Roboto"/>
              </a:rPr>
              <a:t> </a:t>
            </a:r>
            <a:endParaRPr sz="1400" b="0"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oboto"/>
                <a:ea typeface="Roboto"/>
                <a:cs typeface="Roboto"/>
                <a:sym typeface="Roboto"/>
              </a:rPr>
              <a:t>USCIS </a:t>
            </a:r>
            <a:r>
              <a:rPr lang="en-US">
                <a:latin typeface="Roboto"/>
                <a:ea typeface="Roboto"/>
                <a:cs typeface="Roboto"/>
                <a:sym typeface="Roboto"/>
              </a:rPr>
              <a:t>must receive your OPT application by this date</a:t>
            </a:r>
            <a:endParaRPr sz="1400" b="0" i="0" strike="noStrike" cap="none">
              <a:solidFill>
                <a:srgbClr val="000000"/>
              </a:solidFill>
              <a:latin typeface="Roboto"/>
              <a:ea typeface="Roboto"/>
              <a:cs typeface="Roboto"/>
              <a:sym typeface="Roboto"/>
            </a:endParaRPr>
          </a:p>
        </p:txBody>
      </p:sp>
      <p:sp>
        <p:nvSpPr>
          <p:cNvPr id="1594" name="Google Shape;1594;p75"/>
          <p:cNvSpPr txBox="1"/>
          <p:nvPr/>
        </p:nvSpPr>
        <p:spPr>
          <a:xfrm>
            <a:off x="5260775" y="2125775"/>
            <a:ext cx="1855500" cy="47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Completion Date</a:t>
            </a:r>
            <a:endParaRPr sz="1400" b="1" i="0" u="none" strike="noStrike" cap="none">
              <a:solidFill>
                <a:srgbClr val="000000"/>
              </a:solidFill>
              <a:latin typeface="Roboto"/>
              <a:ea typeface="Roboto"/>
              <a:cs typeface="Roboto"/>
              <a:sym typeface="Roboto"/>
            </a:endParaRPr>
          </a:p>
        </p:txBody>
      </p:sp>
      <p:sp>
        <p:nvSpPr>
          <p:cNvPr id="1595" name="Google Shape;1595;p75"/>
          <p:cNvSpPr/>
          <p:nvPr/>
        </p:nvSpPr>
        <p:spPr>
          <a:xfrm>
            <a:off x="2639556" y="2719945"/>
            <a:ext cx="240000" cy="2205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75"/>
          <p:cNvSpPr/>
          <p:nvPr/>
        </p:nvSpPr>
        <p:spPr>
          <a:xfrm>
            <a:off x="8389687" y="2719945"/>
            <a:ext cx="240000" cy="2205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75"/>
          <p:cNvSpPr/>
          <p:nvPr/>
        </p:nvSpPr>
        <p:spPr>
          <a:xfrm>
            <a:off x="5942650" y="2497339"/>
            <a:ext cx="454800" cy="432900"/>
          </a:xfrm>
          <a:prstGeom prst="star5">
            <a:avLst>
              <a:gd name="adj" fmla="val 19098"/>
              <a:gd name="hf" fmla="val 105146"/>
              <a:gd name="vf" fmla="val 110557"/>
            </a:avLst>
          </a:prstGeom>
          <a:solidFill>
            <a:srgbClr val="FFD96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75"/>
          <p:cNvSpPr txBox="1"/>
          <p:nvPr/>
        </p:nvSpPr>
        <p:spPr>
          <a:xfrm>
            <a:off x="3380924" y="4062217"/>
            <a:ext cx="1855500" cy="47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90 days </a:t>
            </a:r>
            <a:endParaRPr sz="1400" b="1" i="0" u="none" strike="noStrike" cap="none">
              <a:solidFill>
                <a:srgbClr val="000000"/>
              </a:solidFill>
              <a:latin typeface="Roboto"/>
              <a:ea typeface="Roboto"/>
              <a:cs typeface="Roboto"/>
              <a:sym typeface="Roboto"/>
            </a:endParaRPr>
          </a:p>
        </p:txBody>
      </p:sp>
      <p:sp>
        <p:nvSpPr>
          <p:cNvPr id="1599" name="Google Shape;1599;p75"/>
          <p:cNvSpPr txBox="1"/>
          <p:nvPr/>
        </p:nvSpPr>
        <p:spPr>
          <a:xfrm>
            <a:off x="6366569" y="4062217"/>
            <a:ext cx="1855500" cy="47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Roboto"/>
                <a:ea typeface="Roboto"/>
                <a:cs typeface="Roboto"/>
                <a:sym typeface="Roboto"/>
              </a:rPr>
              <a:t>60 days </a:t>
            </a:r>
            <a:endParaRPr sz="1400" b="1" i="0" u="none" strike="noStrike" cap="none">
              <a:solidFill>
                <a:srgbClr val="000000"/>
              </a:solidFill>
              <a:latin typeface="Roboto"/>
              <a:ea typeface="Roboto"/>
              <a:cs typeface="Roboto"/>
              <a:sym typeface="Roboto"/>
            </a:endParaRPr>
          </a:p>
        </p:txBody>
      </p:sp>
      <p:sp>
        <p:nvSpPr>
          <p:cNvPr id="1600" name="Google Shape;1600;p75"/>
          <p:cNvSpPr txBox="1"/>
          <p:nvPr/>
        </p:nvSpPr>
        <p:spPr>
          <a:xfrm>
            <a:off x="2266025" y="4907177"/>
            <a:ext cx="7240800" cy="93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i="1">
                <a:latin typeface="Roboto"/>
                <a:ea typeface="Roboto"/>
                <a:cs typeface="Roboto"/>
                <a:sym typeface="Roboto"/>
              </a:rPr>
              <a:t>Recommended OPT Application time: </a:t>
            </a:r>
            <a:r>
              <a:rPr lang="en-US" i="1">
                <a:latin typeface="Roboto"/>
                <a:ea typeface="Roboto"/>
                <a:cs typeface="Roboto"/>
                <a:sym typeface="Roboto"/>
              </a:rPr>
              <a:t>30-90 days before program end date</a:t>
            </a:r>
            <a:endParaRPr i="1">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b="1" i="1">
                <a:latin typeface="Roboto"/>
                <a:ea typeface="Roboto"/>
                <a:cs typeface="Roboto"/>
                <a:sym typeface="Roboto"/>
              </a:rPr>
              <a:t>USCIS Processing Time: </a:t>
            </a:r>
            <a:r>
              <a:rPr lang="en-US" i="1">
                <a:latin typeface="Roboto"/>
                <a:ea typeface="Roboto"/>
                <a:cs typeface="Roboto"/>
                <a:sym typeface="Roboto"/>
              </a:rPr>
              <a:t>At least 90 days to adjudicate</a:t>
            </a:r>
            <a:br>
              <a:rPr lang="en-US" i="1">
                <a:latin typeface="Roboto"/>
                <a:ea typeface="Roboto"/>
                <a:cs typeface="Roboto"/>
                <a:sym typeface="Roboto"/>
              </a:rPr>
            </a:br>
            <a:endParaRPr i="1">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b="1" i="1">
                <a:highlight>
                  <a:srgbClr val="FFFF00"/>
                </a:highlight>
                <a:latin typeface="Roboto"/>
                <a:ea typeface="Roboto"/>
                <a:cs typeface="Roboto"/>
                <a:sym typeface="Roboto"/>
              </a:rPr>
              <a:t>*NOTE: </a:t>
            </a:r>
            <a:r>
              <a:rPr lang="en-US" i="1">
                <a:highlight>
                  <a:srgbClr val="FFFF00"/>
                </a:highlight>
                <a:latin typeface="Roboto"/>
                <a:ea typeface="Roboto"/>
                <a:cs typeface="Roboto"/>
                <a:sym typeface="Roboto"/>
              </a:rPr>
              <a:t>USCIS will deny applications that are sent outside of this application period</a:t>
            </a:r>
            <a:endParaRPr i="1">
              <a:highlight>
                <a:srgbClr val="FFFF00"/>
              </a:highlight>
              <a:latin typeface="Roboto"/>
              <a:ea typeface="Roboto"/>
              <a:cs typeface="Roboto"/>
              <a:sym typeface="Roboto"/>
            </a:endParaRPr>
          </a:p>
        </p:txBody>
      </p:sp>
      <p:sp>
        <p:nvSpPr>
          <p:cNvPr id="1601" name="Google Shape;1601;p75"/>
          <p:cNvSpPr txBox="1"/>
          <p:nvPr/>
        </p:nvSpPr>
        <p:spPr>
          <a:xfrm>
            <a:off x="409124" y="3224017"/>
            <a:ext cx="1855500" cy="47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i="1">
                <a:solidFill>
                  <a:srgbClr val="FF0000"/>
                </a:solidFill>
                <a:latin typeface="Roboto"/>
                <a:ea typeface="Roboto"/>
                <a:cs typeface="Roboto"/>
                <a:sym typeface="Roboto"/>
              </a:rPr>
              <a:t>DO NOT APPLY </a:t>
            </a:r>
            <a:endParaRPr b="1" i="1">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b="1" i="1" u="sng">
                <a:solidFill>
                  <a:srgbClr val="FF0000"/>
                </a:solidFill>
                <a:latin typeface="Roboto"/>
                <a:ea typeface="Roboto"/>
                <a:cs typeface="Roboto"/>
                <a:sym typeface="Roboto"/>
              </a:rPr>
              <a:t>earlier</a:t>
            </a:r>
            <a:r>
              <a:rPr lang="en-US" b="1" i="1">
                <a:solidFill>
                  <a:srgbClr val="FF0000"/>
                </a:solidFill>
                <a:latin typeface="Roboto"/>
                <a:ea typeface="Roboto"/>
                <a:cs typeface="Roboto"/>
                <a:sym typeface="Roboto"/>
              </a:rPr>
              <a:t> than 90 days</a:t>
            </a:r>
            <a:endParaRPr b="1" i="1">
              <a:solidFill>
                <a:srgbClr val="FF0000"/>
              </a:solidFill>
              <a:latin typeface="Roboto"/>
              <a:ea typeface="Roboto"/>
              <a:cs typeface="Roboto"/>
              <a:sym typeface="Roboto"/>
            </a:endParaRPr>
          </a:p>
        </p:txBody>
      </p:sp>
      <p:sp>
        <p:nvSpPr>
          <p:cNvPr id="1602" name="Google Shape;1602;p75"/>
          <p:cNvSpPr txBox="1"/>
          <p:nvPr/>
        </p:nvSpPr>
        <p:spPr>
          <a:xfrm>
            <a:off x="8836824" y="3243992"/>
            <a:ext cx="1855500" cy="47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i="1">
                <a:solidFill>
                  <a:srgbClr val="FF0000"/>
                </a:solidFill>
                <a:latin typeface="Roboto"/>
                <a:ea typeface="Roboto"/>
                <a:cs typeface="Roboto"/>
                <a:sym typeface="Roboto"/>
              </a:rPr>
              <a:t>DO NOT APPLY </a:t>
            </a:r>
            <a:endParaRPr b="1" i="1">
              <a:solidFill>
                <a:srgbClr val="FF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b="1" i="1" u="sng">
                <a:solidFill>
                  <a:srgbClr val="FF0000"/>
                </a:solidFill>
                <a:latin typeface="Roboto"/>
                <a:ea typeface="Roboto"/>
                <a:cs typeface="Roboto"/>
                <a:sym typeface="Roboto"/>
              </a:rPr>
              <a:t>later</a:t>
            </a:r>
            <a:r>
              <a:rPr lang="en-US" b="1" i="1">
                <a:solidFill>
                  <a:srgbClr val="FF0000"/>
                </a:solidFill>
                <a:latin typeface="Roboto"/>
                <a:ea typeface="Roboto"/>
                <a:cs typeface="Roboto"/>
                <a:sym typeface="Roboto"/>
              </a:rPr>
              <a:t> than your 60-day grace period</a:t>
            </a:r>
            <a:endParaRPr b="1" i="1">
              <a:solidFill>
                <a:srgbClr val="FF0000"/>
              </a:solidFill>
              <a:latin typeface="Roboto"/>
              <a:ea typeface="Roboto"/>
              <a:cs typeface="Roboto"/>
              <a:sym typeface="Roboto"/>
            </a:endParaRPr>
          </a:p>
        </p:txBody>
      </p:sp>
      <p:pic>
        <p:nvPicPr>
          <p:cNvPr id="2" name="Recorded Sound">
            <a:hlinkClick r:id="" action="ppaction://media"/>
            <a:extLst>
              <a:ext uri="{FF2B5EF4-FFF2-40B4-BE49-F238E27FC236}">
                <a16:creationId xmlns:a16="http://schemas.microsoft.com/office/drawing/2014/main" id="{56798011-1090-4B57-8EC6-8D247AB9C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7302" y="772450"/>
            <a:ext cx="712254" cy="712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76"/>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b="1">
                <a:solidFill>
                  <a:srgbClr val="036CB6"/>
                </a:solidFill>
                <a:latin typeface="Montserrat"/>
                <a:ea typeface="Montserrat"/>
                <a:cs typeface="Montserrat"/>
                <a:sym typeface="Montserrat"/>
              </a:rPr>
              <a:t>OPT Application Process</a:t>
            </a:r>
            <a:endParaRPr sz="4800">
              <a:solidFill>
                <a:srgbClr val="036CB6"/>
              </a:solidFill>
            </a:endParaRPr>
          </a:p>
        </p:txBody>
      </p:sp>
      <p:pic>
        <p:nvPicPr>
          <p:cNvPr id="2" name="Recorded Sound">
            <a:hlinkClick r:id="" action="ppaction://media"/>
            <a:extLst>
              <a:ext uri="{FF2B5EF4-FFF2-40B4-BE49-F238E27FC236}">
                <a16:creationId xmlns:a16="http://schemas.microsoft.com/office/drawing/2014/main" id="{3FBF32CE-7232-4B0C-BE24-9A232E6C7B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8814" y="725989"/>
            <a:ext cx="611934" cy="61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PRIMO Theme">
  <a:themeElements>
    <a:clrScheme name="Custom 1">
      <a:dk1>
        <a:srgbClr val="4D4D4D"/>
      </a:dk1>
      <a:lt1>
        <a:srgbClr val="FFFFFF"/>
      </a:lt1>
      <a:dk2>
        <a:srgbClr val="6A6E79"/>
      </a:dk2>
      <a:lt2>
        <a:srgbClr val="EAEAEA"/>
      </a:lt2>
      <a:accent1>
        <a:srgbClr val="C11C7C"/>
      </a:accent1>
      <a:accent2>
        <a:srgbClr val="EE5C0B"/>
      </a:accent2>
      <a:accent3>
        <a:srgbClr val="036CB6"/>
      </a:accent3>
      <a:accent4>
        <a:srgbClr val="07AFCD"/>
      </a:accent4>
      <a:accent5>
        <a:srgbClr val="206CB6"/>
      </a:accent5>
      <a:accent6>
        <a:srgbClr val="FDB913"/>
      </a:accent6>
      <a:hlink>
        <a:srgbClr val="C11C7C"/>
      </a:hlink>
      <a:folHlink>
        <a:srgbClr val="8313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TotalTime>
  <Words>6727</Words>
  <Application>Microsoft Office PowerPoint</Application>
  <PresentationFormat>Widescreen</PresentationFormat>
  <Paragraphs>810</Paragraphs>
  <Slides>51</Slides>
  <Notes>51</Notes>
  <HiddenSlides>0</HiddenSlides>
  <MMClips>51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51</vt:i4>
      </vt:variant>
    </vt:vector>
  </HeadingPairs>
  <TitlesOfParts>
    <vt:vector size="60" baseType="lpstr">
      <vt:lpstr>Calibri</vt:lpstr>
      <vt:lpstr>Arial</vt:lpstr>
      <vt:lpstr>Roboto</vt:lpstr>
      <vt:lpstr>Lato Light</vt:lpstr>
      <vt:lpstr>Montserrat</vt:lpstr>
      <vt:lpstr>Cambria</vt:lpstr>
      <vt:lpstr>Lato</vt:lpstr>
      <vt:lpstr>Office Theme</vt:lpstr>
      <vt:lpstr>SUPRIMO Theme</vt:lpstr>
      <vt:lpstr>Optional Practical Training (OPT) Tutorial</vt:lpstr>
      <vt:lpstr>Topics to Cover Today</vt:lpstr>
      <vt:lpstr>General OPT Information</vt:lpstr>
      <vt:lpstr>What is Optional Practical Training?</vt:lpstr>
      <vt:lpstr>PowerPoint Presentation</vt:lpstr>
      <vt:lpstr>Post-Completion OPT Timeline</vt:lpstr>
      <vt:lpstr>PowerPoint Presentation</vt:lpstr>
      <vt:lpstr>PowerPoint Presentation</vt:lpstr>
      <vt:lpstr>OPT Application Process</vt:lpstr>
      <vt:lpstr>PowerPoint Presentation</vt:lpstr>
      <vt:lpstr>Application Procedure</vt:lpstr>
      <vt:lpstr>Documents to submit to ISS (Internal process)</vt:lpstr>
      <vt:lpstr>OPT Request Form</vt:lpstr>
      <vt:lpstr>OPT Request Form </vt:lpstr>
      <vt:lpstr>PowerPoint Presentation</vt:lpstr>
      <vt:lpstr>PowerPoint Presentation</vt:lpstr>
      <vt:lpstr>Form I-765</vt:lpstr>
      <vt:lpstr>Form I-765</vt:lpstr>
      <vt:lpstr>Form I-765</vt:lpstr>
      <vt:lpstr>Form I-765</vt:lpstr>
      <vt:lpstr>Form I-765</vt:lpstr>
      <vt:lpstr>Form I-765</vt:lpstr>
      <vt:lpstr>Form I-765</vt:lpstr>
      <vt:lpstr>Form I-765</vt:lpstr>
      <vt:lpstr>Form G-1145</vt:lpstr>
      <vt:lpstr>I-94 </vt:lpstr>
      <vt:lpstr>Passport and Visa</vt:lpstr>
      <vt:lpstr>OPT I-20 issued by ISS</vt:lpstr>
      <vt:lpstr>OPT I-20 issued by ISS</vt:lpstr>
      <vt:lpstr>Documents to mail to USCIS  (External process)</vt:lpstr>
      <vt:lpstr>USCIS Application Filing Fee </vt:lpstr>
      <vt:lpstr>U.S. Passport-Style Photos</vt:lpstr>
      <vt:lpstr>Mailing your OPT Application</vt:lpstr>
      <vt:lpstr>Application Procedure</vt:lpstr>
      <vt:lpstr>Track Your Application</vt:lpstr>
      <vt:lpstr>While OPT Application is Pending...</vt:lpstr>
      <vt:lpstr>International Travel and OPT</vt:lpstr>
      <vt:lpstr>International Travel and OPT </vt:lpstr>
      <vt:lpstr>USCIS Decision</vt:lpstr>
      <vt:lpstr>Request for Evidence (RFEs) </vt:lpstr>
      <vt:lpstr>OPT Denials</vt:lpstr>
      <vt:lpstr>OPT Approvals- EAD Card </vt:lpstr>
      <vt:lpstr>OPT Reporting Requirements</vt:lpstr>
      <vt:lpstr>SEVP OPT Portal</vt:lpstr>
      <vt:lpstr>Reporting OPT Employment</vt:lpstr>
      <vt:lpstr>Reporting OPT Employment</vt:lpstr>
      <vt:lpstr>90-Day Unemployment </vt:lpstr>
      <vt:lpstr>Allowable Employment During OPT</vt:lpstr>
      <vt:lpstr>After OPT Ends </vt:lpstr>
      <vt:lpstr>After your OPT Ends</vt:lpstr>
      <vt:lpstr>Who can help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Optional Practical Training (OPT) Tutorial</dc:title>
  <dc:creator>Stephanie</dc:creator>
  <cp:lastModifiedBy>Heidi Nam</cp:lastModifiedBy>
  <cp:revision>36</cp:revision>
  <dcterms:modified xsi:type="dcterms:W3CDTF">2020-06-05T17:01:40Z</dcterms:modified>
</cp:coreProperties>
</file>